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68" r:id="rId8"/>
    <p:sldId id="269" r:id="rId9"/>
    <p:sldId id="270" r:id="rId10"/>
    <p:sldId id="257" r:id="rId11"/>
    <p:sldId id="258" r:id="rId12"/>
    <p:sldId id="261" r:id="rId13"/>
    <p:sldId id="260" r:id="rId14"/>
    <p:sldId id="259"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4D8FE78-A153-43C7-BA04-2D30E627AF39}" type="datetimeFigureOut">
              <a:rPr lang="en-IN" smtClean="0"/>
              <a:t>01-09-2022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2134639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D8FE78-A153-43C7-BA04-2D30E627AF39}" type="datetimeFigureOut">
              <a:rPr lang="en-IN" smtClean="0"/>
              <a:t>01-09-2022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334546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D8FE78-A153-43C7-BA04-2D30E627AF39}" type="datetimeFigureOut">
              <a:rPr lang="en-IN" smtClean="0"/>
              <a:t>01-09-2022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357217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D8FE78-A153-43C7-BA04-2D30E627AF39}" type="datetimeFigureOut">
              <a:rPr lang="en-IN" smtClean="0"/>
              <a:t>01-09-2022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3220160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D8FE78-A153-43C7-BA04-2D30E627AF39}" type="datetimeFigureOut">
              <a:rPr lang="en-IN" smtClean="0"/>
              <a:t>01-09-2022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401953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4D8FE78-A153-43C7-BA04-2D30E627AF39}" type="datetimeFigureOut">
              <a:rPr lang="en-IN" smtClean="0"/>
              <a:t>01-09-2022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104985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4D8FE78-A153-43C7-BA04-2D30E627AF39}" type="datetimeFigureOut">
              <a:rPr lang="en-IN" smtClean="0"/>
              <a:t>01-09-2022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258553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4D8FE78-A153-43C7-BA04-2D30E627AF39}" type="datetimeFigureOut">
              <a:rPr lang="en-IN" smtClean="0"/>
              <a:t>01-09-2022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234982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8FE78-A153-43C7-BA04-2D30E627AF39}" type="datetimeFigureOut">
              <a:rPr lang="en-IN" smtClean="0"/>
              <a:t>01-09-2022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108812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D8FE78-A153-43C7-BA04-2D30E627AF39}" type="datetimeFigureOut">
              <a:rPr lang="en-IN" smtClean="0"/>
              <a:t>01-09-2022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317228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D8FE78-A153-43C7-BA04-2D30E627AF39}" type="datetimeFigureOut">
              <a:rPr lang="en-IN" smtClean="0"/>
              <a:t>01-09-2022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551DACF-E670-4858-B7DA-1B93726B4FBA}" type="slidenum">
              <a:rPr lang="en-IN" smtClean="0"/>
              <a:t>‹#›</a:t>
            </a:fld>
            <a:endParaRPr lang="en-IN"/>
          </a:p>
        </p:txBody>
      </p:sp>
    </p:spTree>
    <p:extLst>
      <p:ext uri="{BB962C8B-B14F-4D97-AF65-F5344CB8AC3E}">
        <p14:creationId xmlns:p14="http://schemas.microsoft.com/office/powerpoint/2010/main" val="2472885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8FE78-A153-43C7-BA04-2D30E627AF39}" type="datetimeFigureOut">
              <a:rPr lang="en-IN" smtClean="0"/>
              <a:t>01-09-2022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1DACF-E670-4858-B7DA-1B93726B4FBA}" type="slidenum">
              <a:rPr lang="en-IN" smtClean="0"/>
              <a:t>‹#›</a:t>
            </a:fld>
            <a:endParaRPr lang="en-IN"/>
          </a:p>
        </p:txBody>
      </p:sp>
    </p:spTree>
    <p:extLst>
      <p:ext uri="{BB962C8B-B14F-4D97-AF65-F5344CB8AC3E}">
        <p14:creationId xmlns:p14="http://schemas.microsoft.com/office/powerpoint/2010/main" val="190008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Preparing to Model</a:t>
            </a:r>
            <a:endParaRPr lang="en-IN" dirty="0"/>
          </a:p>
        </p:txBody>
      </p:sp>
      <p:sp>
        <p:nvSpPr>
          <p:cNvPr id="3" name="Content Placeholder 2"/>
          <p:cNvSpPr>
            <a:spLocks noGrp="1"/>
          </p:cNvSpPr>
          <p:nvPr>
            <p:ph idx="1"/>
          </p:nvPr>
        </p:nvSpPr>
        <p:spPr/>
        <p:txBody>
          <a:bodyPr>
            <a:normAutofit fontScale="70000" lnSpcReduction="20000"/>
          </a:bodyPr>
          <a:lstStyle/>
          <a:p>
            <a:pPr marL="0" indent="0">
              <a:buNone/>
            </a:pPr>
            <a:r>
              <a:rPr lang="en-US" sz="4000" u="sng" dirty="0" smtClean="0"/>
              <a:t>Introduction</a:t>
            </a:r>
          </a:p>
          <a:p>
            <a:pPr marL="0" indent="0">
              <a:buNone/>
            </a:pPr>
            <a:r>
              <a:rPr lang="en-US" dirty="0" smtClean="0"/>
              <a:t>Machine can learn and become artificially intelligent-Alan Turing</a:t>
            </a:r>
          </a:p>
          <a:p>
            <a:pPr marL="0" indent="0" algn="just">
              <a:buNone/>
            </a:pPr>
            <a:r>
              <a:rPr lang="en-US" dirty="0" smtClean="0"/>
              <a:t>Gradually the next few decades Some concept of Neural Networks, recurrent Neural Network, Reinforcement Learning, Deep Learning etc. which took machine learning to new heights.</a:t>
            </a:r>
          </a:p>
          <a:p>
            <a:pPr marL="0" indent="0" algn="just">
              <a:buNone/>
            </a:pPr>
            <a:r>
              <a:rPr lang="en-US" dirty="0" smtClean="0"/>
              <a:t>Supervised learning as we saw implies learning from past data, also called training data. Machine can learn or get trained from the past data and assign classes or values to unknown data termed as test data. </a:t>
            </a:r>
            <a:r>
              <a:rPr lang="en-US" dirty="0"/>
              <a:t>T</a:t>
            </a:r>
            <a:r>
              <a:rPr lang="en-US" dirty="0" smtClean="0"/>
              <a:t>his helps to solve the problems related to predictions.</a:t>
            </a:r>
          </a:p>
          <a:p>
            <a:pPr marL="0" indent="0" algn="just">
              <a:buNone/>
            </a:pPr>
            <a:r>
              <a:rPr lang="en-US" dirty="0" smtClean="0"/>
              <a:t>Unsupervised learning does not have labelled data. This is much like human beings trying to group together objects of similar shape.</a:t>
            </a:r>
          </a:p>
          <a:p>
            <a:pPr marL="0" indent="0" algn="just">
              <a:buNone/>
            </a:pPr>
            <a:r>
              <a:rPr lang="en-US" dirty="0" smtClean="0"/>
              <a:t>Reinforcement learning in which machine tries to learn by itself through penalty/reward mechanism.</a:t>
            </a:r>
          </a:p>
          <a:p>
            <a:pPr marL="0" indent="0" algn="just">
              <a:buNone/>
            </a:pPr>
            <a:r>
              <a:rPr lang="en-US" dirty="0" smtClean="0"/>
              <a:t>We saw some of the application of machine learning in different domains such as banking and finance, insurance and healthcare.</a:t>
            </a:r>
          </a:p>
          <a:p>
            <a:pPr marL="0" indent="0" algn="just">
              <a:buNone/>
            </a:pPr>
            <a:r>
              <a:rPr lang="en-US" dirty="0" smtClean="0"/>
              <a:t> </a:t>
            </a:r>
            <a:endParaRPr lang="en-IN" dirty="0"/>
          </a:p>
        </p:txBody>
      </p:sp>
    </p:spTree>
    <p:extLst>
      <p:ext uri="{BB962C8B-B14F-4D97-AF65-F5344CB8AC3E}">
        <p14:creationId xmlns:p14="http://schemas.microsoft.com/office/powerpoint/2010/main" val="3688571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Modelling and Evaluation</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348499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 Model(For Supervised Learning)</a:t>
            </a:r>
            <a:endParaRPr lang="en-IN" dirty="0"/>
          </a:p>
        </p:txBody>
      </p:sp>
      <p:sp>
        <p:nvSpPr>
          <p:cNvPr id="3" name="Content Placeholder 2"/>
          <p:cNvSpPr>
            <a:spLocks noGrp="1"/>
          </p:cNvSpPr>
          <p:nvPr>
            <p:ph idx="1"/>
          </p:nvPr>
        </p:nvSpPr>
        <p:spPr/>
        <p:txBody>
          <a:bodyPr/>
          <a:lstStyle/>
          <a:p>
            <a:r>
              <a:rPr lang="en-US" dirty="0" smtClean="0"/>
              <a:t>Holdout Method</a:t>
            </a:r>
          </a:p>
          <a:p>
            <a:pPr marL="0" indent="0">
              <a:buNone/>
            </a:pPr>
            <a:endParaRPr lang="en-I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4510" y="2596055"/>
            <a:ext cx="8607973" cy="3715846"/>
          </a:xfrm>
          <a:prstGeom prst="rect">
            <a:avLst/>
          </a:prstGeom>
        </p:spPr>
      </p:pic>
    </p:spTree>
    <p:extLst>
      <p:ext uri="{BB962C8B-B14F-4D97-AF65-F5344CB8AC3E}">
        <p14:creationId xmlns:p14="http://schemas.microsoft.com/office/powerpoint/2010/main" val="2525546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 Model(For Supervised Learning)……</a:t>
            </a:r>
            <a:endParaRPr lang="en-IN" dirty="0"/>
          </a:p>
        </p:txBody>
      </p:sp>
      <p:sp>
        <p:nvSpPr>
          <p:cNvPr id="3" name="Content Placeholder 2"/>
          <p:cNvSpPr>
            <a:spLocks noGrp="1"/>
          </p:cNvSpPr>
          <p:nvPr>
            <p:ph idx="1"/>
          </p:nvPr>
        </p:nvSpPr>
        <p:spPr>
          <a:xfrm>
            <a:off x="838200" y="1608084"/>
            <a:ext cx="10515600" cy="4568880"/>
          </a:xfrm>
        </p:spPr>
        <p:txBody>
          <a:bodyPr>
            <a:normAutofit lnSpcReduction="10000"/>
          </a:bodyPr>
          <a:lstStyle/>
          <a:p>
            <a:pPr algn="just"/>
            <a:r>
              <a:rPr lang="en-US" dirty="0" smtClean="0"/>
              <a:t>K-fold Cross-Validation Method: </a:t>
            </a:r>
            <a:r>
              <a:rPr lang="en-US" dirty="0" smtClean="0"/>
              <a:t>A special variant of holdout method, called repeated holdout , is some times employed to ensure the randomness of the composed data sets. In repeated holdout, several random holdouts are used to measure the model performance. In the end the average of all performance is taken.</a:t>
            </a:r>
          </a:p>
          <a:p>
            <a:pPr algn="just"/>
            <a:r>
              <a:rPr lang="en-US" dirty="0" smtClean="0"/>
              <a:t>This process of repeated holdout is the basis of k-fold cross-validation technique. In this the data is divided into k-completely distinct or non-overlapping random partitions called folds.</a:t>
            </a:r>
          </a:p>
          <a:p>
            <a:pPr algn="just"/>
            <a:r>
              <a:rPr lang="en-US" dirty="0" smtClean="0"/>
              <a:t>There are two approaches which are popular</a:t>
            </a:r>
          </a:p>
          <a:p>
            <a:pPr lvl="1" algn="just">
              <a:buFontTx/>
              <a:buChar char="-"/>
            </a:pPr>
            <a:r>
              <a:rPr lang="en-US" dirty="0" smtClean="0"/>
              <a:t>10-fold cross-validation</a:t>
            </a:r>
          </a:p>
          <a:p>
            <a:pPr lvl="1" algn="just">
              <a:buFontTx/>
              <a:buChar char="-"/>
            </a:pPr>
            <a:r>
              <a:rPr lang="en-US" dirty="0" smtClean="0"/>
              <a:t>Leave-one-out cross-validation</a:t>
            </a:r>
          </a:p>
          <a:p>
            <a:pPr marL="0" indent="0" algn="just">
              <a:buNone/>
            </a:pPr>
            <a:endParaRPr lang="en-IN" dirty="0"/>
          </a:p>
        </p:txBody>
      </p:sp>
    </p:spTree>
    <p:extLst>
      <p:ext uri="{BB962C8B-B14F-4D97-AF65-F5344CB8AC3E}">
        <p14:creationId xmlns:p14="http://schemas.microsoft.com/office/powerpoint/2010/main" val="325341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 Model(For Supervised Learning)……</a:t>
            </a:r>
            <a:endParaRPr lang="en-IN" dirty="0"/>
          </a:p>
        </p:txBody>
      </p:sp>
      <p:sp>
        <p:nvSpPr>
          <p:cNvPr id="3" name="Content Placeholder 2"/>
          <p:cNvSpPr>
            <a:spLocks noGrp="1"/>
          </p:cNvSpPr>
          <p:nvPr>
            <p:ph idx="1"/>
          </p:nvPr>
        </p:nvSpPr>
        <p:spPr/>
        <p:txBody>
          <a:bodyPr/>
          <a:lstStyle/>
          <a:p>
            <a:pPr marL="0" indent="0" algn="ctr">
              <a:buNone/>
            </a:pPr>
            <a:r>
              <a:rPr lang="en-US" dirty="0" smtClean="0"/>
              <a:t>K-fold Cross Validation</a:t>
            </a:r>
          </a:p>
          <a:p>
            <a:pPr marL="0" indent="0">
              <a:buNone/>
            </a:pPr>
            <a:endParaRPr lang="en-IN" dirty="0"/>
          </a:p>
        </p:txBody>
      </p:sp>
      <p:pic>
        <p:nvPicPr>
          <p:cNvPr id="4" name="Picture 2" descr="Diagram of k-fold cross-validation with k = 10. Image from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7381" y="2564523"/>
            <a:ext cx="8807668" cy="3612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930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 Model(For Supervised Learning)……</a:t>
            </a:r>
            <a:endParaRPr lang="en-IN" dirty="0"/>
          </a:p>
        </p:txBody>
      </p:sp>
      <p:sp>
        <p:nvSpPr>
          <p:cNvPr id="5" name="Content Placeholder 4"/>
          <p:cNvSpPr>
            <a:spLocks noGrp="1"/>
          </p:cNvSpPr>
          <p:nvPr>
            <p:ph idx="1"/>
          </p:nvPr>
        </p:nvSpPr>
        <p:spPr>
          <a:xfrm>
            <a:off x="838200" y="2175641"/>
            <a:ext cx="10515600" cy="4001322"/>
          </a:xfrm>
        </p:spPr>
        <p:txBody>
          <a:bodyPr/>
          <a:lstStyle/>
          <a:p>
            <a:r>
              <a:rPr lang="en-US" dirty="0" smtClean="0"/>
              <a:t>Bootstrap Sampling: Bootstrap sampling or simply bootstrapping is a popular way to identify training and test data set.</a:t>
            </a:r>
          </a:p>
          <a:p>
            <a:r>
              <a:rPr lang="en-US" dirty="0" smtClean="0"/>
              <a:t>It uses the technique of Simple Random Sampling with replacement(SRSWR), which is a well-known technique in sampling theory for drawing random sample</a:t>
            </a:r>
          </a:p>
          <a:p>
            <a:r>
              <a:rPr lang="en-US" dirty="0" smtClean="0"/>
              <a:t>Bootstrapping randomly picks data instances from the input data set with the possibility of the same data instance to picked multiple times</a:t>
            </a:r>
          </a:p>
          <a:p>
            <a:endParaRPr lang="en-US" dirty="0" smtClean="0"/>
          </a:p>
          <a:p>
            <a:endParaRPr lang="en-IN" dirty="0"/>
          </a:p>
        </p:txBody>
      </p:sp>
    </p:spTree>
    <p:extLst>
      <p:ext uri="{BB962C8B-B14F-4D97-AF65-F5344CB8AC3E}">
        <p14:creationId xmlns:p14="http://schemas.microsoft.com/office/powerpoint/2010/main" val="3688255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 Model(For Supervised Learning)……</a:t>
            </a:r>
            <a:endParaRPr lang="en-IN" dirty="0"/>
          </a:p>
        </p:txBody>
      </p:sp>
      <p:sp>
        <p:nvSpPr>
          <p:cNvPr id="3" name="Content Placeholder 2"/>
          <p:cNvSpPr>
            <a:spLocks noGrp="1"/>
          </p:cNvSpPr>
          <p:nvPr>
            <p:ph idx="1"/>
          </p:nvPr>
        </p:nvSpPr>
        <p:spPr>
          <a:xfrm>
            <a:off x="1527587" y="1775013"/>
            <a:ext cx="9068695" cy="4394559"/>
          </a:xfrm>
        </p:spPr>
        <p:txBody>
          <a:bodyPr/>
          <a:lstStyle/>
          <a:p>
            <a:pPr marL="0" indent="0" algn="ctr">
              <a:buNone/>
            </a:pPr>
            <a:r>
              <a:rPr lang="en-US" dirty="0" smtClean="0"/>
              <a:t>Bootstrap Sampling</a:t>
            </a:r>
          </a:p>
          <a:p>
            <a:pPr marL="0" indent="0" algn="ctr">
              <a:buNone/>
            </a:pPr>
            <a:endParaRPr lang="en-IN" dirty="0"/>
          </a:p>
        </p:txBody>
      </p:sp>
      <p:pic>
        <p:nvPicPr>
          <p:cNvPr id="3074" name="Picture 2" descr="Topic 5. Ensembles and random forest. Part 1. Bagging — mlcourse.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285" y="2818504"/>
            <a:ext cx="7906869" cy="31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277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Representation and Interpretability</a:t>
            </a:r>
            <a:endParaRPr lang="en-IN" dirty="0"/>
          </a:p>
        </p:txBody>
      </p:sp>
      <p:sp>
        <p:nvSpPr>
          <p:cNvPr id="3" name="Content Placeholder 2"/>
          <p:cNvSpPr>
            <a:spLocks noGrp="1"/>
          </p:cNvSpPr>
          <p:nvPr>
            <p:ph idx="1"/>
          </p:nvPr>
        </p:nvSpPr>
        <p:spPr/>
        <p:txBody>
          <a:bodyPr/>
          <a:lstStyle/>
          <a:p>
            <a:r>
              <a:rPr lang="en-US" dirty="0" smtClean="0"/>
              <a:t>Underfitting</a:t>
            </a:r>
          </a:p>
          <a:p>
            <a:r>
              <a:rPr lang="en-US" dirty="0" smtClean="0"/>
              <a:t>Overfitting</a:t>
            </a:r>
          </a:p>
          <a:p>
            <a:r>
              <a:rPr lang="en-US" dirty="0" smtClean="0"/>
              <a:t>Bias </a:t>
            </a:r>
          </a:p>
          <a:p>
            <a:r>
              <a:rPr lang="en-US" dirty="0" smtClean="0"/>
              <a:t>Variance</a:t>
            </a:r>
            <a:endParaRPr lang="en-IN" dirty="0"/>
          </a:p>
        </p:txBody>
      </p:sp>
      <p:pic>
        <p:nvPicPr>
          <p:cNvPr id="6146" name="Picture 2" descr="https://miro.medium.com/max/700/1*_7OPgojau8hkiPUiHoGK_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9131" y="1825625"/>
            <a:ext cx="7359103" cy="3187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65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 Activities</a:t>
            </a: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first step in Machine learning activity starts with data. A thorough review and exploration of the data is needed to understand the type of the data, the quality of the data and relationship between different data elements.</a:t>
            </a:r>
          </a:p>
          <a:p>
            <a:pPr marL="0" indent="0">
              <a:buNone/>
            </a:pPr>
            <a:r>
              <a:rPr lang="en-US" dirty="0" smtClean="0"/>
              <a:t>-preparation activities done once the input data comes into the machine learning system </a:t>
            </a:r>
          </a:p>
          <a:p>
            <a:r>
              <a:rPr lang="en-US" dirty="0" smtClean="0"/>
              <a:t>Understand the type of data in the given input dataset.</a:t>
            </a:r>
          </a:p>
          <a:p>
            <a:r>
              <a:rPr lang="en-US" dirty="0" smtClean="0"/>
              <a:t>Explore the data to understand the nature and quality.</a:t>
            </a:r>
          </a:p>
          <a:p>
            <a:r>
              <a:rPr lang="en-US" dirty="0" smtClean="0"/>
              <a:t>Explore the relationship.</a:t>
            </a:r>
          </a:p>
          <a:p>
            <a:r>
              <a:rPr lang="en-US" dirty="0" smtClean="0"/>
              <a:t>Do the necessary remediation.</a:t>
            </a:r>
          </a:p>
          <a:p>
            <a:r>
              <a:rPr lang="en-US" dirty="0" smtClean="0"/>
              <a:t>Apply pre-processing steps as needed</a:t>
            </a:r>
            <a:endParaRPr lang="en-IN" dirty="0"/>
          </a:p>
        </p:txBody>
      </p:sp>
    </p:spTree>
    <p:extLst>
      <p:ext uri="{BB962C8B-B14F-4D97-AF65-F5344CB8AC3E}">
        <p14:creationId xmlns:p14="http://schemas.microsoft.com/office/powerpoint/2010/main" val="21005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learning </a:t>
            </a:r>
            <a:r>
              <a:rPr lang="en-US" dirty="0" smtClean="0"/>
              <a:t>Activities…….</a:t>
            </a:r>
            <a:endParaRPr lang="en-IN" dirty="0"/>
          </a:p>
        </p:txBody>
      </p:sp>
      <p:sp>
        <p:nvSpPr>
          <p:cNvPr id="3" name="Content Placeholder 2"/>
          <p:cNvSpPr>
            <a:spLocks noGrp="1"/>
          </p:cNvSpPr>
          <p:nvPr>
            <p:ph idx="1"/>
          </p:nvPr>
        </p:nvSpPr>
        <p:spPr/>
        <p:txBody>
          <a:bodyPr/>
          <a:lstStyle/>
          <a:p>
            <a:pPr marL="0" indent="0">
              <a:buNone/>
            </a:pPr>
            <a:r>
              <a:rPr lang="en-US" dirty="0" smtClean="0"/>
              <a:t>Once the data is prepared for modelling, then the learning task start off</a:t>
            </a:r>
          </a:p>
          <a:p>
            <a:pPr marL="0" indent="0">
              <a:buNone/>
            </a:pPr>
            <a:r>
              <a:rPr lang="en-US" dirty="0" smtClean="0"/>
              <a:t>The input data is divided into parts- training data and the test data</a:t>
            </a:r>
          </a:p>
          <a:p>
            <a:pPr marL="0" indent="0">
              <a:buNone/>
            </a:pPr>
            <a:r>
              <a:rPr lang="en-US" dirty="0" smtClean="0"/>
              <a:t>Consider different models or learning algorithms for selection</a:t>
            </a:r>
          </a:p>
          <a:p>
            <a:pPr marL="0" indent="0">
              <a:buNone/>
            </a:pPr>
            <a:r>
              <a:rPr lang="en-US" dirty="0" smtClean="0"/>
              <a:t>Train the model based on the training data for supervised learning problem and apply to unknown data</a:t>
            </a:r>
          </a:p>
          <a:p>
            <a:pPr marL="0" indent="0">
              <a:buNone/>
            </a:pPr>
            <a:r>
              <a:rPr lang="en-US" dirty="0" smtClean="0"/>
              <a:t>After the model is trained(for supervised learning), and applied for the input data, the performance of the model is evaluated.</a:t>
            </a:r>
            <a:endParaRPr lang="en-IN" dirty="0"/>
          </a:p>
        </p:txBody>
      </p:sp>
    </p:spTree>
    <p:extLst>
      <p:ext uri="{BB962C8B-B14F-4D97-AF65-F5344CB8AC3E}">
        <p14:creationId xmlns:p14="http://schemas.microsoft.com/office/powerpoint/2010/main" val="4099470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step process of Machine learning</a:t>
            </a:r>
            <a:endParaRPr lang="en-IN" dirty="0"/>
          </a:p>
        </p:txBody>
      </p:sp>
      <p:sp>
        <p:nvSpPr>
          <p:cNvPr id="3" name="Content Placeholder 2"/>
          <p:cNvSpPr>
            <a:spLocks noGrp="1"/>
          </p:cNvSpPr>
          <p:nvPr>
            <p:ph idx="1"/>
          </p:nvPr>
        </p:nvSpPr>
        <p:spPr/>
        <p:txBody>
          <a:bodyPr/>
          <a:lstStyle/>
          <a:p>
            <a:r>
              <a:rPr lang="en-US" dirty="0" smtClean="0"/>
              <a:t>Detailed process of Machine learning</a:t>
            </a:r>
            <a:endParaRPr lang="en-IN" dirty="0"/>
          </a:p>
        </p:txBody>
      </p:sp>
      <p:sp>
        <p:nvSpPr>
          <p:cNvPr id="4" name="Can 3"/>
          <p:cNvSpPr/>
          <p:nvPr/>
        </p:nvSpPr>
        <p:spPr>
          <a:xfrm>
            <a:off x="1818290" y="2522478"/>
            <a:ext cx="1093076" cy="130328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data</a:t>
            </a:r>
            <a:endParaRPr lang="en-IN" dirty="0"/>
          </a:p>
        </p:txBody>
      </p:sp>
      <p:sp>
        <p:nvSpPr>
          <p:cNvPr id="5" name="Rectangle 4"/>
          <p:cNvSpPr/>
          <p:nvPr/>
        </p:nvSpPr>
        <p:spPr>
          <a:xfrm>
            <a:off x="4109545" y="2606566"/>
            <a:ext cx="1923393" cy="872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Preparing to model</a:t>
            </a:r>
          </a:p>
          <a:p>
            <a:pPr algn="ctr"/>
            <a:r>
              <a:rPr lang="en-US" dirty="0" smtClean="0"/>
              <a:t>(Step-1)</a:t>
            </a:r>
            <a:endParaRPr lang="en-IN" dirty="0"/>
          </a:p>
        </p:txBody>
      </p:sp>
      <p:sp>
        <p:nvSpPr>
          <p:cNvPr id="7" name="Rectangle 6"/>
          <p:cNvSpPr/>
          <p:nvPr/>
        </p:nvSpPr>
        <p:spPr>
          <a:xfrm>
            <a:off x="7704082" y="2596060"/>
            <a:ext cx="204951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Learning           (Step-2)</a:t>
            </a:r>
          </a:p>
          <a:p>
            <a:pPr algn="ctr"/>
            <a:endParaRPr lang="en-IN" dirty="0"/>
          </a:p>
        </p:txBody>
      </p:sp>
      <p:sp>
        <p:nvSpPr>
          <p:cNvPr id="8" name="Rectangle 7"/>
          <p:cNvSpPr/>
          <p:nvPr/>
        </p:nvSpPr>
        <p:spPr>
          <a:xfrm>
            <a:off x="7840719" y="4477399"/>
            <a:ext cx="2133600" cy="914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Performance Evaluation </a:t>
            </a:r>
          </a:p>
          <a:p>
            <a:pPr algn="ctr"/>
            <a:r>
              <a:rPr lang="en-US" dirty="0" smtClean="0"/>
              <a:t>(Step-3)</a:t>
            </a:r>
            <a:endParaRPr lang="en-IN" dirty="0"/>
          </a:p>
        </p:txBody>
      </p:sp>
      <p:sp>
        <p:nvSpPr>
          <p:cNvPr id="9" name="Rectangle 8"/>
          <p:cNvSpPr/>
          <p:nvPr/>
        </p:nvSpPr>
        <p:spPr>
          <a:xfrm>
            <a:off x="4204138" y="4319752"/>
            <a:ext cx="2102069" cy="1124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Performance improvement</a:t>
            </a:r>
          </a:p>
          <a:p>
            <a:pPr algn="ctr"/>
            <a:r>
              <a:rPr lang="en-US" dirty="0" smtClean="0"/>
              <a:t> (Step-4)</a:t>
            </a:r>
            <a:endParaRPr lang="en-IN" dirty="0"/>
          </a:p>
        </p:txBody>
      </p:sp>
      <p:sp>
        <p:nvSpPr>
          <p:cNvPr id="10" name="Right Arrow 9"/>
          <p:cNvSpPr/>
          <p:nvPr/>
        </p:nvSpPr>
        <p:spPr>
          <a:xfrm>
            <a:off x="3163614" y="2974428"/>
            <a:ext cx="746236" cy="3783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ight Arrow 10"/>
          <p:cNvSpPr/>
          <p:nvPr/>
        </p:nvSpPr>
        <p:spPr>
          <a:xfrm>
            <a:off x="6306207" y="2974428"/>
            <a:ext cx="1051034" cy="3783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Down Arrow 11"/>
          <p:cNvSpPr/>
          <p:nvPr/>
        </p:nvSpPr>
        <p:spPr>
          <a:xfrm>
            <a:off x="8597462" y="3678621"/>
            <a:ext cx="599090" cy="630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Left Arrow 12"/>
          <p:cNvSpPr/>
          <p:nvPr/>
        </p:nvSpPr>
        <p:spPr>
          <a:xfrm>
            <a:off x="6461238" y="4750676"/>
            <a:ext cx="1095698" cy="4204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980416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type of Data in machine Learning</a:t>
            </a:r>
            <a:endParaRPr lang="en-IN" dirty="0"/>
          </a:p>
        </p:txBody>
      </p:sp>
      <p:sp>
        <p:nvSpPr>
          <p:cNvPr id="3" name="Content Placeholder 2"/>
          <p:cNvSpPr>
            <a:spLocks noGrp="1"/>
          </p:cNvSpPr>
          <p:nvPr>
            <p:ph idx="1"/>
          </p:nvPr>
        </p:nvSpPr>
        <p:spPr/>
        <p:txBody>
          <a:bodyPr>
            <a:normAutofit fontScale="92500" lnSpcReduction="10000"/>
          </a:bodyPr>
          <a:lstStyle/>
          <a:p>
            <a:pPr>
              <a:lnSpc>
                <a:spcPct val="200000"/>
              </a:lnSpc>
            </a:pPr>
            <a:r>
              <a:rPr lang="en-US" dirty="0" smtClean="0"/>
              <a:t>A dataset is a collection of related information or records.</a:t>
            </a:r>
          </a:p>
          <a:p>
            <a:pPr>
              <a:lnSpc>
                <a:spcPct val="200000"/>
              </a:lnSpc>
            </a:pPr>
            <a:r>
              <a:rPr lang="en-US" dirty="0" smtClean="0"/>
              <a:t>Each row of dataset is called record. Each data set also has multiple attributes.</a:t>
            </a:r>
          </a:p>
          <a:p>
            <a:pPr>
              <a:lnSpc>
                <a:spcPct val="200000"/>
              </a:lnSpc>
            </a:pPr>
            <a:r>
              <a:rPr lang="en-US" dirty="0" smtClean="0"/>
              <a:t>Attributes can also termed as feature, variable, dimension or field.</a:t>
            </a:r>
          </a:p>
          <a:p>
            <a:pPr>
              <a:lnSpc>
                <a:spcPct val="200000"/>
              </a:lnSpc>
            </a:pPr>
            <a:r>
              <a:rPr lang="en-US" dirty="0" smtClean="0"/>
              <a:t>Value of an attribute may vary from record to record</a:t>
            </a:r>
            <a:endParaRPr lang="en-IN" dirty="0"/>
          </a:p>
        </p:txBody>
      </p:sp>
    </p:spTree>
    <p:extLst>
      <p:ext uri="{BB962C8B-B14F-4D97-AF65-F5344CB8AC3E}">
        <p14:creationId xmlns:p14="http://schemas.microsoft.com/office/powerpoint/2010/main" val="2360848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type of Data in machine </a:t>
            </a:r>
            <a:r>
              <a:rPr lang="en-US" dirty="0" smtClean="0"/>
              <a:t>Learning….</a:t>
            </a:r>
            <a:endParaRPr lang="en-IN" dirty="0"/>
          </a:p>
        </p:txBody>
      </p:sp>
      <p:sp>
        <p:nvSpPr>
          <p:cNvPr id="3" name="Content Placeholder 2"/>
          <p:cNvSpPr>
            <a:spLocks noGrp="1"/>
          </p:cNvSpPr>
          <p:nvPr>
            <p:ph idx="1"/>
          </p:nvPr>
        </p:nvSpPr>
        <p:spPr/>
        <p:txBody>
          <a:bodyPr/>
          <a:lstStyle/>
          <a:p>
            <a:r>
              <a:rPr lang="en-US" dirty="0" smtClean="0"/>
              <a:t>Data can be broadly be divided into following two types:</a:t>
            </a:r>
          </a:p>
          <a:p>
            <a:pPr marL="0" indent="0">
              <a:buNone/>
            </a:pPr>
            <a:r>
              <a:rPr lang="en-US" dirty="0"/>
              <a:t>	</a:t>
            </a:r>
            <a:r>
              <a:rPr lang="en-US" dirty="0" smtClean="0"/>
              <a:t>1.	Qualitative data</a:t>
            </a:r>
          </a:p>
          <a:p>
            <a:pPr marL="0" indent="0">
              <a:buNone/>
            </a:pPr>
            <a:r>
              <a:rPr lang="en-US" dirty="0"/>
              <a:t>	</a:t>
            </a:r>
            <a:r>
              <a:rPr lang="en-US" dirty="0" smtClean="0"/>
              <a:t>2.	Quantitative data</a:t>
            </a:r>
          </a:p>
          <a:p>
            <a:r>
              <a:rPr lang="en-US" b="1" dirty="0" smtClean="0"/>
              <a:t>Qualitative data</a:t>
            </a:r>
            <a:r>
              <a:rPr lang="en-US" dirty="0" smtClean="0"/>
              <a:t>: provides information about quality of an object or information which can not be measured. Qualitative data is also called categorical data.</a:t>
            </a:r>
          </a:p>
          <a:p>
            <a:pPr marL="0" indent="0">
              <a:buNone/>
            </a:pPr>
            <a:r>
              <a:rPr lang="en-US" dirty="0"/>
              <a:t>	</a:t>
            </a:r>
            <a:r>
              <a:rPr lang="en-US" dirty="0" smtClean="0"/>
              <a:t>1.	Nominal data</a:t>
            </a:r>
          </a:p>
          <a:p>
            <a:pPr marL="0" indent="0">
              <a:buNone/>
            </a:pPr>
            <a:r>
              <a:rPr lang="en-US" dirty="0"/>
              <a:t>	</a:t>
            </a:r>
            <a:r>
              <a:rPr lang="en-US" dirty="0" smtClean="0"/>
              <a:t>2.	</a:t>
            </a:r>
            <a:r>
              <a:rPr lang="en-US" dirty="0"/>
              <a:t>O</a:t>
            </a:r>
            <a:r>
              <a:rPr lang="en-US" dirty="0" smtClean="0"/>
              <a:t>rdinal data</a:t>
            </a:r>
            <a:endParaRPr lang="en-IN" dirty="0"/>
          </a:p>
        </p:txBody>
      </p:sp>
    </p:spTree>
    <p:extLst>
      <p:ext uri="{BB962C8B-B14F-4D97-AF65-F5344CB8AC3E}">
        <p14:creationId xmlns:p14="http://schemas.microsoft.com/office/powerpoint/2010/main" val="1116956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type of Data in machine Learning….</a:t>
            </a:r>
            <a:endParaRPr lang="en-IN" dirty="0"/>
          </a:p>
        </p:txBody>
      </p:sp>
      <p:sp>
        <p:nvSpPr>
          <p:cNvPr id="3" name="Content Placeholder 2"/>
          <p:cNvSpPr>
            <a:spLocks noGrp="1"/>
          </p:cNvSpPr>
          <p:nvPr>
            <p:ph idx="1"/>
          </p:nvPr>
        </p:nvSpPr>
        <p:spPr/>
        <p:txBody>
          <a:bodyPr>
            <a:normAutofit lnSpcReduction="10000"/>
          </a:bodyPr>
          <a:lstStyle/>
          <a:p>
            <a:r>
              <a:rPr lang="en-US" dirty="0" smtClean="0"/>
              <a:t>Nominal data: is one which has no numerical value, but a named value. It is used for assigning named values to attributes. Nominal values can not be quantified. Ex. Of Nominal data are..</a:t>
            </a:r>
          </a:p>
          <a:p>
            <a:pPr marL="0" indent="0">
              <a:buNone/>
            </a:pPr>
            <a:r>
              <a:rPr lang="en-US" dirty="0"/>
              <a:t>	</a:t>
            </a:r>
            <a:r>
              <a:rPr lang="en-US" dirty="0" smtClean="0"/>
              <a:t>-Blood group: A, B,O, AB etc.</a:t>
            </a:r>
          </a:p>
          <a:p>
            <a:pPr marL="0" indent="0">
              <a:buNone/>
            </a:pPr>
            <a:r>
              <a:rPr lang="en-US" dirty="0"/>
              <a:t>	</a:t>
            </a:r>
            <a:r>
              <a:rPr lang="en-US" dirty="0" smtClean="0"/>
              <a:t>-Nationality: Indian, American, British etc.</a:t>
            </a:r>
          </a:p>
          <a:p>
            <a:pPr marL="0" indent="0">
              <a:buNone/>
            </a:pPr>
            <a:r>
              <a:rPr lang="en-US" dirty="0"/>
              <a:t>	</a:t>
            </a:r>
            <a:r>
              <a:rPr lang="en-US" dirty="0" smtClean="0"/>
              <a:t>-Gender: Male, female, other</a:t>
            </a:r>
          </a:p>
          <a:p>
            <a:r>
              <a:rPr lang="en-US" dirty="0" smtClean="0"/>
              <a:t>It is obvious mathematical operations such as addition, subtraction, multiplication etc. can not performed on nominal data.</a:t>
            </a:r>
          </a:p>
          <a:p>
            <a:r>
              <a:rPr lang="en-US" dirty="0" smtClean="0"/>
              <a:t>Basic count is possible. So mode(most frequently occurring value) can be identified for nominal data</a:t>
            </a:r>
            <a:endParaRPr lang="en-IN" dirty="0"/>
          </a:p>
        </p:txBody>
      </p:sp>
    </p:spTree>
    <p:extLst>
      <p:ext uri="{BB962C8B-B14F-4D97-AF65-F5344CB8AC3E}">
        <p14:creationId xmlns:p14="http://schemas.microsoft.com/office/powerpoint/2010/main" val="3653409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type of Data in machine Learning….</a:t>
            </a:r>
            <a:endParaRPr lang="en-IN" dirty="0"/>
          </a:p>
        </p:txBody>
      </p:sp>
      <p:sp>
        <p:nvSpPr>
          <p:cNvPr id="3" name="Content Placeholder 2"/>
          <p:cNvSpPr>
            <a:spLocks noGrp="1"/>
          </p:cNvSpPr>
          <p:nvPr>
            <p:ph idx="1"/>
          </p:nvPr>
        </p:nvSpPr>
        <p:spPr/>
        <p:txBody>
          <a:bodyPr/>
          <a:lstStyle/>
          <a:p>
            <a:r>
              <a:rPr lang="en-US" dirty="0" smtClean="0"/>
              <a:t>Ordinal data: is assign named values to attributes that arranged in a sequence of increasing or decreasing so that we can say whether a value is better than another value. Examples are</a:t>
            </a:r>
          </a:p>
          <a:p>
            <a:pPr marL="0" indent="0">
              <a:buNone/>
            </a:pPr>
            <a:r>
              <a:rPr lang="en-US" dirty="0"/>
              <a:t>	</a:t>
            </a:r>
            <a:r>
              <a:rPr lang="en-US" dirty="0" smtClean="0"/>
              <a:t>-Customer satisfaction: ‘very happy’, ‘happy’, ‘Unhappy’</a:t>
            </a:r>
          </a:p>
          <a:p>
            <a:pPr marL="0" indent="0">
              <a:buNone/>
            </a:pPr>
            <a:r>
              <a:rPr lang="en-US" dirty="0"/>
              <a:t>	</a:t>
            </a:r>
            <a:r>
              <a:rPr lang="en-US" dirty="0" smtClean="0"/>
              <a:t>-Grades: A, B, C etc.</a:t>
            </a:r>
          </a:p>
          <a:p>
            <a:pPr marL="0" indent="0">
              <a:buNone/>
            </a:pPr>
            <a:r>
              <a:rPr lang="en-US" dirty="0"/>
              <a:t>	</a:t>
            </a:r>
            <a:r>
              <a:rPr lang="en-US" dirty="0" smtClean="0"/>
              <a:t>-Hardness of Metal: ‘very hard’, ‘Hard’, ‘Soft’</a:t>
            </a:r>
          </a:p>
          <a:p>
            <a:r>
              <a:rPr lang="en-US" dirty="0" smtClean="0"/>
              <a:t>Like nominal data basic counting is possible for ordinal data. The mode can be identified</a:t>
            </a:r>
            <a:endParaRPr lang="en-IN" dirty="0"/>
          </a:p>
        </p:txBody>
      </p:sp>
    </p:spTree>
    <p:extLst>
      <p:ext uri="{BB962C8B-B14F-4D97-AF65-F5344CB8AC3E}">
        <p14:creationId xmlns:p14="http://schemas.microsoft.com/office/powerpoint/2010/main" val="3433283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type of Data in machine Learning….</a:t>
            </a:r>
            <a:endParaRPr lang="en-IN" b="1" dirty="0"/>
          </a:p>
        </p:txBody>
      </p:sp>
      <p:sp>
        <p:nvSpPr>
          <p:cNvPr id="3" name="Content Placeholder 2"/>
          <p:cNvSpPr>
            <a:spLocks noGrp="1"/>
          </p:cNvSpPr>
          <p:nvPr>
            <p:ph idx="1"/>
          </p:nvPr>
        </p:nvSpPr>
        <p:spPr/>
        <p:txBody>
          <a:bodyPr/>
          <a:lstStyle/>
          <a:p>
            <a:r>
              <a:rPr lang="en-US" b="1" dirty="0" smtClean="0"/>
              <a:t>Quantitative data: </a:t>
            </a:r>
            <a:r>
              <a:rPr lang="en-US" dirty="0" smtClean="0"/>
              <a:t>relates to information about the quantity of an object-hence can be measured. If we consider the attributes ‘marks’ it can be measured using scale of measurement. It is also termed as numeric data. There are two types of quantitative data..</a:t>
            </a:r>
          </a:p>
          <a:p>
            <a:pPr marL="457200" lvl="1" indent="0">
              <a:buNone/>
            </a:pPr>
            <a:r>
              <a:rPr lang="en-US" dirty="0"/>
              <a:t>	</a:t>
            </a:r>
            <a:r>
              <a:rPr lang="en-US" dirty="0" smtClean="0"/>
              <a:t>1.	Interval data</a:t>
            </a:r>
          </a:p>
          <a:p>
            <a:pPr marL="457200" lvl="1" indent="0">
              <a:buNone/>
            </a:pPr>
            <a:r>
              <a:rPr lang="en-US" dirty="0"/>
              <a:t>	</a:t>
            </a:r>
            <a:r>
              <a:rPr lang="en-US" dirty="0" smtClean="0"/>
              <a:t>2. 	Ratio data   </a:t>
            </a:r>
          </a:p>
          <a:p>
            <a:pPr lvl="1"/>
            <a:r>
              <a:rPr lang="en-US" dirty="0" smtClean="0"/>
              <a:t>Interval data: is numeric data for which not only the order is known, but exact difference between value is also known. Ex.-date, time</a:t>
            </a:r>
          </a:p>
          <a:p>
            <a:pPr lvl="1"/>
            <a:r>
              <a:rPr lang="en-US" dirty="0" smtClean="0"/>
              <a:t>Ratio data: represent numeric data for which exact value can be measured. Absolute zero is available for ratio data. Ex.-height, </a:t>
            </a:r>
            <a:r>
              <a:rPr lang="en-US" smtClean="0"/>
              <a:t>age weight, salary..</a:t>
            </a:r>
            <a:endParaRPr lang="en-IN" dirty="0" smtClean="0"/>
          </a:p>
        </p:txBody>
      </p:sp>
    </p:spTree>
    <p:extLst>
      <p:ext uri="{BB962C8B-B14F-4D97-AF65-F5344CB8AC3E}">
        <p14:creationId xmlns:p14="http://schemas.microsoft.com/office/powerpoint/2010/main" val="223800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788</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Preparing to Model</vt:lpstr>
      <vt:lpstr>Machine learning Activities</vt:lpstr>
      <vt:lpstr>Machine learning Activities…….</vt:lpstr>
      <vt:lpstr>Four step process of Machine learning</vt:lpstr>
      <vt:lpstr>Basic type of Data in machine Learning</vt:lpstr>
      <vt:lpstr>Basic type of Data in machine Learning….</vt:lpstr>
      <vt:lpstr>Basic type of Data in machine Learning….</vt:lpstr>
      <vt:lpstr>Basic type of Data in machine Learning….</vt:lpstr>
      <vt:lpstr>Basic type of Data in machine Learning….</vt:lpstr>
      <vt:lpstr>Modelling and Evaluation</vt:lpstr>
      <vt:lpstr>Training a Model(For Supervised Learning)</vt:lpstr>
      <vt:lpstr>Training a Model(For Supervised Learning)……</vt:lpstr>
      <vt:lpstr>Training a Model(For Supervised Learning)……</vt:lpstr>
      <vt:lpstr>Training a Model(For Supervised Learning)……</vt:lpstr>
      <vt:lpstr>Training a Model(For Supervised Learning)……</vt:lpstr>
      <vt:lpstr>Model Representation and Interpretability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K-fold cross Validation</dc:title>
  <dc:creator>user</dc:creator>
  <cp:lastModifiedBy>user</cp:lastModifiedBy>
  <cp:revision>12</cp:revision>
  <dcterms:created xsi:type="dcterms:W3CDTF">2022-09-01T05:27:38Z</dcterms:created>
  <dcterms:modified xsi:type="dcterms:W3CDTF">2022-09-01T08:30:40Z</dcterms:modified>
</cp:coreProperties>
</file>