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9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72" r:id="rId14"/>
    <p:sldId id="271" r:id="rId15"/>
    <p:sldId id="267" r:id="rId16"/>
    <p:sldId id="279" r:id="rId17"/>
    <p:sldId id="280" r:id="rId18"/>
    <p:sldId id="260" r:id="rId19"/>
    <p:sldId id="270" r:id="rId20"/>
    <p:sldId id="268" r:id="rId21"/>
    <p:sldId id="273" r:id="rId22"/>
    <p:sldId id="274" r:id="rId23"/>
    <p:sldId id="275" r:id="rId24"/>
    <p:sldId id="277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2AB5-B67C-42B8-8EFE-79E04FFEA93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209D-2F1A-42DB-B0EB-3F2EFACA9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merase_chain_reaction" TargetMode="External"/><Relationship Id="rId2" Type="http://schemas.openxmlformats.org/officeDocument/2006/relationships/hyperlink" Target="https://en.wikipedia.org/wiki/DNA_polymeras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8879" y="304800"/>
            <a:ext cx="573112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cap="all" dirty="0"/>
              <a:t>​POLYMERASE CHAIN REACTION (PCR)</a:t>
            </a:r>
            <a:endParaRPr lang="en-US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</a:rPr>
              <a:t>Polymerase chain reaction (abbreviated PCR) is a laboratory technique for rapidly producing (amplifying) millions to billions of copies of a specific segment of DNA, which can then be studied in greater detail. 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just"/>
            <a:endParaRPr lang="en-US" b="1" dirty="0">
              <a:solidFill>
                <a:srgbClr val="00B050"/>
              </a:solidFill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PCR </a:t>
            </a:r>
            <a:r>
              <a:rPr lang="en-US" b="1" dirty="0">
                <a:solidFill>
                  <a:srgbClr val="00B050"/>
                </a:solidFill>
              </a:rPr>
              <a:t>involves using short synthetic DNA fragments called primers to select a segment of the genome to be amplified, and then multiple rounds of DNA synthesis to amplify that segment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en-US" b="1" dirty="0">
              <a:solidFill>
                <a:srgbClr val="00B050"/>
              </a:solidFill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PCR is a rapid and versatile </a:t>
            </a:r>
            <a:r>
              <a:rPr lang="en-US" b="1" i="1" u="sng" dirty="0" smtClean="0">
                <a:solidFill>
                  <a:srgbClr val="00B050"/>
                </a:solidFill>
              </a:rPr>
              <a:t>in vitro </a:t>
            </a:r>
            <a:r>
              <a:rPr lang="en-US" b="1" dirty="0" smtClean="0">
                <a:solidFill>
                  <a:srgbClr val="00B050"/>
                </a:solidFill>
              </a:rPr>
              <a:t>method for amplifying defined target DNA  sequences present within the source of DNA.</a:t>
            </a:r>
          </a:p>
          <a:p>
            <a:pPr algn="just"/>
            <a:endParaRPr lang="en-US" b="1" dirty="0">
              <a:solidFill>
                <a:srgbClr val="00B050"/>
              </a:solidFill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Selective amplification of a specific target DNA sequence from a </a:t>
            </a:r>
            <a:r>
              <a:rPr lang="en-US" b="1" dirty="0" err="1" smtClean="0">
                <a:solidFill>
                  <a:srgbClr val="00B050"/>
                </a:solidFill>
              </a:rPr>
              <a:t>heterogenous</a:t>
            </a:r>
            <a:r>
              <a:rPr lang="en-US" b="1" dirty="0" smtClean="0">
                <a:solidFill>
                  <a:srgbClr val="00B050"/>
                </a:solidFill>
              </a:rPr>
              <a:t> collection of DNA molecules (such as genomic DNA).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3. </a:t>
            </a:r>
            <a:r>
              <a:rPr lang="en-US" sz="2800" b="1" dirty="0" smtClean="0">
                <a:solidFill>
                  <a:srgbClr val="FF0000"/>
                </a:solidFill>
              </a:rPr>
              <a:t>Elongation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dirty="0"/>
              <a:t>The third period is carried out at a temperature of 72°C, called elongation temperature.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synthesis of the complementary strand.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</a:t>
            </a:r>
            <a:r>
              <a:rPr lang="en-US" dirty="0"/>
              <a:t>72°C, </a:t>
            </a:r>
            <a:r>
              <a:rPr lang="en-US" dirty="0" err="1"/>
              <a:t>Taq</a:t>
            </a:r>
            <a:r>
              <a:rPr lang="en-US" dirty="0"/>
              <a:t> polymerase binds to primed single-stranded DNAs and catalyzes replication using the </a:t>
            </a:r>
            <a:r>
              <a:rPr lang="en-US" dirty="0" err="1"/>
              <a:t>deoxyribonucleoside</a:t>
            </a:r>
            <a:r>
              <a:rPr lang="en-US" dirty="0"/>
              <a:t> </a:t>
            </a:r>
            <a:r>
              <a:rPr lang="en-US" dirty="0" err="1"/>
              <a:t>triphosphates</a:t>
            </a:r>
            <a:r>
              <a:rPr lang="en-US" dirty="0"/>
              <a:t> present in the reaction mixture.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regions of the template DNA downstream of the primers are thus selectively synthesized.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the next cycle, the fragments synthesized in the previous cycle are in turn matrix and after a few cycles, the predominant species corresponds to the DNA sequence between the regions where the primers hybridize.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takes 20–40 cycles to synthesize an analyzable amount of DNA (about 0.1 </a:t>
            </a:r>
            <a:r>
              <a:rPr lang="en-US" dirty="0" err="1"/>
              <a:t>μg</a:t>
            </a:r>
            <a:r>
              <a:rPr lang="en-US" dirty="0"/>
              <a:t>). Each cycle theoretically doubles the amount of DNA present in the previous cycle.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recommended to add a final cycle of elongation at 72°C, especially when the sequence of interest is large (greater than 1 </a:t>
            </a:r>
            <a:r>
              <a:rPr lang="en-US" dirty="0" err="1"/>
              <a:t>kilobase</a:t>
            </a:r>
            <a:r>
              <a:rPr lang="en-US" dirty="0"/>
              <a:t>), at a rate of 2 minutes per </a:t>
            </a:r>
            <a:r>
              <a:rPr lang="en-US" dirty="0" err="1"/>
              <a:t>kilobase</a:t>
            </a:r>
            <a:r>
              <a:rPr lang="en-US" dirty="0"/>
              <a:t> 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What is PCR (polymerase chain reaction)? | Facts | yourgenom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What is PCR (polymerase chain reaction)? | Facts | yourgenom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What is PCR (polymerase chain reaction)? | Facts | yourgenome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3775" cy="377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at Is The Polymerase Chain Reaction (PCR)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553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32456"/>
            <a:ext cx="5867400" cy="344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63225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No. of Copies: 2</a:t>
            </a:r>
            <a:r>
              <a:rPr lang="en-US" sz="3200" b="1" baseline="30000" dirty="0" smtClean="0"/>
              <a:t>n</a:t>
            </a:r>
            <a:endParaRPr lang="en-US" sz="3200" b="1" baseline="30000" dirty="0"/>
          </a:p>
        </p:txBody>
      </p:sp>
      <p:pic>
        <p:nvPicPr>
          <p:cNvPr id="27650" name="Picture 2" descr="Polymerase Chain Reaction (PCR): Steps, Types, Applications • Microbe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38200"/>
            <a:ext cx="2552700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CR | BioNi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829550" cy="574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812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002060"/>
                </a:solidFill>
              </a:rPr>
              <a:t>Taq</a:t>
            </a:r>
            <a:r>
              <a:rPr lang="en-US" sz="2000" b="1" dirty="0" smtClean="0">
                <a:solidFill>
                  <a:srgbClr val="002060"/>
                </a:solidFill>
              </a:rPr>
              <a:t> DNA Polymerase is a highly </a:t>
            </a:r>
            <a:r>
              <a:rPr lang="en-US" sz="2000" b="1" dirty="0" err="1" smtClean="0">
                <a:solidFill>
                  <a:srgbClr val="002060"/>
                </a:solidFill>
              </a:rPr>
              <a:t>thermostable</a:t>
            </a:r>
            <a:r>
              <a:rPr lang="en-US" sz="2000" b="1" dirty="0" smtClean="0">
                <a:solidFill>
                  <a:srgbClr val="002060"/>
                </a:solidFill>
              </a:rPr>
              <a:t> DNA polymerase from the </a:t>
            </a:r>
            <a:r>
              <a:rPr lang="en-US" sz="2000" b="1" dirty="0" err="1" smtClean="0">
                <a:solidFill>
                  <a:srgbClr val="002060"/>
                </a:solidFill>
              </a:rPr>
              <a:t>thermophilic</a:t>
            </a:r>
            <a:r>
              <a:rPr lang="en-US" sz="2000" b="1" dirty="0" smtClean="0">
                <a:solidFill>
                  <a:srgbClr val="002060"/>
                </a:solidFill>
              </a:rPr>
              <a:t> bacterium 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Thermus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aquaticus</a:t>
            </a:r>
            <a:r>
              <a:rPr lang="en-US" sz="2000" b="1" dirty="0" smtClean="0">
                <a:solidFill>
                  <a:srgbClr val="002060"/>
                </a:solidFill>
              </a:rPr>
              <a:t>. The enzyme catalyzes 5'→3' synthesis of DNA, has no detectable 3'→5' </a:t>
            </a:r>
            <a:r>
              <a:rPr lang="en-US" sz="2000" b="1" dirty="0" err="1" smtClean="0">
                <a:solidFill>
                  <a:srgbClr val="002060"/>
                </a:solidFill>
              </a:rPr>
              <a:t>exonuclease</a:t>
            </a:r>
            <a:r>
              <a:rPr lang="en-US" sz="2000" b="1" dirty="0" smtClean="0">
                <a:solidFill>
                  <a:srgbClr val="002060"/>
                </a:solidFill>
              </a:rPr>
              <a:t> (proofreading) activity and possesses low 5'→3' </a:t>
            </a:r>
            <a:r>
              <a:rPr lang="en-US" sz="2000" b="1" dirty="0" err="1" smtClean="0">
                <a:solidFill>
                  <a:srgbClr val="002060"/>
                </a:solidFill>
              </a:rPr>
              <a:t>exonuclease</a:t>
            </a:r>
            <a:r>
              <a:rPr lang="en-US" sz="2000" b="1" dirty="0" smtClean="0">
                <a:solidFill>
                  <a:srgbClr val="002060"/>
                </a:solidFill>
              </a:rPr>
              <a:t> activity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i="1" dirty="0" err="1" smtClean="0">
                <a:solidFill>
                  <a:srgbClr val="C00000"/>
                </a:solidFill>
              </a:rPr>
              <a:t>Pfu</a:t>
            </a:r>
            <a:r>
              <a:rPr lang="en-US" sz="2000" b="1" i="1" dirty="0" smtClean="0">
                <a:solidFill>
                  <a:srgbClr val="C00000"/>
                </a:solidFill>
              </a:rPr>
              <a:t> </a:t>
            </a:r>
            <a:r>
              <a:rPr lang="en-US" sz="2000" b="1" dirty="0" smtClean="0">
                <a:solidFill>
                  <a:srgbClr val="C00000"/>
                </a:solidFill>
              </a:rPr>
              <a:t>DNA Polymerase is a high-fidelity, </a:t>
            </a:r>
            <a:r>
              <a:rPr lang="en-US" sz="2000" b="1" dirty="0" err="1" smtClean="0">
                <a:solidFill>
                  <a:srgbClr val="C00000"/>
                </a:solidFill>
              </a:rPr>
              <a:t>thermostable</a:t>
            </a:r>
            <a:r>
              <a:rPr lang="en-US" sz="2000" b="1" dirty="0" smtClean="0">
                <a:solidFill>
                  <a:srgbClr val="C00000"/>
                </a:solidFill>
              </a:rPr>
              <a:t> enzyme of approximately 90kDa isolated from 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Pyrococcus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furiosus</a:t>
            </a:r>
            <a:r>
              <a:rPr lang="en-US" sz="2000" b="1" dirty="0" smtClean="0">
                <a:solidFill>
                  <a:srgbClr val="C00000"/>
                </a:solidFill>
              </a:rPr>
              <a:t>. The enzyme replicates DNA at 75°C, catalyzing the polymerization of nucleotides in the 5´→3´ direction in the presence of magnesium. 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Pfu</a:t>
            </a:r>
            <a:r>
              <a:rPr lang="en-US" sz="2000" b="1" dirty="0" smtClean="0">
                <a:solidFill>
                  <a:srgbClr val="C00000"/>
                </a:solidFill>
              </a:rPr>
              <a:t> DNA Polymerase also possesses 3´→5´ </a:t>
            </a:r>
            <a:r>
              <a:rPr lang="en-US" sz="2000" b="1" dirty="0" err="1" smtClean="0">
                <a:solidFill>
                  <a:srgbClr val="C00000"/>
                </a:solidFill>
              </a:rPr>
              <a:t>exonuclease</a:t>
            </a:r>
            <a:r>
              <a:rPr lang="en-US" sz="2000" b="1" dirty="0" smtClean="0">
                <a:solidFill>
                  <a:srgbClr val="C00000"/>
                </a:solidFill>
              </a:rPr>
              <a:t> (proofreading) activity. Base </a:t>
            </a:r>
            <a:r>
              <a:rPr lang="en-US" sz="2000" b="1" dirty="0" err="1" smtClean="0">
                <a:solidFill>
                  <a:srgbClr val="C00000"/>
                </a:solidFill>
              </a:rPr>
              <a:t>misincorporations</a:t>
            </a:r>
            <a:r>
              <a:rPr lang="en-US" sz="2000" b="1" dirty="0" smtClean="0">
                <a:solidFill>
                  <a:srgbClr val="C00000"/>
                </a:solidFill>
              </a:rPr>
              <a:t> that may occur during polymerization are rapidly excised by this proofreading activity. Consequently, 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Pfu</a:t>
            </a:r>
            <a:r>
              <a:rPr lang="en-US" sz="2000" b="1" dirty="0" smtClean="0">
                <a:solidFill>
                  <a:srgbClr val="C00000"/>
                </a:solidFill>
              </a:rPr>
              <a:t> DNA Polymerase is recommended for use in PCR and primer extension reactions that require high-fidelity synthesis. 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Pfu</a:t>
            </a:r>
            <a:r>
              <a:rPr lang="en-US" sz="2000" b="1" dirty="0" smtClean="0">
                <a:solidFill>
                  <a:srgbClr val="C00000"/>
                </a:solidFill>
              </a:rPr>
              <a:t> DNA Polymerase-generated PCR fragments are blunt-ended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No 5' → 3'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exonuclease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81000"/>
            <a:ext cx="5905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Fidelity of 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Thermostable</a:t>
            </a:r>
            <a:r>
              <a:rPr lang="en-US" sz="3200" b="1" u="sng" dirty="0" smtClean="0">
                <a:solidFill>
                  <a:srgbClr val="C00000"/>
                </a:solidFill>
              </a:rPr>
              <a:t> Enzymes</a:t>
            </a:r>
          </a:p>
          <a:p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062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High-Fidelity DNA Polymerases are important for applications in which the DNA sequence needs to be correct after amplification. 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Vent</a:t>
            </a:r>
            <a:r>
              <a:rPr lang="en-US" b="1" baseline="30000" dirty="0" smtClean="0">
                <a:solidFill>
                  <a:srgbClr val="0070C0"/>
                </a:solidFill>
              </a:rPr>
              <a:t>®</a:t>
            </a:r>
            <a:r>
              <a:rPr lang="en-US" b="1" dirty="0" smtClean="0">
                <a:solidFill>
                  <a:srgbClr val="0070C0"/>
                </a:solidFill>
              </a:rPr>
              <a:t> DNA Polymerase </a:t>
            </a:r>
            <a:r>
              <a:rPr lang="en-US" b="1" dirty="0" smtClean="0">
                <a:solidFill>
                  <a:srgbClr val="C00000"/>
                </a:solidFill>
              </a:rPr>
              <a:t>is a high-fidelity </a:t>
            </a:r>
            <a:r>
              <a:rPr lang="en-US" b="1" dirty="0" err="1" smtClean="0">
                <a:solidFill>
                  <a:srgbClr val="C00000"/>
                </a:solidFill>
              </a:rPr>
              <a:t>thermophilic</a:t>
            </a:r>
            <a:r>
              <a:rPr lang="en-US" b="1" dirty="0" smtClean="0">
                <a:solidFill>
                  <a:srgbClr val="C00000"/>
                </a:solidFill>
              </a:rPr>
              <a:t> DNA polymerase. The fidelity of Vent DNA Polymerase is 5-15-fold higher than that observed for </a:t>
            </a:r>
            <a:r>
              <a:rPr lang="en-US" b="1" i="1" dirty="0" err="1" smtClean="0">
                <a:solidFill>
                  <a:srgbClr val="C00000"/>
                </a:solidFill>
              </a:rPr>
              <a:t>Taq</a:t>
            </a:r>
            <a:r>
              <a:rPr lang="en-US" b="1" dirty="0" smtClean="0">
                <a:solidFill>
                  <a:srgbClr val="C00000"/>
                </a:solidFill>
              </a:rPr>
              <a:t> DNA </a:t>
            </a:r>
            <a:r>
              <a:rPr lang="en-US" b="1" dirty="0" smtClean="0">
                <a:solidFill>
                  <a:srgbClr val="C00000"/>
                </a:solidFill>
              </a:rPr>
              <a:t>Polymerase. </a:t>
            </a:r>
            <a:r>
              <a:rPr lang="en-US" b="1" dirty="0" smtClean="0">
                <a:solidFill>
                  <a:srgbClr val="C00000"/>
                </a:solidFill>
              </a:rPr>
              <a:t>This high fidelity derives in part from an integral 3'→5' proofreading </a:t>
            </a:r>
            <a:r>
              <a:rPr lang="en-US" b="1" dirty="0" err="1" smtClean="0">
                <a:solidFill>
                  <a:srgbClr val="C00000"/>
                </a:solidFill>
              </a:rPr>
              <a:t>exonuclease</a:t>
            </a:r>
            <a:r>
              <a:rPr lang="en-US" b="1" dirty="0" smtClean="0">
                <a:solidFill>
                  <a:srgbClr val="C00000"/>
                </a:solidFill>
              </a:rPr>
              <a:t> activity in Vent DNA </a:t>
            </a:r>
            <a:r>
              <a:rPr lang="en-US" b="1" dirty="0" smtClean="0">
                <a:solidFill>
                  <a:srgbClr val="C00000"/>
                </a:solidFill>
              </a:rPr>
              <a:t>Polymerase. It is isolated from </a:t>
            </a:r>
            <a:r>
              <a:rPr lang="en-US" b="1" i="1" dirty="0" err="1" smtClean="0">
                <a:solidFill>
                  <a:srgbClr val="C00000"/>
                </a:solidFill>
              </a:rPr>
              <a:t>Thermococcus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litoralis</a:t>
            </a:r>
            <a:r>
              <a:rPr lang="en-US" b="1" i="1" dirty="0" smtClean="0">
                <a:solidFill>
                  <a:srgbClr val="C00000"/>
                </a:solidFill>
              </a:rPr>
              <a:t>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 5' → 3'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exonuclease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b="1" i="1" dirty="0" smtClean="0">
              <a:solidFill>
                <a:srgbClr val="C00000"/>
              </a:solidFill>
            </a:endParaRPr>
          </a:p>
          <a:p>
            <a:pPr algn="just"/>
            <a:endParaRPr lang="en-US" b="1" i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i="1" dirty="0" err="1" smtClean="0">
                <a:solidFill>
                  <a:srgbClr val="00B050"/>
                </a:solidFill>
              </a:rPr>
              <a:t>Pwo</a:t>
            </a:r>
            <a:r>
              <a:rPr lang="en-US" b="1" dirty="0" smtClean="0">
                <a:solidFill>
                  <a:srgbClr val="00B050"/>
                </a:solidFill>
              </a:rPr>
              <a:t> polymerase is a </a:t>
            </a:r>
            <a:r>
              <a:rPr lang="en-US" b="1" dirty="0" err="1" smtClean="0">
                <a:solidFill>
                  <a:srgbClr val="00B050"/>
                </a:solidFill>
              </a:rPr>
              <a:t>thermostable</a:t>
            </a:r>
            <a:r>
              <a:rPr lang="en-US" b="1" dirty="0" smtClean="0">
                <a:solidFill>
                  <a:srgbClr val="00B050"/>
                </a:solidFill>
              </a:rPr>
              <a:t> </a:t>
            </a:r>
            <a:r>
              <a:rPr lang="en-US" b="1" dirty="0" smtClean="0">
                <a:solidFill>
                  <a:srgbClr val="00B050"/>
                </a:solidFill>
                <a:hlinkClick r:id="rId2" tooltip="DNA polymerase"/>
              </a:rPr>
              <a:t>DNA polymerase</a:t>
            </a:r>
            <a:r>
              <a:rPr lang="en-US" b="1" dirty="0" smtClean="0">
                <a:solidFill>
                  <a:srgbClr val="00B050"/>
                </a:solidFill>
              </a:rPr>
              <a:t> used for the </a:t>
            </a:r>
            <a:r>
              <a:rPr lang="en-US" b="1" dirty="0" smtClean="0">
                <a:solidFill>
                  <a:srgbClr val="00B050"/>
                </a:solidFill>
                <a:hlinkClick r:id="rId3" tooltip="Polymerase chain reaction"/>
              </a:rPr>
              <a:t>polymerase chain reaction</a:t>
            </a:r>
            <a:r>
              <a:rPr lang="en-US" b="1" dirty="0" smtClean="0">
                <a:solidFill>
                  <a:srgbClr val="00B050"/>
                </a:solidFill>
              </a:rPr>
              <a:t>. The abbreviation stands for </a:t>
            </a:r>
            <a:r>
              <a:rPr lang="en-US" b="1" i="1" dirty="0" err="1" smtClean="0">
                <a:solidFill>
                  <a:srgbClr val="00B050"/>
                </a:solidFill>
              </a:rPr>
              <a:t>Pyrococcus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woesei</a:t>
            </a:r>
            <a:r>
              <a:rPr lang="en-US" b="1" dirty="0" smtClean="0">
                <a:solidFill>
                  <a:srgbClr val="00B050"/>
                </a:solidFill>
              </a:rPr>
              <a:t>, a </a:t>
            </a:r>
            <a:r>
              <a:rPr lang="en-US" b="1" dirty="0" err="1" smtClean="0">
                <a:solidFill>
                  <a:srgbClr val="00B050"/>
                </a:solidFill>
              </a:rPr>
              <a:t>thermophilic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archaeon</a:t>
            </a:r>
            <a:r>
              <a:rPr lang="en-US" b="1" dirty="0" smtClean="0">
                <a:solidFill>
                  <a:srgbClr val="00B050"/>
                </a:solidFill>
              </a:rPr>
              <a:t>, from which this polymerase was isolated. </a:t>
            </a:r>
            <a:r>
              <a:rPr lang="en-US" b="1" dirty="0" smtClean="0">
                <a:solidFill>
                  <a:srgbClr val="00B050"/>
                </a:solidFill>
              </a:rPr>
              <a:t> It has proofreading activity.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 5' → 3'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exonuclease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b="1" dirty="0" smtClean="0">
              <a:solidFill>
                <a:srgbClr val="00B050"/>
              </a:solidFill>
            </a:endParaRPr>
          </a:p>
          <a:p>
            <a:pPr algn="just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novel </a:t>
            </a:r>
            <a:r>
              <a:rPr lang="en-US" b="1" i="1" dirty="0" err="1" smtClean="0">
                <a:solidFill>
                  <a:schemeClr val="accent2">
                    <a:lumMod val="50000"/>
                  </a:schemeClr>
                </a:solidFill>
              </a:rPr>
              <a:t>Pyrococcus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-like enzyme fused with a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processivity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-enhancing domain, increases fidelity and speed.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Phusion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DNA Polymerase is an ideal choice for cloning and can be used for long or difficult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amplicons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 With an error rate &gt; 50-fold lower than that of </a:t>
            </a:r>
            <a:r>
              <a:rPr lang="en-US" b="1" i="1" dirty="0" err="1" smtClean="0">
                <a:solidFill>
                  <a:schemeClr val="accent2">
                    <a:lumMod val="50000"/>
                  </a:schemeClr>
                </a:solidFill>
              </a:rPr>
              <a:t>Taq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 DNA Polymerase and 6-fold lower than that of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b="1" i="1" dirty="0" err="1" smtClean="0">
                <a:solidFill>
                  <a:schemeClr val="accent2">
                    <a:lumMod val="50000"/>
                  </a:schemeClr>
                </a:solidFill>
              </a:rPr>
              <a:t>Pyrococcus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50000"/>
                  </a:schemeClr>
                </a:solidFill>
              </a:rPr>
              <a:t>furiosus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 DNA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Polymerase,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Phusion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is one of the most accurate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thermostable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polymerases available.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Phusion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DNA Polymerase possesses 5´→ 3´ polymerase activity, 3´→ 5´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exonuclease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activity and will generate blunt-ended products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 5' → 3'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exonuclease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89844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70C0"/>
                </a:solidFill>
              </a:rPr>
              <a:t>There are many applications of PCR. </a:t>
            </a:r>
            <a:endParaRPr lang="en-US" b="1" u="sng" dirty="0" smtClean="0">
              <a:solidFill>
                <a:srgbClr val="0070C0"/>
              </a:solidFill>
            </a:endParaRPr>
          </a:p>
          <a:p>
            <a:pPr algn="just"/>
            <a:endParaRPr lang="en-US" b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It </a:t>
            </a:r>
            <a:r>
              <a:rPr lang="en-US" b="1" dirty="0">
                <a:solidFill>
                  <a:srgbClr val="0070C0"/>
                </a:solidFill>
              </a:rPr>
              <a:t>is a technique now essential in cellular and molecular biology. It permits, especially in a few hours, the “</a:t>
            </a:r>
            <a:r>
              <a:rPr lang="en-US" b="1" dirty="0" err="1">
                <a:solidFill>
                  <a:srgbClr val="0070C0"/>
                </a:solidFill>
              </a:rPr>
              <a:t>acellular</a:t>
            </a:r>
            <a:r>
              <a:rPr lang="en-US" b="1" dirty="0">
                <a:solidFill>
                  <a:srgbClr val="0070C0"/>
                </a:solidFill>
              </a:rPr>
              <a:t> cloning” of a DNA fragment through an automated system, which usually takes several days with standard techniques of molecular cloning. 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just"/>
            <a:endParaRPr lang="en-US" b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On </a:t>
            </a:r>
            <a:r>
              <a:rPr lang="en-US" b="1" dirty="0">
                <a:solidFill>
                  <a:srgbClr val="0070C0"/>
                </a:solidFill>
              </a:rPr>
              <a:t>the other hand, PCR is widely used for diagnostic purposes to detect the presence of a specific DNA sequence of this or that organism in a biological fluid. It is also used to make genetic fingerprints, whether it is the genetic identification of a person in the context of a judicial inquiry, or the identification of animal varieties, plant, or microbial for food quality testing, diagnostics, or varietal selection. PCR is still essential for performing sequencing or site-directed mutagenesis.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66843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Applications </a:t>
            </a:r>
            <a:r>
              <a:rPr lang="en-US" b="1" u="sng" dirty="0"/>
              <a:t>of PCR: </a:t>
            </a:r>
            <a:endParaRPr lang="en-US" b="1" u="sng" dirty="0" smtClean="0"/>
          </a:p>
          <a:p>
            <a:endParaRPr lang="en-US" b="1" u="sng" dirty="0" smtClean="0"/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amplification of gene fragments as fast alternative of cloning. 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modification of DNA fragments. 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sensitive detection of pathogenic microorganisms, if desired followed by an accurate genotyping. 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DNA </a:t>
            </a:r>
            <a:r>
              <a:rPr lang="en-US" dirty="0"/>
              <a:t>analysis of </a:t>
            </a:r>
            <a:r>
              <a:rPr lang="en-US" dirty="0" err="1"/>
              <a:t>arachaeological</a:t>
            </a:r>
            <a:r>
              <a:rPr lang="en-US" dirty="0"/>
              <a:t> specimens. 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detection of mutations relevant for inherited diseases, malignant transformation or tissue typing. 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analysis of genetic markers for forensic applications, for paternity testing and for the mapping of hereditary traits. 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species-specific amplification of DNA segments between interspersed-repeat elements. 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study of gene expression.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Its principle is based on the use of DNA polymerase which is an in vitro replication of specific DNA sequences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method can generate tens of billions of copies of a particular DNA fragment (the sequence of interest, DNA of interest, or target DNA) from a DNA extract (DNA template). 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429000"/>
            <a:ext cx="3288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STEPS: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Denaturation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Annealing (Primer Annealing)</a:t>
            </a:r>
          </a:p>
          <a:p>
            <a:pPr marL="342900" indent="-342900">
              <a:buAutoNum type="arabicPeriod"/>
            </a:pPr>
            <a:r>
              <a:rPr lang="en-US" dirty="0" smtClean="0"/>
              <a:t>Elongation (DNA Synthesis)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3347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Reverse transcription polymerase chain reaction (RT-PCR) </a:t>
            </a:r>
            <a:r>
              <a:rPr lang="en-US" dirty="0"/>
              <a:t>is </a:t>
            </a:r>
            <a:r>
              <a:rPr lang="en-US" b="1" dirty="0"/>
              <a:t>a laboratory technique combining reverse transcription of RNA into DNA (in this context called complementary DNA or </a:t>
            </a:r>
            <a:r>
              <a:rPr lang="en-US" b="1" dirty="0" err="1"/>
              <a:t>cDNA</a:t>
            </a:r>
            <a:r>
              <a:rPr lang="en-US" b="1" dirty="0"/>
              <a:t>) and amplification of specific DNA targets using polymerase chain reaction (PCR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Reverse transcription (RT)-PCR is used to amplify RNA targets. The RNA template is converted into complementary </a:t>
            </a:r>
            <a:r>
              <a:rPr lang="en-US" b="1" dirty="0" err="1" smtClean="0">
                <a:solidFill>
                  <a:srgbClr val="C00000"/>
                </a:solidFill>
              </a:rPr>
              <a:t>cDNA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by the enzyme reverse transcriptase. The </a:t>
            </a:r>
            <a:r>
              <a:rPr lang="en-US" b="1" dirty="0" err="1">
                <a:solidFill>
                  <a:srgbClr val="C00000"/>
                </a:solidFill>
              </a:rPr>
              <a:t>cDNA</a:t>
            </a:r>
            <a:r>
              <a:rPr lang="en-US" b="1" dirty="0">
                <a:solidFill>
                  <a:srgbClr val="C00000"/>
                </a:solidFill>
              </a:rPr>
              <a:t> serves later as a template for exponential amplification using PCR.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Reverse transcription polymerase chain reaction.svg - 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4818063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CR Appl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454" y="152400"/>
            <a:ext cx="5910146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sz="2400" u="sng" dirty="0"/>
              <a:t>real-time polymerase chain reaction </a:t>
            </a:r>
            <a:r>
              <a:rPr lang="en-US" dirty="0"/>
              <a:t>(real-time PCR) (Sometimes referred to as </a:t>
            </a:r>
            <a:r>
              <a:rPr lang="en-US" dirty="0" err="1"/>
              <a:t>qPCR</a:t>
            </a:r>
            <a:r>
              <a:rPr lang="en-US" dirty="0"/>
              <a:t>) is </a:t>
            </a:r>
            <a:r>
              <a:rPr lang="en-US" b="1" dirty="0"/>
              <a:t>a laboratory technique of molecular biology based on the polymerase chain reaction (PCR)</a:t>
            </a:r>
            <a:r>
              <a:rPr lang="en-US" dirty="0"/>
              <a:t>. It monitors the amplification of a targeted DNA molecule during the PCR (i.e., in real time), not at its end, as in conventional PCR.</a:t>
            </a:r>
          </a:p>
        </p:txBody>
      </p:sp>
      <p:pic>
        <p:nvPicPr>
          <p:cNvPr id="32772" name="Picture 4" descr="Real Time PCR- Principle, Process, Markers, Advantages, U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625" y="1752600"/>
            <a:ext cx="734417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722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Fluorescent Dye:  </a:t>
            </a:r>
            <a:r>
              <a:rPr lang="en-US" sz="2800" b="1" dirty="0" smtClean="0"/>
              <a:t>SYBR Green  </a:t>
            </a:r>
            <a:r>
              <a:rPr lang="en-US" b="1" dirty="0" smtClean="0"/>
              <a:t>binds to minor groove of the </a:t>
            </a:r>
            <a:r>
              <a:rPr lang="en-US" b="1" dirty="0" err="1" smtClean="0"/>
              <a:t>dsDNA</a:t>
            </a:r>
            <a:endParaRPr lang="en-US" b="1" dirty="0"/>
          </a:p>
        </p:txBody>
      </p:sp>
      <p:pic>
        <p:nvPicPr>
          <p:cNvPr id="34818" name="Picture 2" descr="Gene expression - qPCR | LGC Biosearch Technolog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362200"/>
            <a:ext cx="4286250" cy="2647951"/>
          </a:xfrm>
          <a:prstGeom prst="rect">
            <a:avLst/>
          </a:prstGeom>
          <a:noFill/>
        </p:spPr>
      </p:pic>
      <p:pic>
        <p:nvPicPr>
          <p:cNvPr id="34820" name="Picture 4" descr="Real-time PCR: Principles and Applications • Microbe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32956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ematic comparing RT-PCR, qPCR and RT-qPCR. (A) RT-PCR workflow. RNA is isolated and cDNA is generated via reverse transcription (RT); PCR is then carried out to amplify areas of interest. (B) qPCR schematic. DNA is isolated and amplified; amplification is quantitated using a probe which fluoresces upon intercalation with double-stranded DNA. (C) RTqPCR procedure. RNA is isolated and cDNA generated before commencing a qPCR procedur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96250" cy="578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51344"/>
            <a:ext cx="8077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Components Of PCR constitutes the following</a:t>
            </a:r>
            <a:r>
              <a:rPr lang="en-US" b="1" u="sng" dirty="0" smtClean="0">
                <a:solidFill>
                  <a:srgbClr val="00B050"/>
                </a:solidFill>
              </a:rPr>
              <a:t>:</a:t>
            </a:r>
          </a:p>
          <a:p>
            <a:endParaRPr lang="en-US" dirty="0"/>
          </a:p>
          <a:p>
            <a:r>
              <a:rPr lang="en-US" b="1" dirty="0"/>
              <a:t>DNA Template</a:t>
            </a:r>
            <a:r>
              <a:rPr lang="en-US" dirty="0"/>
              <a:t>– The DNA of interest from the sample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DNA Polymerase</a:t>
            </a:r>
            <a:r>
              <a:rPr lang="en-US" dirty="0"/>
              <a:t>– </a:t>
            </a:r>
            <a:r>
              <a:rPr lang="en-US" i="1" dirty="0" err="1"/>
              <a:t>Taq</a:t>
            </a:r>
            <a:r>
              <a:rPr lang="en-US" dirty="0"/>
              <a:t> Polymerase is used. It is </a:t>
            </a:r>
            <a:r>
              <a:rPr lang="en-US" dirty="0" err="1"/>
              <a:t>thermostable</a:t>
            </a:r>
            <a:r>
              <a:rPr lang="en-US" dirty="0"/>
              <a:t> and does not denature at very high temperatures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Source: </a:t>
            </a:r>
            <a:r>
              <a:rPr lang="en-US" i="1" dirty="0" err="1"/>
              <a:t>Thermophilus</a:t>
            </a:r>
            <a:r>
              <a:rPr lang="en-US" i="1" dirty="0"/>
              <a:t> </a:t>
            </a:r>
            <a:r>
              <a:rPr lang="en-US" i="1" dirty="0" err="1"/>
              <a:t>aquaticus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/>
              <a:t>Oligonucleotide</a:t>
            </a:r>
            <a:r>
              <a:rPr lang="en-US" b="1" dirty="0"/>
              <a:t> Primer</a:t>
            </a:r>
            <a:r>
              <a:rPr lang="en-US" dirty="0"/>
              <a:t>s- These are the short stretches of single-stranded DNA complementary to the 3’ ends of sense and anti-sense strands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 smtClean="0"/>
              <a:t>dNTPs</a:t>
            </a:r>
            <a:r>
              <a:rPr lang="en-US" b="1" dirty="0" smtClean="0"/>
              <a:t> </a:t>
            </a:r>
            <a:r>
              <a:rPr lang="en-US" dirty="0" smtClean="0"/>
              <a:t>– They are </a:t>
            </a:r>
            <a:r>
              <a:rPr lang="en-US" dirty="0"/>
              <a:t>the building blocks for the synthesis of DNA.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Buffer System</a:t>
            </a:r>
            <a:r>
              <a:rPr lang="en-US" dirty="0"/>
              <a:t>– Magnesium and Potassium provide optimum conditions for DNA </a:t>
            </a:r>
            <a:r>
              <a:rPr lang="en-US" dirty="0" err="1"/>
              <a:t>denaturation</a:t>
            </a:r>
            <a:r>
              <a:rPr lang="en-US" dirty="0"/>
              <a:t> and </a:t>
            </a:r>
            <a:r>
              <a:rPr lang="en-US" dirty="0" err="1"/>
              <a:t>renaturation</a:t>
            </a:r>
            <a:r>
              <a:rPr lang="en-US" dirty="0"/>
              <a:t>. It is also important for fidelity, polymerase activity, and stability.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ymerase Chain Reaction (PCR)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81042"/>
            <a:ext cx="8036223" cy="334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 P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91600" cy="50598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5352871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They add </a:t>
            </a:r>
            <a:r>
              <a:rPr lang="en-US" b="1" dirty="0" err="1"/>
              <a:t>deoxyribonucleotides</a:t>
            </a:r>
            <a:r>
              <a:rPr lang="en-US" b="1" dirty="0"/>
              <a:t> at the 3′-OH group of the growing DNA strand. The DNA strand grows in 5’→3’ direction by their </a:t>
            </a:r>
            <a:r>
              <a:rPr lang="en-US" b="1" dirty="0" err="1"/>
              <a:t>polymerisation</a:t>
            </a:r>
            <a:r>
              <a:rPr lang="en-US" b="1" dirty="0"/>
              <a:t>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8305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</a:rPr>
              <a:t>Denaturation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342900" indent="-342900"/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It is t</a:t>
            </a:r>
            <a:r>
              <a:rPr lang="en-US" b="1" dirty="0" smtClean="0">
                <a:solidFill>
                  <a:srgbClr val="002060"/>
                </a:solidFill>
              </a:rPr>
              <a:t>he </a:t>
            </a:r>
            <a:r>
              <a:rPr lang="en-US" b="1" dirty="0">
                <a:solidFill>
                  <a:srgbClr val="002060"/>
                </a:solidFill>
              </a:rPr>
              <a:t>separation of the two strands of DNA, obtained by raising the temperature. 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first period is carried out at a temperature of 94°C, called the </a:t>
            </a:r>
            <a:r>
              <a:rPr lang="en-US" b="1" dirty="0" err="1">
                <a:solidFill>
                  <a:srgbClr val="002060"/>
                </a:solidFill>
              </a:rPr>
              <a:t>denaturation</a:t>
            </a:r>
            <a:r>
              <a:rPr lang="en-US" b="1" dirty="0">
                <a:solidFill>
                  <a:srgbClr val="002060"/>
                </a:solidFill>
              </a:rPr>
              <a:t> temperature. 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At </a:t>
            </a:r>
            <a:r>
              <a:rPr lang="en-US" b="1" dirty="0">
                <a:solidFill>
                  <a:srgbClr val="002060"/>
                </a:solidFill>
              </a:rPr>
              <a:t>this temperature, the matrix DNA, which serves as matrix during the replication, is denatured: the hydrogen bonds cannot be maintained at a temperature higher than 80°C and the double-stranded DNA is denatured into single-stranded DNA (single-stranded DNA).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228600"/>
            <a:ext cx="1104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Steps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Annealing</a:t>
            </a:r>
          </a:p>
          <a:p>
            <a:endParaRPr lang="en-US" dirty="0"/>
          </a:p>
          <a:p>
            <a:r>
              <a:rPr lang="en-US" dirty="0"/>
              <a:t>The second step is </a:t>
            </a:r>
            <a:r>
              <a:rPr lang="en-US" dirty="0" smtClean="0"/>
              <a:t>hybridization Or primer annealing.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carried out at a temperature generally between </a:t>
            </a:r>
            <a:r>
              <a:rPr lang="en-US" dirty="0" smtClean="0"/>
              <a:t>50 </a:t>
            </a:r>
            <a:r>
              <a:rPr lang="en-US" dirty="0"/>
              <a:t>and 70°C, called </a:t>
            </a:r>
            <a:r>
              <a:rPr lang="en-US" dirty="0" smtClean="0"/>
              <a:t>annealing temperature or primer </a:t>
            </a:r>
            <a:r>
              <a:rPr lang="en-US" dirty="0"/>
              <a:t>hybridization temperature.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Decreasing </a:t>
            </a:r>
            <a:r>
              <a:rPr lang="en-US" dirty="0"/>
              <a:t>the temperature allows the hydrogen bonds to reform and thus the complementary strands to hybridize.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primers, short single-strand sequences complementary to regions that flank the DNA to be amplified, hybridize more easily than long strand matrix DNA.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higher the hybridization temperature, the more selective the hybridization, the more specific it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1412" y="685800"/>
            <a:ext cx="219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Tm = 2(A+T) + 4(G+C)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9211" y="76200"/>
            <a:ext cx="2377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Wallace Rule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Annealing temperature is typically 5 degree below the calculated Tm of the primers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For Primer Design, some prior DNA sequence information from the target DNA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is required.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Melting temperature at which half of the DNA strands are in double stranded  state.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Rules For Designing Primers"/>
          <p:cNvPicPr>
            <a:picLocks noChangeAspect="1" noChangeArrowheads="1"/>
          </p:cNvPicPr>
          <p:nvPr/>
        </p:nvPicPr>
        <p:blipFill>
          <a:blip r:embed="rId2"/>
          <a:srcRect l="781" t="12500" r="781" b="16667"/>
          <a:stretch>
            <a:fillRect/>
          </a:stretch>
        </p:blipFill>
        <p:spPr bwMode="auto">
          <a:xfrm>
            <a:off x="990600" y="2362200"/>
            <a:ext cx="7239000" cy="390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ist of ISSR primer sequences, calculated Tm based on Wallace formula, and number of amplified fragments."/>
          <p:cNvPicPr>
            <a:picLocks noChangeAspect="1" noChangeArrowheads="1"/>
          </p:cNvPicPr>
          <p:nvPr/>
        </p:nvPicPr>
        <p:blipFill>
          <a:blip r:embed="rId2"/>
          <a:srcRect r="31294"/>
          <a:stretch>
            <a:fillRect/>
          </a:stretch>
        </p:blipFill>
        <p:spPr bwMode="auto">
          <a:xfrm>
            <a:off x="1905000" y="1457324"/>
            <a:ext cx="5562600" cy="25050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2749" y="381000"/>
            <a:ext cx="202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As per </a:t>
            </a:r>
            <a:r>
              <a:rPr lang="en-US" b="1" u="sng" dirty="0" smtClean="0"/>
              <a:t>W</a:t>
            </a:r>
            <a:r>
              <a:rPr lang="en-US" b="1" u="sng" dirty="0" smtClean="0"/>
              <a:t>allace rule</a:t>
            </a:r>
            <a:endParaRPr lang="en-US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774</Words>
  <Application>Microsoft Office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Alok Pandey</cp:lastModifiedBy>
  <cp:revision>18</cp:revision>
  <dcterms:created xsi:type="dcterms:W3CDTF">2022-06-29T01:59:52Z</dcterms:created>
  <dcterms:modified xsi:type="dcterms:W3CDTF">2022-12-05T02:57:32Z</dcterms:modified>
</cp:coreProperties>
</file>