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A76F-589D-4D31-A81B-CB325A26D81B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AF29-5BA3-428C-AF39-451539068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A76F-589D-4D31-A81B-CB325A26D81B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AF29-5BA3-428C-AF39-451539068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A76F-589D-4D31-A81B-CB325A26D81B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AF29-5BA3-428C-AF39-451539068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A76F-589D-4D31-A81B-CB325A26D81B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AF29-5BA3-428C-AF39-451539068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A76F-589D-4D31-A81B-CB325A26D81B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AF29-5BA3-428C-AF39-451539068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A76F-589D-4D31-A81B-CB325A26D81B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AF29-5BA3-428C-AF39-451539068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A76F-589D-4D31-A81B-CB325A26D81B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AF29-5BA3-428C-AF39-451539068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A76F-589D-4D31-A81B-CB325A26D81B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AF29-5BA3-428C-AF39-451539068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A76F-589D-4D31-A81B-CB325A26D81B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AF29-5BA3-428C-AF39-451539068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A76F-589D-4D31-A81B-CB325A26D81B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AF29-5BA3-428C-AF39-451539068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A76F-589D-4D31-A81B-CB325A26D81B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DAF29-5BA3-428C-AF39-451539068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0A76F-589D-4D31-A81B-CB325A26D81B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DAF29-5BA3-428C-AF39-4515390684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295400"/>
            <a:ext cx="8763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High level expression of recombinant protein in </a:t>
            </a:r>
            <a:r>
              <a:rPr lang="en-US" sz="2400" b="1" i="1" dirty="0"/>
              <a:t>Escherichia coli</a:t>
            </a:r>
            <a:r>
              <a:rPr lang="en-US" sz="2400" b="1" dirty="0"/>
              <a:t> often results in aggregation of the expressed protein molecules into inclusion </a:t>
            </a:r>
            <a:r>
              <a:rPr lang="en-US" sz="2400" b="1" dirty="0" smtClean="0"/>
              <a:t>bodies. </a:t>
            </a:r>
          </a:p>
          <a:p>
            <a:endParaRPr lang="en-US" sz="2400" b="1" dirty="0"/>
          </a:p>
          <a:p>
            <a:r>
              <a:rPr lang="en-US" sz="2400" b="1" dirty="0" smtClean="0"/>
              <a:t>Use </a:t>
            </a:r>
            <a:r>
              <a:rPr lang="en-US" sz="2400" b="1" dirty="0"/>
              <a:t>of high temperature during protein expression, high inducer concentration and expression under strong promoter systems often results in expression of the desired protein at a high translational rate. This exhausts bacterial protein quality control system and the partially folded and </a:t>
            </a:r>
            <a:r>
              <a:rPr lang="en-US" sz="2400" b="1" dirty="0" err="1" smtClean="0"/>
              <a:t>mis</a:t>
            </a:r>
            <a:r>
              <a:rPr lang="en-US" sz="2400" b="1" dirty="0" smtClean="0"/>
              <a:t>-folded </a:t>
            </a:r>
            <a:r>
              <a:rPr lang="en-US" sz="2400" b="1" dirty="0"/>
              <a:t>protein molecules aggregate to form inclusion </a:t>
            </a:r>
            <a:r>
              <a:rPr lang="en-US" sz="2400" b="1" dirty="0" smtClean="0"/>
              <a:t>bodies. </a:t>
            </a:r>
          </a:p>
          <a:p>
            <a:endParaRPr lang="en-US" sz="2400" b="1" dirty="0"/>
          </a:p>
          <a:p>
            <a:r>
              <a:rPr lang="en-US" sz="2400" b="1" dirty="0" smtClean="0"/>
              <a:t>Reduced </a:t>
            </a:r>
            <a:r>
              <a:rPr lang="en-US" sz="2400" b="1" dirty="0"/>
              <a:t>environment of bacterial </a:t>
            </a:r>
            <a:r>
              <a:rPr lang="en-US" sz="2400" b="1" dirty="0" err="1"/>
              <a:t>cytosol</a:t>
            </a:r>
            <a:r>
              <a:rPr lang="en-US" sz="2400" b="1" dirty="0"/>
              <a:t>, lack of eukaryotic chaperones and post-translational machinery also contribute to the formation of inclusion </a:t>
            </a:r>
            <a:r>
              <a:rPr lang="en-US" sz="2400" b="1" dirty="0" smtClean="0"/>
              <a:t>bodies.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1447800" y="152400"/>
            <a:ext cx="6172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>
                <a:solidFill>
                  <a:srgbClr val="FF0000"/>
                </a:solidFill>
              </a:rPr>
              <a:t>Vectors to promote </a:t>
            </a:r>
            <a:r>
              <a:rPr lang="en-US" sz="2800" b="1" u="sng" dirty="0" err="1">
                <a:solidFill>
                  <a:srgbClr val="FF0000"/>
                </a:solidFill>
              </a:rPr>
              <a:t>solubilization</a:t>
            </a:r>
            <a:r>
              <a:rPr lang="en-US" sz="2800" b="1" u="sng" dirty="0">
                <a:solidFill>
                  <a:srgbClr val="FF0000"/>
                </a:solidFill>
              </a:rPr>
              <a:t> of</a:t>
            </a:r>
          </a:p>
          <a:p>
            <a:pPr algn="ctr"/>
            <a:r>
              <a:rPr lang="en-US" sz="2800" b="1" u="sng" dirty="0">
                <a:solidFill>
                  <a:srgbClr val="FF0000"/>
                </a:solidFill>
              </a:rPr>
              <a:t>expressed proteins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46068"/>
            <a:ext cx="89154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Three ‘genetic’ methods of preventing inclusion body formation have been described.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In the first of these, the host cell is engineered to overproduce a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chaperon (e.g. </a:t>
            </a:r>
            <a:r>
              <a:rPr lang="en-US" sz="2400" b="1" dirty="0" err="1" smtClean="0">
                <a:solidFill>
                  <a:srgbClr val="C00000"/>
                </a:solidFill>
              </a:rPr>
              <a:t>DnaK</a:t>
            </a:r>
            <a:r>
              <a:rPr lang="en-US" sz="2400" b="1" dirty="0" smtClean="0">
                <a:solidFill>
                  <a:srgbClr val="C00000"/>
                </a:solidFill>
              </a:rPr>
              <a:t>, </a:t>
            </a:r>
            <a:r>
              <a:rPr lang="en-US" sz="2400" b="1" dirty="0" err="1" smtClean="0">
                <a:solidFill>
                  <a:srgbClr val="C00000"/>
                </a:solidFill>
              </a:rPr>
              <a:t>GroEL</a:t>
            </a:r>
            <a:r>
              <a:rPr lang="en-US" sz="2400" b="1" dirty="0" smtClean="0">
                <a:solidFill>
                  <a:srgbClr val="C00000"/>
                </a:solidFill>
              </a:rPr>
              <a:t> or </a:t>
            </a:r>
            <a:r>
              <a:rPr lang="en-US" sz="2400" b="1" dirty="0" err="1" smtClean="0">
                <a:solidFill>
                  <a:srgbClr val="C00000"/>
                </a:solidFill>
              </a:rPr>
              <a:t>GroES</a:t>
            </a:r>
            <a:r>
              <a:rPr lang="en-US" sz="2400" b="1" dirty="0" smtClean="0">
                <a:solidFill>
                  <a:srgbClr val="C00000"/>
                </a:solidFill>
              </a:rPr>
              <a:t> proteins) in addition to the protein of interest </a:t>
            </a:r>
          </a:p>
          <a:p>
            <a:r>
              <a:rPr lang="en-US" sz="2400" b="1" dirty="0" err="1" smtClean="0">
                <a:solidFill>
                  <a:srgbClr val="002060"/>
                </a:solidFill>
              </a:rPr>
              <a:t>Castanie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</a:rPr>
              <a:t>et al. (1997) have developed a series of </a:t>
            </a:r>
            <a:r>
              <a:rPr lang="en-US" sz="2400" b="1" dirty="0" smtClean="0">
                <a:solidFill>
                  <a:srgbClr val="002060"/>
                </a:solidFill>
              </a:rPr>
              <a:t>vectors which are compatible with pBR322-type plasmids and which encode the overproduction of chaperons. These vectors can be used to test the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effect of chaperons on the </a:t>
            </a:r>
            <a:r>
              <a:rPr lang="en-US" sz="2400" b="1" dirty="0" err="1" smtClean="0">
                <a:solidFill>
                  <a:srgbClr val="002060"/>
                </a:solidFill>
              </a:rPr>
              <a:t>solubilization</a:t>
            </a:r>
            <a:r>
              <a:rPr lang="en-US" sz="2400" b="1" dirty="0" smtClean="0">
                <a:solidFill>
                  <a:srgbClr val="002060"/>
                </a:solidFill>
              </a:rPr>
              <a:t> of </a:t>
            </a:r>
            <a:r>
              <a:rPr lang="en-US" sz="2400" b="1" dirty="0" err="1" smtClean="0">
                <a:solidFill>
                  <a:srgbClr val="002060"/>
                </a:solidFill>
              </a:rPr>
              <a:t>heterologous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gene products. </a:t>
            </a:r>
          </a:p>
          <a:p>
            <a:r>
              <a:rPr lang="en-US" sz="2400" b="1" dirty="0" smtClean="0"/>
              <a:t>Even with excess chaperon there is no guarantee of proper folding. </a:t>
            </a:r>
            <a:r>
              <a:rPr lang="en-US" sz="2400" b="1" dirty="0" smtClean="0">
                <a:solidFill>
                  <a:srgbClr val="002060"/>
                </a:solidFill>
              </a:rPr>
              <a:t>The second method involves making minor changes to the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amino acid sequence of the target protein. 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For example, </a:t>
            </a:r>
            <a:r>
              <a:rPr lang="en-US" sz="2400" b="1" dirty="0" err="1" smtClean="0">
                <a:solidFill>
                  <a:srgbClr val="002060"/>
                </a:solidFill>
              </a:rPr>
              <a:t>cysteine</a:t>
            </a:r>
            <a:r>
              <a:rPr lang="en-US" sz="2400" b="1" dirty="0" smtClean="0">
                <a:solidFill>
                  <a:srgbClr val="002060"/>
                </a:solidFill>
              </a:rPr>
              <a:t>-to-serine changes in fibroblast growth factor minimized inclusion-body formation (</a:t>
            </a:r>
            <a:r>
              <a:rPr lang="en-US" sz="2400" b="1" dirty="0" err="1" smtClean="0">
                <a:solidFill>
                  <a:srgbClr val="002060"/>
                </a:solidFill>
              </a:rPr>
              <a:t>Rinas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</a:rPr>
              <a:t>et al. 1992).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014948"/>
            <a:ext cx="8458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The third method is derived from the observation that many proteins produced as insoluble aggregates in their native state are synthesized in soluble form as </a:t>
            </a:r>
            <a:r>
              <a:rPr lang="en-US" sz="2400" b="1" dirty="0" err="1" smtClean="0">
                <a:solidFill>
                  <a:srgbClr val="0070C0"/>
                </a:solidFill>
              </a:rPr>
              <a:t>thioredoxin</a:t>
            </a:r>
            <a:r>
              <a:rPr lang="en-US" sz="2400" b="1" dirty="0" smtClean="0">
                <a:solidFill>
                  <a:srgbClr val="0070C0"/>
                </a:solidFill>
              </a:rPr>
              <a:t> fusion proteins</a:t>
            </a:r>
            <a:r>
              <a:rPr lang="en-US" sz="2400" b="1" i="1" dirty="0" smtClean="0">
                <a:solidFill>
                  <a:srgbClr val="0070C0"/>
                </a:solidFill>
              </a:rPr>
              <a:t>. </a:t>
            </a:r>
          </a:p>
          <a:p>
            <a:endParaRPr lang="en-US" sz="2400" b="1" i="1" dirty="0" smtClean="0">
              <a:solidFill>
                <a:srgbClr val="0070C0"/>
              </a:solidFill>
            </a:endParaRPr>
          </a:p>
          <a:p>
            <a:r>
              <a:rPr lang="en-US" sz="2400" b="1" i="1" dirty="0" smtClean="0">
                <a:solidFill>
                  <a:srgbClr val="0070C0"/>
                </a:solidFill>
              </a:rPr>
              <a:t>Davis et al. (1999) have shown that the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NusA</a:t>
            </a:r>
            <a:r>
              <a:rPr lang="en-US" sz="2400" b="1" i="1" dirty="0" smtClean="0">
                <a:solidFill>
                  <a:srgbClr val="0070C0"/>
                </a:solidFill>
              </a:rPr>
              <a:t> and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GrpE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proteins, as well as </a:t>
            </a:r>
            <a:r>
              <a:rPr lang="en-US" sz="2400" b="1" dirty="0" err="1" smtClean="0">
                <a:solidFill>
                  <a:srgbClr val="0070C0"/>
                </a:solidFill>
              </a:rPr>
              <a:t>bacterioferritin</a:t>
            </a:r>
            <a:r>
              <a:rPr lang="en-US" sz="2400" b="1" dirty="0" smtClean="0">
                <a:solidFill>
                  <a:srgbClr val="0070C0"/>
                </a:solidFill>
              </a:rPr>
              <a:t>, are even better than </a:t>
            </a:r>
            <a:r>
              <a:rPr lang="en-US" sz="2400" b="1" dirty="0" err="1" smtClean="0">
                <a:solidFill>
                  <a:srgbClr val="0070C0"/>
                </a:solidFill>
              </a:rPr>
              <a:t>thioredoxin</a:t>
            </a:r>
            <a:r>
              <a:rPr lang="en-US" sz="2400" b="1" dirty="0" smtClean="0">
                <a:solidFill>
                  <a:srgbClr val="0070C0"/>
                </a:solidFill>
              </a:rPr>
              <a:t> at </a:t>
            </a:r>
            <a:r>
              <a:rPr lang="en-US" sz="2400" b="1" dirty="0" err="1" smtClean="0">
                <a:solidFill>
                  <a:srgbClr val="0070C0"/>
                </a:solidFill>
              </a:rPr>
              <a:t>solubilizing</a:t>
            </a:r>
            <a:r>
              <a:rPr lang="en-US" sz="2400" b="1" dirty="0" smtClean="0">
                <a:solidFill>
                  <a:srgbClr val="0070C0"/>
                </a:solidFill>
              </a:rPr>
              <a:t> proteins expressed at a high level. </a:t>
            </a: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400" b="1" dirty="0" err="1" smtClean="0">
                <a:solidFill>
                  <a:srgbClr val="0070C0"/>
                </a:solidFill>
              </a:rPr>
              <a:t>Kapust</a:t>
            </a:r>
            <a:r>
              <a:rPr lang="en-US" sz="2400" b="1" dirty="0" smtClean="0">
                <a:solidFill>
                  <a:srgbClr val="0070C0"/>
                </a:solidFill>
              </a:rPr>
              <a:t> and Waugh (1999) have reported that the maltose-binding protein is also much better than </a:t>
            </a:r>
            <a:r>
              <a:rPr lang="en-US" sz="2400" b="1" dirty="0" err="1" smtClean="0">
                <a:solidFill>
                  <a:srgbClr val="0070C0"/>
                </a:solidFill>
              </a:rPr>
              <a:t>thioredoxin</a:t>
            </a:r>
            <a:r>
              <a:rPr lang="en-US" sz="2400" b="1" dirty="0" smtClean="0">
                <a:solidFill>
                  <a:srgbClr val="0070C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correctly folded and inclusion bodi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524000"/>
            <a:ext cx="7924800" cy="30724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9088" y="447675"/>
            <a:ext cx="8505825" cy="596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099608"/>
            <a:ext cx="807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Formation of inclusion bodies imposes a great hurdle in production and purification of recombinant proteins using </a:t>
            </a:r>
            <a:r>
              <a:rPr lang="en-US" sz="2400" b="1" i="1" dirty="0">
                <a:solidFill>
                  <a:srgbClr val="FF0000"/>
                </a:solidFill>
              </a:rPr>
              <a:t>E. coli</a:t>
            </a:r>
            <a:r>
              <a:rPr lang="en-US" sz="2400" b="1" dirty="0">
                <a:solidFill>
                  <a:srgbClr val="FF0000"/>
                </a:solidFill>
              </a:rPr>
              <a:t> as </a:t>
            </a:r>
            <a:r>
              <a:rPr lang="en-US" sz="2400" b="1" dirty="0" smtClean="0">
                <a:solidFill>
                  <a:srgbClr val="FF0000"/>
                </a:solidFill>
              </a:rPr>
              <a:t>host. </a:t>
            </a:r>
            <a:r>
              <a:rPr lang="en-US" sz="2400" b="1" dirty="0">
                <a:solidFill>
                  <a:srgbClr val="FF0000"/>
                </a:solidFill>
              </a:rPr>
              <a:t>Inclusion bodies need extensive processing involving isolation from cell, </a:t>
            </a:r>
            <a:r>
              <a:rPr lang="en-US" sz="2400" b="1" dirty="0" err="1">
                <a:solidFill>
                  <a:srgbClr val="FF0000"/>
                </a:solidFill>
              </a:rPr>
              <a:t>solubilization</a:t>
            </a:r>
            <a:r>
              <a:rPr lang="en-US" sz="2400" b="1" dirty="0">
                <a:solidFill>
                  <a:srgbClr val="FF0000"/>
                </a:solidFill>
              </a:rPr>
              <a:t>, refolding and purification to produce the bioactive proteins.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028343"/>
            <a:ext cx="8534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Two parameters that can be manipulated to reduce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</a:rPr>
              <a:t>inclusion-body formation are temperature and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</a:rPr>
              <a:t>growth rate. There are a number of reports which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</a:rPr>
              <a:t>show that lowering the temperature of growth</a:t>
            </a:r>
          </a:p>
          <a:p>
            <a:pPr algn="ctr"/>
            <a:r>
              <a:rPr lang="en-US" sz="2400" b="1" dirty="0">
                <a:solidFill>
                  <a:srgbClr val="C00000"/>
                </a:solidFill>
              </a:rPr>
              <a:t>increases the yield of correctly folded, soluble </a:t>
            </a:r>
            <a:r>
              <a:rPr lang="en-US" sz="2400" b="1" dirty="0" smtClean="0">
                <a:solidFill>
                  <a:srgbClr val="C00000"/>
                </a:solidFill>
              </a:rPr>
              <a:t>protein. </a:t>
            </a:r>
          </a:p>
          <a:p>
            <a:pPr algn="ctr"/>
            <a:endParaRPr lang="en-US" sz="24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Media </a:t>
            </a:r>
            <a:r>
              <a:rPr lang="en-US" sz="2400" b="1" dirty="0">
                <a:solidFill>
                  <a:srgbClr val="002060"/>
                </a:solidFill>
              </a:rPr>
              <a:t>compositions and pH values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that reduce the growth rate also reduce </a:t>
            </a:r>
            <a:r>
              <a:rPr lang="en-US" sz="2400" b="1" dirty="0" smtClean="0">
                <a:solidFill>
                  <a:srgbClr val="002060"/>
                </a:solidFill>
              </a:rPr>
              <a:t>inclusion body</a:t>
            </a:r>
            <a:endParaRPr lang="en-US" sz="2400" b="1" dirty="0">
              <a:solidFill>
                <a:srgbClr val="002060"/>
              </a:solidFill>
            </a:endParaRP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formation. </a:t>
            </a:r>
            <a:endParaRPr lang="en-US" sz="2400" b="1" dirty="0" smtClean="0">
              <a:solidFill>
                <a:srgbClr val="002060"/>
              </a:solidFill>
            </a:endParaRPr>
          </a:p>
          <a:p>
            <a:pPr algn="ctr"/>
            <a:endParaRPr lang="en-US" sz="2400" b="1" dirty="0">
              <a:solidFill>
                <a:srgbClr val="002060"/>
              </a:solidFill>
            </a:endParaRPr>
          </a:p>
          <a:p>
            <a:pPr algn="ctr"/>
            <a:r>
              <a:rPr lang="en-US" sz="2400" b="1" dirty="0" err="1" smtClean="0">
                <a:solidFill>
                  <a:srgbClr val="002060"/>
                </a:solidFill>
              </a:rPr>
              <a:t>Renaturation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of </a:t>
            </a:r>
            <a:r>
              <a:rPr lang="en-US" sz="2400" b="1" dirty="0" err="1">
                <a:solidFill>
                  <a:srgbClr val="002060"/>
                </a:solidFill>
              </a:rPr>
              <a:t>misfolded</a:t>
            </a:r>
            <a:r>
              <a:rPr lang="en-US" sz="2400" b="1" dirty="0">
                <a:solidFill>
                  <a:srgbClr val="002060"/>
                </a:solidFill>
              </a:rPr>
              <a:t> proteins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can sometimes be achieved following </a:t>
            </a:r>
            <a:r>
              <a:rPr lang="en-US" sz="2400" b="1" dirty="0" err="1">
                <a:solidFill>
                  <a:srgbClr val="002060"/>
                </a:solidFill>
              </a:rPr>
              <a:t>solubilization</a:t>
            </a:r>
            <a:endParaRPr lang="en-US" sz="2400" b="1" dirty="0">
              <a:solidFill>
                <a:srgbClr val="002060"/>
              </a:solidFill>
            </a:endParaRP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in </a:t>
            </a:r>
            <a:r>
              <a:rPr lang="en-US" sz="2400" b="1" dirty="0" err="1">
                <a:solidFill>
                  <a:srgbClr val="002060"/>
                </a:solidFill>
              </a:rPr>
              <a:t>guanidinium</a:t>
            </a:r>
            <a:r>
              <a:rPr lang="en-US" sz="2400" b="1" dirty="0">
                <a:solidFill>
                  <a:srgbClr val="002060"/>
                </a:solidFill>
              </a:rPr>
              <a:t> hydrochloride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89844"/>
            <a:ext cx="8610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Recovery of bioactive proteins from inclusion </a:t>
            </a:r>
            <a:r>
              <a:rPr lang="en-US" sz="2000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bodies</a:t>
            </a:r>
          </a:p>
          <a:p>
            <a:pPr algn="ctr"/>
            <a:endParaRPr lang="en-US" sz="2000" b="1" u="sng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As protein molecules are in an aggregated state in inclusion bodies, it is a challenging task to </a:t>
            </a:r>
            <a:r>
              <a:rPr lang="en-US" sz="2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solubilize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inclusion bodies and refold the </a:t>
            </a:r>
            <a:r>
              <a:rPr lang="en-US" sz="2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solubilized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proteins into bioactive 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form. </a:t>
            </a:r>
          </a:p>
          <a:p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conventional strategy to purify proteins from inclusion bodies consists of four major steps: isolation of purified inclusion bodies, </a:t>
            </a:r>
            <a:r>
              <a:rPr lang="en-US" sz="2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solubilization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inclusion bodies, refolding of </a:t>
            </a:r>
            <a:r>
              <a:rPr lang="en-US" sz="2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solubilized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proteins and purification of refolded proteins by various chromatographic 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techniques. </a:t>
            </a:r>
          </a:p>
          <a:p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Solubilization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 inclusion bodies and refolding of </a:t>
            </a:r>
            <a:r>
              <a:rPr lang="en-US" sz="2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solubilized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protein molecules into native conformation are the most crucial steps in the recovery of bioactive protein from inclusion bodies.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Wanted: more monitoring and control during inclusion body processing |  SpringerLi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0175" y="1981200"/>
            <a:ext cx="6524625" cy="2600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fig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1575" y="781050"/>
            <a:ext cx="6524625" cy="508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Traditionally, inclusion bodies are </a:t>
            </a:r>
            <a:r>
              <a:rPr lang="en-US" sz="2400" b="1" dirty="0" err="1">
                <a:solidFill>
                  <a:srgbClr val="00B050"/>
                </a:solidFill>
              </a:rPr>
              <a:t>solubilized</a:t>
            </a:r>
            <a:r>
              <a:rPr lang="en-US" sz="2400" b="1" dirty="0">
                <a:solidFill>
                  <a:srgbClr val="00B050"/>
                </a:solidFill>
              </a:rPr>
              <a:t> using high concentration of denaturants and </a:t>
            </a:r>
            <a:r>
              <a:rPr lang="en-US" sz="2400" b="1" dirty="0" err="1">
                <a:solidFill>
                  <a:srgbClr val="00B050"/>
                </a:solidFill>
              </a:rPr>
              <a:t>chaotropes</a:t>
            </a:r>
            <a:r>
              <a:rPr lang="en-US" sz="2400" b="1" dirty="0">
                <a:solidFill>
                  <a:srgbClr val="00B050"/>
                </a:solidFill>
              </a:rPr>
              <a:t> like urea and guanidine hydrochloride (</a:t>
            </a:r>
            <a:r>
              <a:rPr lang="en-US" sz="2400" b="1" dirty="0" err="1">
                <a:solidFill>
                  <a:srgbClr val="00B050"/>
                </a:solidFill>
              </a:rPr>
              <a:t>GdnHCl</a:t>
            </a:r>
            <a:r>
              <a:rPr lang="en-US" sz="2400" b="1" dirty="0" smtClean="0">
                <a:solidFill>
                  <a:srgbClr val="00B050"/>
                </a:solidFill>
              </a:rPr>
              <a:t>). </a:t>
            </a:r>
          </a:p>
          <a:p>
            <a:endParaRPr lang="en-US" sz="2400" b="1" dirty="0" smtClean="0">
              <a:solidFill>
                <a:srgbClr val="00B050"/>
              </a:solidFill>
            </a:endParaRPr>
          </a:p>
          <a:p>
            <a:r>
              <a:rPr lang="en-US" sz="2400" b="1" dirty="0" smtClean="0">
                <a:solidFill>
                  <a:srgbClr val="00B050"/>
                </a:solidFill>
              </a:rPr>
              <a:t>For </a:t>
            </a:r>
            <a:r>
              <a:rPr lang="en-US" sz="2400" b="1" dirty="0">
                <a:solidFill>
                  <a:srgbClr val="00B050"/>
                </a:solidFill>
              </a:rPr>
              <a:t>proteins containing multiple </a:t>
            </a:r>
            <a:r>
              <a:rPr lang="en-US" sz="2400" b="1" dirty="0" err="1">
                <a:solidFill>
                  <a:srgbClr val="00B050"/>
                </a:solidFill>
              </a:rPr>
              <a:t>cysteine</a:t>
            </a:r>
            <a:r>
              <a:rPr lang="en-US" sz="2400" b="1" dirty="0">
                <a:solidFill>
                  <a:srgbClr val="00B050"/>
                </a:solidFill>
              </a:rPr>
              <a:t> residues, β-</a:t>
            </a:r>
            <a:r>
              <a:rPr lang="en-US" sz="2400" b="1" dirty="0" err="1">
                <a:solidFill>
                  <a:srgbClr val="00B050"/>
                </a:solidFill>
              </a:rPr>
              <a:t>mercaptoethanol</a:t>
            </a:r>
            <a:r>
              <a:rPr lang="en-US" sz="2400" b="1" dirty="0">
                <a:solidFill>
                  <a:srgbClr val="00B050"/>
                </a:solidFill>
              </a:rPr>
              <a:t> or </a:t>
            </a:r>
            <a:r>
              <a:rPr lang="en-US" sz="2400" b="1" dirty="0" err="1">
                <a:solidFill>
                  <a:srgbClr val="00B050"/>
                </a:solidFill>
              </a:rPr>
              <a:t>dithiothreitol</a:t>
            </a:r>
            <a:r>
              <a:rPr lang="en-US" sz="2400" b="1" dirty="0">
                <a:solidFill>
                  <a:srgbClr val="00B050"/>
                </a:solidFill>
              </a:rPr>
              <a:t> are added in these </a:t>
            </a:r>
            <a:r>
              <a:rPr lang="en-US" sz="2400" b="1" dirty="0" err="1">
                <a:solidFill>
                  <a:srgbClr val="00B050"/>
                </a:solidFill>
              </a:rPr>
              <a:t>solubilization</a:t>
            </a:r>
            <a:r>
              <a:rPr lang="en-US" sz="2400" b="1" dirty="0">
                <a:solidFill>
                  <a:srgbClr val="00B050"/>
                </a:solidFill>
              </a:rPr>
              <a:t> agents to reduce incorrect disulfide bonds. 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endParaRPr lang="en-US" sz="2400" b="1" dirty="0">
              <a:solidFill>
                <a:srgbClr val="00B050"/>
              </a:solidFill>
            </a:endParaRPr>
          </a:p>
          <a:p>
            <a:r>
              <a:rPr lang="en-US" sz="2400" b="1" dirty="0" err="1" smtClean="0">
                <a:solidFill>
                  <a:srgbClr val="00B050"/>
                </a:solidFill>
              </a:rPr>
              <a:t>Solubilization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  <a:r>
              <a:rPr lang="en-US" sz="2400" b="1" dirty="0">
                <a:solidFill>
                  <a:srgbClr val="00B050"/>
                </a:solidFill>
              </a:rPr>
              <a:t>of inclusion bodies using high concentration of </a:t>
            </a:r>
            <a:r>
              <a:rPr lang="en-US" sz="2400" b="1" dirty="0" err="1">
                <a:solidFill>
                  <a:srgbClr val="00B050"/>
                </a:solidFill>
              </a:rPr>
              <a:t>chaotropes</a:t>
            </a:r>
            <a:r>
              <a:rPr lang="en-US" sz="2400" b="1" dirty="0">
                <a:solidFill>
                  <a:srgbClr val="00B050"/>
                </a:solidFill>
              </a:rPr>
              <a:t> results in complete disruption of protein structure. This, in some cases, leads to aggregation of protein molecules during refolding </a:t>
            </a:r>
            <a:r>
              <a:rPr lang="en-US" sz="2400" b="1" dirty="0" smtClean="0">
                <a:solidFill>
                  <a:srgbClr val="00B050"/>
                </a:solidFill>
              </a:rPr>
              <a:t>process. As </a:t>
            </a:r>
            <a:r>
              <a:rPr lang="en-US" sz="2400" b="1" dirty="0">
                <a:solidFill>
                  <a:srgbClr val="00B050"/>
                </a:solidFill>
              </a:rPr>
              <a:t>inclusion body aggregates have been shown to have native-like secondary structures and can have activity, it is advantageous to use a “mild” </a:t>
            </a:r>
            <a:r>
              <a:rPr lang="en-US" sz="2400" b="1" dirty="0" err="1">
                <a:solidFill>
                  <a:srgbClr val="00B050"/>
                </a:solidFill>
              </a:rPr>
              <a:t>solubilization</a:t>
            </a:r>
            <a:r>
              <a:rPr lang="en-US" sz="2400" b="1" dirty="0">
                <a:solidFill>
                  <a:srgbClr val="00B050"/>
                </a:solidFill>
              </a:rPr>
              <a:t> process which does not completely unfold these native-like protein structures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540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Alok Pandey</dc:creator>
  <cp:lastModifiedBy>Alok Pandey</cp:lastModifiedBy>
  <cp:revision>11</cp:revision>
  <dcterms:created xsi:type="dcterms:W3CDTF">2022-11-01T01:46:34Z</dcterms:created>
  <dcterms:modified xsi:type="dcterms:W3CDTF">2022-11-01T10:33:38Z</dcterms:modified>
</cp:coreProperties>
</file>