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68" r:id="rId3"/>
    <p:sldId id="269" r:id="rId4"/>
    <p:sldId id="270" r:id="rId5"/>
    <p:sldId id="271" r:id="rId6"/>
    <p:sldId id="256" r:id="rId7"/>
    <p:sldId id="257" r:id="rId8"/>
    <p:sldId id="258" r:id="rId9"/>
    <p:sldId id="259" r:id="rId10"/>
    <p:sldId id="260" r:id="rId11"/>
    <p:sldId id="261" r:id="rId12"/>
    <p:sldId id="262" r:id="rId13"/>
    <p:sldId id="263" r:id="rId14"/>
    <p:sldId id="264" r:id="rId15"/>
    <p:sldId id="265" r:id="rId16"/>
    <p:sldId id="266" r:id="rId17"/>
    <p:sldId id="272" r:id="rId18"/>
    <p:sldId id="273" r:id="rId19"/>
    <p:sldId id="274" r:id="rId20"/>
    <p:sldId id="275" r:id="rId21"/>
    <p:sldId id="276" r:id="rId22"/>
    <p:sldId id="278" r:id="rId23"/>
    <p:sldId id="277" r:id="rId24"/>
    <p:sldId id="279" r:id="rId25"/>
    <p:sldId id="280" r:id="rId26"/>
    <p:sldId id="281" r:id="rId27"/>
    <p:sldId id="282" r:id="rId28"/>
    <p:sldId id="283" r:id="rId29"/>
    <p:sldId id="284" r:id="rId30"/>
    <p:sldId id="286" r:id="rId31"/>
    <p:sldId id="285" r:id="rId32"/>
    <p:sldId id="287" r:id="rId33"/>
    <p:sldId id="288" r:id="rId34"/>
    <p:sldId id="289" r:id="rId35"/>
    <p:sldId id="290" r:id="rId36"/>
    <p:sldId id="291" r:id="rId37"/>
    <p:sldId id="293" r:id="rId38"/>
    <p:sldId id="294" r:id="rId39"/>
    <p:sldId id="295" r:id="rId40"/>
    <p:sldId id="292"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11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0A76F-589D-4D31-A81B-CB325A26D81B}" type="datetimeFigureOut">
              <a:rPr lang="en-US" smtClean="0"/>
              <a:pPr/>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6DAF29-5BA3-428C-AF39-4515390684F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0A76F-589D-4D31-A81B-CB325A26D81B}" type="datetimeFigureOut">
              <a:rPr lang="en-US" smtClean="0"/>
              <a:pPr/>
              <a:t>11/10/2022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6DAF29-5BA3-428C-AF39-4515390684F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www.creativebiomart.net/bacterial-expression-systems.ht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Affinity_chromatography" TargetMode="External"/><Relationship Id="rId13" Type="http://schemas.openxmlformats.org/officeDocument/2006/relationships/hyperlink" Target="https://en.wikipedia.org/wiki/Western_blotting" TargetMode="External"/><Relationship Id="rId3" Type="http://schemas.openxmlformats.org/officeDocument/2006/relationships/hyperlink" Target="https://en.wikipedia.org/wiki/Recombinant_DNA" TargetMode="External"/><Relationship Id="rId7" Type="http://schemas.openxmlformats.org/officeDocument/2006/relationships/hyperlink" Target="https://en.wikipedia.org/wiki/Lysine" TargetMode="External"/><Relationship Id="rId12" Type="http://schemas.openxmlformats.org/officeDocument/2006/relationships/hyperlink" Target="https://en.wikipedia.org/wiki/SDS_PAGE" TargetMode="External"/><Relationship Id="rId2" Type="http://schemas.openxmlformats.org/officeDocument/2006/relationships/hyperlink" Target="https://en.wikipedia.org/wiki/Protein_tag" TargetMode="External"/><Relationship Id="rId1" Type="http://schemas.openxmlformats.org/officeDocument/2006/relationships/slideLayout" Target="../slideLayouts/slideLayout7.xml"/><Relationship Id="rId6" Type="http://schemas.openxmlformats.org/officeDocument/2006/relationships/hyperlink" Target="https://en.wikipedia.org/wiki/Tyrosine" TargetMode="External"/><Relationship Id="rId11" Type="http://schemas.openxmlformats.org/officeDocument/2006/relationships/hyperlink" Target="https://en.wikipedia.org/wiki/Immunoprecipitation" TargetMode="External"/><Relationship Id="rId5" Type="http://schemas.openxmlformats.org/officeDocument/2006/relationships/hyperlink" Target="https://en.wikipedia.org/wiki/Aspartic_acid" TargetMode="External"/><Relationship Id="rId10" Type="http://schemas.openxmlformats.org/officeDocument/2006/relationships/hyperlink" Target="https://en.wikipedia.org/wiki/Immunofluorescence" TargetMode="External"/><Relationship Id="rId4" Type="http://schemas.openxmlformats.org/officeDocument/2006/relationships/hyperlink" Target="https://en.wikipedia.org/wiki/Technology" TargetMode="External"/><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hyperlink" Target="https://www.creativebiomart.net/yeast-expression-systems.htm"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s://www.creativebiomart.net/baculovirus-insect-cell-expression-systems.htm"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9820" t="20447" r="8347" b="34824"/>
          <a:stretch>
            <a:fillRect/>
          </a:stretch>
        </p:blipFill>
        <p:spPr bwMode="auto">
          <a:xfrm>
            <a:off x="174171" y="1066800"/>
            <a:ext cx="8588829" cy="2819400"/>
          </a:xfrm>
          <a:prstGeom prst="rect">
            <a:avLst/>
          </a:prstGeom>
          <a:noFill/>
          <a:ln w="9525">
            <a:noFill/>
            <a:miter lim="800000"/>
            <a:headEnd/>
            <a:tailEnd/>
          </a:ln>
          <a:effectLst/>
        </p:spPr>
      </p:pic>
      <p:sp>
        <p:nvSpPr>
          <p:cNvPr id="3" name="TextBox 2"/>
          <p:cNvSpPr txBox="1"/>
          <p:nvPr/>
        </p:nvSpPr>
        <p:spPr>
          <a:xfrm>
            <a:off x="2743200" y="304800"/>
            <a:ext cx="3815275" cy="461665"/>
          </a:xfrm>
          <a:prstGeom prst="rect">
            <a:avLst/>
          </a:prstGeom>
          <a:noFill/>
        </p:spPr>
        <p:txBody>
          <a:bodyPr wrap="none" rtlCol="0">
            <a:spAutoFit/>
          </a:bodyPr>
          <a:lstStyle/>
          <a:p>
            <a:r>
              <a:rPr lang="en-US" sz="2400" b="1" u="sng" dirty="0" smtClean="0"/>
              <a:t>Assay for the  fused proteins</a:t>
            </a:r>
            <a:endParaRPr lang="en-US" sz="2400" b="1" u="sng" dirty="0"/>
          </a:p>
        </p:txBody>
      </p:sp>
      <p:sp>
        <p:nvSpPr>
          <p:cNvPr id="4" name="TextBox 3"/>
          <p:cNvSpPr txBox="1"/>
          <p:nvPr/>
        </p:nvSpPr>
        <p:spPr>
          <a:xfrm>
            <a:off x="152400" y="5144869"/>
            <a:ext cx="8991600" cy="646331"/>
          </a:xfrm>
          <a:prstGeom prst="rect">
            <a:avLst/>
          </a:prstGeom>
          <a:noFill/>
        </p:spPr>
        <p:txBody>
          <a:bodyPr wrap="square" rtlCol="0">
            <a:spAutoFit/>
          </a:bodyPr>
          <a:lstStyle/>
          <a:p>
            <a:r>
              <a:rPr lang="en-US" b="1" dirty="0" smtClean="0">
                <a:solidFill>
                  <a:srgbClr val="002060"/>
                </a:solidFill>
              </a:rPr>
              <a:t>Note that a </a:t>
            </a:r>
            <a:r>
              <a:rPr lang="en-US" b="1" dirty="0" err="1" smtClean="0">
                <a:solidFill>
                  <a:srgbClr val="002060"/>
                </a:solidFill>
              </a:rPr>
              <a:t>polyhistidine</a:t>
            </a:r>
            <a:r>
              <a:rPr lang="en-US" b="1" dirty="0" smtClean="0">
                <a:solidFill>
                  <a:srgbClr val="002060"/>
                </a:solidFill>
              </a:rPr>
              <a:t> tag at the C terminus can function for both assay and purification.</a:t>
            </a:r>
          </a:p>
          <a:p>
            <a:endParaRPr lang="en-US" b="1" dirty="0">
              <a:solidFill>
                <a:srgbClr val="00206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28343"/>
            <a:ext cx="8534400" cy="4893647"/>
          </a:xfrm>
          <a:prstGeom prst="rect">
            <a:avLst/>
          </a:prstGeom>
        </p:spPr>
        <p:txBody>
          <a:bodyPr wrap="square">
            <a:spAutoFit/>
          </a:bodyPr>
          <a:lstStyle/>
          <a:p>
            <a:pPr algn="ctr"/>
            <a:r>
              <a:rPr lang="en-US" sz="2400" b="1" dirty="0">
                <a:solidFill>
                  <a:srgbClr val="C00000"/>
                </a:solidFill>
              </a:rPr>
              <a:t>Two parameters that can be manipulated to reduce</a:t>
            </a:r>
          </a:p>
          <a:p>
            <a:pPr algn="ctr"/>
            <a:r>
              <a:rPr lang="en-US" sz="2400" b="1" dirty="0">
                <a:solidFill>
                  <a:srgbClr val="C00000"/>
                </a:solidFill>
              </a:rPr>
              <a:t>inclusion-body formation are temperature and</a:t>
            </a:r>
          </a:p>
          <a:p>
            <a:pPr algn="ctr"/>
            <a:r>
              <a:rPr lang="en-US" sz="2400" b="1" dirty="0">
                <a:solidFill>
                  <a:srgbClr val="C00000"/>
                </a:solidFill>
              </a:rPr>
              <a:t>growth rate. There are a number of reports which</a:t>
            </a:r>
          </a:p>
          <a:p>
            <a:pPr algn="ctr"/>
            <a:r>
              <a:rPr lang="en-US" sz="2400" b="1" dirty="0">
                <a:solidFill>
                  <a:srgbClr val="C00000"/>
                </a:solidFill>
              </a:rPr>
              <a:t>show that lowering the temperature of growth</a:t>
            </a:r>
          </a:p>
          <a:p>
            <a:pPr algn="ctr"/>
            <a:r>
              <a:rPr lang="en-US" sz="2400" b="1" dirty="0">
                <a:solidFill>
                  <a:srgbClr val="C00000"/>
                </a:solidFill>
              </a:rPr>
              <a:t>increases the yield of correctly folded, soluble </a:t>
            </a:r>
            <a:r>
              <a:rPr lang="en-US" sz="2400" b="1" dirty="0" smtClean="0">
                <a:solidFill>
                  <a:srgbClr val="C00000"/>
                </a:solidFill>
              </a:rPr>
              <a:t>protein. </a:t>
            </a:r>
          </a:p>
          <a:p>
            <a:pPr algn="ctr"/>
            <a:endParaRPr lang="en-US" sz="2400" b="1" dirty="0" smtClean="0">
              <a:solidFill>
                <a:srgbClr val="002060"/>
              </a:solidFill>
            </a:endParaRPr>
          </a:p>
          <a:p>
            <a:pPr algn="ctr"/>
            <a:r>
              <a:rPr lang="en-US" sz="2400" b="1" dirty="0" smtClean="0">
                <a:solidFill>
                  <a:srgbClr val="002060"/>
                </a:solidFill>
              </a:rPr>
              <a:t>Media </a:t>
            </a:r>
            <a:r>
              <a:rPr lang="en-US" sz="2400" b="1" dirty="0">
                <a:solidFill>
                  <a:srgbClr val="002060"/>
                </a:solidFill>
              </a:rPr>
              <a:t>compositions and pH values</a:t>
            </a:r>
          </a:p>
          <a:p>
            <a:pPr algn="ctr"/>
            <a:r>
              <a:rPr lang="en-US" sz="2400" b="1" dirty="0">
                <a:solidFill>
                  <a:srgbClr val="002060"/>
                </a:solidFill>
              </a:rPr>
              <a:t>that reduce the growth rate also reduce </a:t>
            </a:r>
            <a:r>
              <a:rPr lang="en-US" sz="2400" b="1" dirty="0" smtClean="0">
                <a:solidFill>
                  <a:srgbClr val="002060"/>
                </a:solidFill>
              </a:rPr>
              <a:t>inclusion body</a:t>
            </a:r>
            <a:endParaRPr lang="en-US" sz="2400" b="1" dirty="0">
              <a:solidFill>
                <a:srgbClr val="002060"/>
              </a:solidFill>
            </a:endParaRPr>
          </a:p>
          <a:p>
            <a:pPr algn="ctr"/>
            <a:r>
              <a:rPr lang="en-US" sz="2400" b="1" dirty="0">
                <a:solidFill>
                  <a:srgbClr val="002060"/>
                </a:solidFill>
              </a:rPr>
              <a:t>formation. </a:t>
            </a:r>
            <a:endParaRPr lang="en-US" sz="2400" b="1" dirty="0" smtClean="0">
              <a:solidFill>
                <a:srgbClr val="002060"/>
              </a:solidFill>
            </a:endParaRPr>
          </a:p>
          <a:p>
            <a:pPr algn="ctr"/>
            <a:endParaRPr lang="en-US" sz="2400" b="1" dirty="0">
              <a:solidFill>
                <a:srgbClr val="002060"/>
              </a:solidFill>
            </a:endParaRPr>
          </a:p>
          <a:p>
            <a:pPr algn="ctr"/>
            <a:r>
              <a:rPr lang="en-US" sz="2400" b="1" dirty="0" err="1" smtClean="0">
                <a:solidFill>
                  <a:srgbClr val="002060"/>
                </a:solidFill>
              </a:rPr>
              <a:t>Renaturation</a:t>
            </a:r>
            <a:r>
              <a:rPr lang="en-US" sz="2400" b="1" dirty="0" smtClean="0">
                <a:solidFill>
                  <a:srgbClr val="002060"/>
                </a:solidFill>
              </a:rPr>
              <a:t> </a:t>
            </a:r>
            <a:r>
              <a:rPr lang="en-US" sz="2400" b="1" dirty="0">
                <a:solidFill>
                  <a:srgbClr val="002060"/>
                </a:solidFill>
              </a:rPr>
              <a:t>of </a:t>
            </a:r>
            <a:r>
              <a:rPr lang="en-US" sz="2400" b="1" dirty="0" err="1">
                <a:solidFill>
                  <a:srgbClr val="002060"/>
                </a:solidFill>
              </a:rPr>
              <a:t>misfolded</a:t>
            </a:r>
            <a:r>
              <a:rPr lang="en-US" sz="2400" b="1" dirty="0">
                <a:solidFill>
                  <a:srgbClr val="002060"/>
                </a:solidFill>
              </a:rPr>
              <a:t> proteins</a:t>
            </a:r>
          </a:p>
          <a:p>
            <a:pPr algn="ctr"/>
            <a:r>
              <a:rPr lang="en-US" sz="2400" b="1" dirty="0">
                <a:solidFill>
                  <a:srgbClr val="002060"/>
                </a:solidFill>
              </a:rPr>
              <a:t>can sometimes be achieved following </a:t>
            </a:r>
            <a:r>
              <a:rPr lang="en-US" sz="2400" b="1" dirty="0" err="1">
                <a:solidFill>
                  <a:srgbClr val="002060"/>
                </a:solidFill>
              </a:rPr>
              <a:t>solubilization</a:t>
            </a:r>
            <a:endParaRPr lang="en-US" sz="2400" b="1" dirty="0">
              <a:solidFill>
                <a:srgbClr val="002060"/>
              </a:solidFill>
            </a:endParaRPr>
          </a:p>
          <a:p>
            <a:pPr algn="ctr"/>
            <a:r>
              <a:rPr lang="en-US" sz="2400" b="1" dirty="0">
                <a:solidFill>
                  <a:srgbClr val="002060"/>
                </a:solidFill>
              </a:rPr>
              <a:t>in </a:t>
            </a:r>
            <a:r>
              <a:rPr lang="en-US" sz="2400" b="1" dirty="0" err="1">
                <a:solidFill>
                  <a:srgbClr val="002060"/>
                </a:solidFill>
              </a:rPr>
              <a:t>guanidinium</a:t>
            </a:r>
            <a:r>
              <a:rPr lang="en-US" sz="2400" b="1" dirty="0">
                <a:solidFill>
                  <a:srgbClr val="002060"/>
                </a:solidFill>
              </a:rPr>
              <a:t> hydrochloride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89844"/>
            <a:ext cx="8610600" cy="4708981"/>
          </a:xfrm>
          <a:prstGeom prst="rect">
            <a:avLst/>
          </a:prstGeom>
        </p:spPr>
        <p:txBody>
          <a:bodyPr wrap="square">
            <a:spAutoFit/>
          </a:bodyPr>
          <a:lstStyle/>
          <a:p>
            <a:pPr algn="ctr"/>
            <a:r>
              <a:rPr lang="en-US" sz="2000" b="1" u="sng" dirty="0">
                <a:solidFill>
                  <a:srgbClr val="00B050"/>
                </a:solidFill>
                <a:latin typeface="Arial" pitchFamily="34" charset="0"/>
                <a:cs typeface="Arial" pitchFamily="34" charset="0"/>
              </a:rPr>
              <a:t>Recovery of bioactive proteins from inclusion </a:t>
            </a:r>
            <a:r>
              <a:rPr lang="en-US" sz="2000" b="1" u="sng" dirty="0" smtClean="0">
                <a:solidFill>
                  <a:srgbClr val="00B050"/>
                </a:solidFill>
                <a:latin typeface="Arial" pitchFamily="34" charset="0"/>
                <a:cs typeface="Arial" pitchFamily="34" charset="0"/>
              </a:rPr>
              <a:t>bodies</a:t>
            </a:r>
          </a:p>
          <a:p>
            <a:pPr algn="ctr"/>
            <a:endParaRPr lang="en-US" sz="2000" b="1" u="sng" dirty="0">
              <a:solidFill>
                <a:srgbClr val="00B050"/>
              </a:solidFill>
              <a:latin typeface="Arial" pitchFamily="34" charset="0"/>
              <a:cs typeface="Arial" pitchFamily="34" charset="0"/>
            </a:endParaRPr>
          </a:p>
          <a:p>
            <a:r>
              <a:rPr lang="en-US" sz="2000" b="1" dirty="0">
                <a:solidFill>
                  <a:srgbClr val="C00000"/>
                </a:solidFill>
                <a:latin typeface="Arial" pitchFamily="34" charset="0"/>
                <a:cs typeface="Arial" pitchFamily="34" charset="0"/>
              </a:rPr>
              <a:t>As protein molecules are in an aggregated state in inclusion bodies, it is a challenging task to </a:t>
            </a:r>
            <a:r>
              <a:rPr lang="en-US" sz="2000" b="1" dirty="0" err="1">
                <a:solidFill>
                  <a:srgbClr val="C00000"/>
                </a:solidFill>
                <a:latin typeface="Arial" pitchFamily="34" charset="0"/>
                <a:cs typeface="Arial" pitchFamily="34" charset="0"/>
              </a:rPr>
              <a:t>solubilize</a:t>
            </a:r>
            <a:r>
              <a:rPr lang="en-US" sz="2000" b="1" dirty="0">
                <a:solidFill>
                  <a:srgbClr val="C00000"/>
                </a:solidFill>
                <a:latin typeface="Arial" pitchFamily="34" charset="0"/>
                <a:cs typeface="Arial" pitchFamily="34" charset="0"/>
              </a:rPr>
              <a:t> inclusion bodies and refold the </a:t>
            </a:r>
            <a:r>
              <a:rPr lang="en-US" sz="2000" b="1" dirty="0" err="1">
                <a:solidFill>
                  <a:srgbClr val="C00000"/>
                </a:solidFill>
                <a:latin typeface="Arial" pitchFamily="34" charset="0"/>
                <a:cs typeface="Arial" pitchFamily="34" charset="0"/>
              </a:rPr>
              <a:t>solubilized</a:t>
            </a:r>
            <a:r>
              <a:rPr lang="en-US" sz="2000" b="1" dirty="0">
                <a:solidFill>
                  <a:srgbClr val="C00000"/>
                </a:solidFill>
                <a:latin typeface="Arial" pitchFamily="34" charset="0"/>
                <a:cs typeface="Arial" pitchFamily="34" charset="0"/>
              </a:rPr>
              <a:t> proteins into bioactive </a:t>
            </a:r>
            <a:r>
              <a:rPr lang="en-US" sz="2000" b="1" dirty="0" smtClean="0">
                <a:solidFill>
                  <a:srgbClr val="C00000"/>
                </a:solidFill>
                <a:latin typeface="Arial" pitchFamily="34" charset="0"/>
                <a:cs typeface="Arial" pitchFamily="34" charset="0"/>
              </a:rPr>
              <a:t>form. </a:t>
            </a:r>
          </a:p>
          <a:p>
            <a:endParaRPr lang="en-US" sz="2000" b="1" dirty="0">
              <a:solidFill>
                <a:srgbClr val="C00000"/>
              </a:solidFill>
              <a:latin typeface="Arial" pitchFamily="34" charset="0"/>
              <a:cs typeface="Arial" pitchFamily="34" charset="0"/>
            </a:endParaRPr>
          </a:p>
          <a:p>
            <a:r>
              <a:rPr lang="en-US" sz="2000" b="1" dirty="0" smtClean="0">
                <a:solidFill>
                  <a:srgbClr val="C00000"/>
                </a:solidFill>
                <a:latin typeface="Arial" pitchFamily="34" charset="0"/>
                <a:cs typeface="Arial" pitchFamily="34" charset="0"/>
              </a:rPr>
              <a:t>The </a:t>
            </a:r>
            <a:r>
              <a:rPr lang="en-US" sz="2000" b="1" dirty="0">
                <a:solidFill>
                  <a:srgbClr val="C00000"/>
                </a:solidFill>
                <a:latin typeface="Arial" pitchFamily="34" charset="0"/>
                <a:cs typeface="Arial" pitchFamily="34" charset="0"/>
              </a:rPr>
              <a:t>conventional strategy to purify proteins from inclusion bodies consists of four major steps: isolation of purified inclusion bodies, </a:t>
            </a:r>
            <a:r>
              <a:rPr lang="en-US" sz="2000" b="1" dirty="0" err="1">
                <a:solidFill>
                  <a:srgbClr val="C00000"/>
                </a:solidFill>
                <a:latin typeface="Arial" pitchFamily="34" charset="0"/>
                <a:cs typeface="Arial" pitchFamily="34" charset="0"/>
              </a:rPr>
              <a:t>solubilization</a:t>
            </a:r>
            <a:r>
              <a:rPr lang="en-US" sz="2000" b="1" dirty="0">
                <a:solidFill>
                  <a:srgbClr val="C00000"/>
                </a:solidFill>
                <a:latin typeface="Arial" pitchFamily="34" charset="0"/>
                <a:cs typeface="Arial" pitchFamily="34" charset="0"/>
              </a:rPr>
              <a:t> of inclusion bodies, refolding of </a:t>
            </a:r>
            <a:r>
              <a:rPr lang="en-US" sz="2000" b="1" dirty="0" err="1">
                <a:solidFill>
                  <a:srgbClr val="C00000"/>
                </a:solidFill>
                <a:latin typeface="Arial" pitchFamily="34" charset="0"/>
                <a:cs typeface="Arial" pitchFamily="34" charset="0"/>
              </a:rPr>
              <a:t>solubilized</a:t>
            </a:r>
            <a:r>
              <a:rPr lang="en-US" sz="2000" b="1" dirty="0">
                <a:solidFill>
                  <a:srgbClr val="C00000"/>
                </a:solidFill>
                <a:latin typeface="Arial" pitchFamily="34" charset="0"/>
                <a:cs typeface="Arial" pitchFamily="34" charset="0"/>
              </a:rPr>
              <a:t> proteins and purification of refolded proteins by various chromatographic </a:t>
            </a:r>
            <a:r>
              <a:rPr lang="en-US" sz="2000" b="1" dirty="0" smtClean="0">
                <a:solidFill>
                  <a:srgbClr val="C00000"/>
                </a:solidFill>
                <a:latin typeface="Arial" pitchFamily="34" charset="0"/>
                <a:cs typeface="Arial" pitchFamily="34" charset="0"/>
              </a:rPr>
              <a:t>techniques. </a:t>
            </a:r>
          </a:p>
          <a:p>
            <a:endParaRPr lang="en-US" sz="2000" b="1" dirty="0">
              <a:solidFill>
                <a:srgbClr val="C00000"/>
              </a:solidFill>
              <a:latin typeface="Arial" pitchFamily="34" charset="0"/>
              <a:cs typeface="Arial" pitchFamily="34" charset="0"/>
            </a:endParaRPr>
          </a:p>
          <a:p>
            <a:r>
              <a:rPr lang="en-US" sz="2000" b="1" dirty="0" err="1" smtClean="0">
                <a:solidFill>
                  <a:srgbClr val="C00000"/>
                </a:solidFill>
                <a:latin typeface="Arial" pitchFamily="34" charset="0"/>
                <a:cs typeface="Arial" pitchFamily="34" charset="0"/>
              </a:rPr>
              <a:t>Solubilization</a:t>
            </a:r>
            <a:r>
              <a:rPr lang="en-US" sz="2000" b="1" dirty="0" smtClean="0">
                <a:solidFill>
                  <a:srgbClr val="C00000"/>
                </a:solidFill>
                <a:latin typeface="Arial" pitchFamily="34" charset="0"/>
                <a:cs typeface="Arial" pitchFamily="34" charset="0"/>
              </a:rPr>
              <a:t> </a:t>
            </a:r>
            <a:r>
              <a:rPr lang="en-US" sz="2000" b="1" dirty="0">
                <a:solidFill>
                  <a:srgbClr val="C00000"/>
                </a:solidFill>
                <a:latin typeface="Arial" pitchFamily="34" charset="0"/>
                <a:cs typeface="Arial" pitchFamily="34" charset="0"/>
              </a:rPr>
              <a:t>of inclusion bodies and refolding of </a:t>
            </a:r>
            <a:r>
              <a:rPr lang="en-US" sz="2000" b="1" dirty="0" err="1">
                <a:solidFill>
                  <a:srgbClr val="C00000"/>
                </a:solidFill>
                <a:latin typeface="Arial" pitchFamily="34" charset="0"/>
                <a:cs typeface="Arial" pitchFamily="34" charset="0"/>
              </a:rPr>
              <a:t>solubilized</a:t>
            </a:r>
            <a:r>
              <a:rPr lang="en-US" sz="2000" b="1" dirty="0">
                <a:solidFill>
                  <a:srgbClr val="C00000"/>
                </a:solidFill>
                <a:latin typeface="Arial" pitchFamily="34" charset="0"/>
                <a:cs typeface="Arial" pitchFamily="34" charset="0"/>
              </a:rPr>
              <a:t> protein molecules into native conformation are the most crucial steps in the recovery of bioactive protein from inclusion bodies.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Wanted: more monitoring and control during inclusion body processing |  SpringerLink"/>
          <p:cNvPicPr>
            <a:picLocks noChangeAspect="1" noChangeArrowheads="1"/>
          </p:cNvPicPr>
          <p:nvPr/>
        </p:nvPicPr>
        <p:blipFill>
          <a:blip r:embed="rId2"/>
          <a:srcRect/>
          <a:stretch>
            <a:fillRect/>
          </a:stretch>
        </p:blipFill>
        <p:spPr bwMode="auto">
          <a:xfrm>
            <a:off x="326397" y="1219200"/>
            <a:ext cx="8436603" cy="33623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figure 1"/>
          <p:cNvPicPr>
            <a:picLocks noChangeAspect="1" noChangeArrowheads="1"/>
          </p:cNvPicPr>
          <p:nvPr/>
        </p:nvPicPr>
        <p:blipFill>
          <a:blip r:embed="rId2"/>
          <a:srcRect/>
          <a:stretch>
            <a:fillRect/>
          </a:stretch>
        </p:blipFill>
        <p:spPr bwMode="auto">
          <a:xfrm>
            <a:off x="533400" y="283553"/>
            <a:ext cx="8077199" cy="629667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763000" cy="5632311"/>
          </a:xfrm>
          <a:prstGeom prst="rect">
            <a:avLst/>
          </a:prstGeom>
        </p:spPr>
        <p:txBody>
          <a:bodyPr wrap="square">
            <a:spAutoFit/>
          </a:bodyPr>
          <a:lstStyle/>
          <a:p>
            <a:r>
              <a:rPr lang="en-US" sz="2400" b="1" dirty="0">
                <a:solidFill>
                  <a:srgbClr val="00B050"/>
                </a:solidFill>
              </a:rPr>
              <a:t>Traditionally, inclusion bodies are </a:t>
            </a:r>
            <a:r>
              <a:rPr lang="en-US" sz="2400" b="1" dirty="0" err="1">
                <a:solidFill>
                  <a:srgbClr val="00B050"/>
                </a:solidFill>
              </a:rPr>
              <a:t>solubilized</a:t>
            </a:r>
            <a:r>
              <a:rPr lang="en-US" sz="2400" b="1" dirty="0">
                <a:solidFill>
                  <a:srgbClr val="00B050"/>
                </a:solidFill>
              </a:rPr>
              <a:t> using high concentration of denaturants and </a:t>
            </a:r>
            <a:r>
              <a:rPr lang="en-US" sz="2400" b="1" dirty="0" err="1">
                <a:solidFill>
                  <a:srgbClr val="00B050"/>
                </a:solidFill>
              </a:rPr>
              <a:t>chaotropes</a:t>
            </a:r>
            <a:r>
              <a:rPr lang="en-US" sz="2400" b="1" dirty="0">
                <a:solidFill>
                  <a:srgbClr val="00B050"/>
                </a:solidFill>
              </a:rPr>
              <a:t> like urea and guanidine hydrochloride (</a:t>
            </a:r>
            <a:r>
              <a:rPr lang="en-US" sz="2400" b="1" dirty="0" err="1">
                <a:solidFill>
                  <a:srgbClr val="00B050"/>
                </a:solidFill>
              </a:rPr>
              <a:t>GdnHCl</a:t>
            </a:r>
            <a:r>
              <a:rPr lang="en-US" sz="2400" b="1" dirty="0" smtClean="0">
                <a:solidFill>
                  <a:srgbClr val="00B050"/>
                </a:solidFill>
              </a:rPr>
              <a:t>). </a:t>
            </a:r>
          </a:p>
          <a:p>
            <a:endParaRPr lang="en-US" sz="2400" b="1" dirty="0" smtClean="0">
              <a:solidFill>
                <a:srgbClr val="00B050"/>
              </a:solidFill>
            </a:endParaRPr>
          </a:p>
          <a:p>
            <a:r>
              <a:rPr lang="en-US" sz="2400" b="1" dirty="0" smtClean="0">
                <a:solidFill>
                  <a:srgbClr val="00B050"/>
                </a:solidFill>
              </a:rPr>
              <a:t>For </a:t>
            </a:r>
            <a:r>
              <a:rPr lang="en-US" sz="2400" b="1" dirty="0">
                <a:solidFill>
                  <a:srgbClr val="00B050"/>
                </a:solidFill>
              </a:rPr>
              <a:t>proteins containing multiple </a:t>
            </a:r>
            <a:r>
              <a:rPr lang="en-US" sz="2400" b="1" dirty="0" err="1">
                <a:solidFill>
                  <a:srgbClr val="00B050"/>
                </a:solidFill>
              </a:rPr>
              <a:t>cysteine</a:t>
            </a:r>
            <a:r>
              <a:rPr lang="en-US" sz="2400" b="1" dirty="0">
                <a:solidFill>
                  <a:srgbClr val="00B050"/>
                </a:solidFill>
              </a:rPr>
              <a:t> residues, β-</a:t>
            </a:r>
            <a:r>
              <a:rPr lang="en-US" sz="2400" b="1" dirty="0" err="1">
                <a:solidFill>
                  <a:srgbClr val="00B050"/>
                </a:solidFill>
              </a:rPr>
              <a:t>mercaptoethanol</a:t>
            </a:r>
            <a:r>
              <a:rPr lang="en-US" sz="2400" b="1" dirty="0">
                <a:solidFill>
                  <a:srgbClr val="00B050"/>
                </a:solidFill>
              </a:rPr>
              <a:t> or </a:t>
            </a:r>
            <a:r>
              <a:rPr lang="en-US" sz="2400" b="1" dirty="0" err="1">
                <a:solidFill>
                  <a:srgbClr val="00B050"/>
                </a:solidFill>
              </a:rPr>
              <a:t>dithiothreitol</a:t>
            </a:r>
            <a:r>
              <a:rPr lang="en-US" sz="2400" b="1" dirty="0">
                <a:solidFill>
                  <a:srgbClr val="00B050"/>
                </a:solidFill>
              </a:rPr>
              <a:t> are added in these </a:t>
            </a:r>
            <a:r>
              <a:rPr lang="en-US" sz="2400" b="1" dirty="0" err="1">
                <a:solidFill>
                  <a:srgbClr val="00B050"/>
                </a:solidFill>
              </a:rPr>
              <a:t>solubilization</a:t>
            </a:r>
            <a:r>
              <a:rPr lang="en-US" sz="2400" b="1" dirty="0">
                <a:solidFill>
                  <a:srgbClr val="00B050"/>
                </a:solidFill>
              </a:rPr>
              <a:t> agents to reduce incorrect disulfide bonds. </a:t>
            </a:r>
            <a:endParaRPr lang="en-US" sz="2400" b="1" dirty="0" smtClean="0">
              <a:solidFill>
                <a:srgbClr val="00B050"/>
              </a:solidFill>
            </a:endParaRPr>
          </a:p>
          <a:p>
            <a:endParaRPr lang="en-US" sz="2400" b="1" dirty="0">
              <a:solidFill>
                <a:srgbClr val="00B050"/>
              </a:solidFill>
            </a:endParaRPr>
          </a:p>
          <a:p>
            <a:r>
              <a:rPr lang="en-US" sz="2400" b="1" dirty="0" err="1" smtClean="0">
                <a:solidFill>
                  <a:srgbClr val="00B050"/>
                </a:solidFill>
              </a:rPr>
              <a:t>Solubilization</a:t>
            </a:r>
            <a:r>
              <a:rPr lang="en-US" sz="2400" b="1" dirty="0" smtClean="0">
                <a:solidFill>
                  <a:srgbClr val="00B050"/>
                </a:solidFill>
              </a:rPr>
              <a:t> </a:t>
            </a:r>
            <a:r>
              <a:rPr lang="en-US" sz="2400" b="1" dirty="0">
                <a:solidFill>
                  <a:srgbClr val="00B050"/>
                </a:solidFill>
              </a:rPr>
              <a:t>of inclusion bodies using high concentration of </a:t>
            </a:r>
            <a:r>
              <a:rPr lang="en-US" sz="2400" b="1" dirty="0" err="1">
                <a:solidFill>
                  <a:srgbClr val="00B050"/>
                </a:solidFill>
              </a:rPr>
              <a:t>chaotropes</a:t>
            </a:r>
            <a:r>
              <a:rPr lang="en-US" sz="2400" b="1" dirty="0">
                <a:solidFill>
                  <a:srgbClr val="00B050"/>
                </a:solidFill>
              </a:rPr>
              <a:t> results in complete disruption of protein structure. This, in some cases, leads to aggregation of protein molecules during refolding </a:t>
            </a:r>
            <a:r>
              <a:rPr lang="en-US" sz="2400" b="1" dirty="0" smtClean="0">
                <a:solidFill>
                  <a:srgbClr val="00B050"/>
                </a:solidFill>
              </a:rPr>
              <a:t>process. As </a:t>
            </a:r>
            <a:r>
              <a:rPr lang="en-US" sz="2400" b="1" dirty="0">
                <a:solidFill>
                  <a:srgbClr val="00B050"/>
                </a:solidFill>
              </a:rPr>
              <a:t>inclusion body aggregates have been shown to have native-like secondary structures and can have activity, it is advantageous to use a “mild” </a:t>
            </a:r>
            <a:r>
              <a:rPr lang="en-US" sz="2400" b="1" dirty="0" err="1">
                <a:solidFill>
                  <a:srgbClr val="00B050"/>
                </a:solidFill>
              </a:rPr>
              <a:t>solubilization</a:t>
            </a:r>
            <a:r>
              <a:rPr lang="en-US" sz="2400" b="1" dirty="0">
                <a:solidFill>
                  <a:srgbClr val="00B050"/>
                </a:solidFill>
              </a:rPr>
              <a:t> process which does not completely unfold these native-like protein structures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446068"/>
            <a:ext cx="8915400" cy="5878532"/>
          </a:xfrm>
          <a:prstGeom prst="rect">
            <a:avLst/>
          </a:prstGeom>
        </p:spPr>
        <p:txBody>
          <a:bodyPr wrap="square">
            <a:spAutoFit/>
          </a:bodyPr>
          <a:lstStyle/>
          <a:p>
            <a:r>
              <a:rPr lang="en-US" sz="3200" b="1" dirty="0" smtClean="0">
                <a:solidFill>
                  <a:srgbClr val="00B050"/>
                </a:solidFill>
              </a:rPr>
              <a:t>Three ‘genetic’ methods of preventing inclusion body formation have been described.</a:t>
            </a:r>
          </a:p>
          <a:p>
            <a:r>
              <a:rPr lang="en-US" sz="2400" b="1" dirty="0" smtClean="0">
                <a:solidFill>
                  <a:srgbClr val="C00000"/>
                </a:solidFill>
              </a:rPr>
              <a:t>In the first of these, the host cell is engineered to overproduce a</a:t>
            </a:r>
          </a:p>
          <a:p>
            <a:r>
              <a:rPr lang="en-US" sz="2400" b="1" dirty="0" smtClean="0">
                <a:solidFill>
                  <a:srgbClr val="C00000"/>
                </a:solidFill>
              </a:rPr>
              <a:t>chaperon (e.g. </a:t>
            </a:r>
            <a:r>
              <a:rPr lang="en-US" sz="2400" b="1" dirty="0" err="1" smtClean="0">
                <a:solidFill>
                  <a:srgbClr val="C00000"/>
                </a:solidFill>
              </a:rPr>
              <a:t>DnaK</a:t>
            </a:r>
            <a:r>
              <a:rPr lang="en-US" sz="2400" b="1" dirty="0" smtClean="0">
                <a:solidFill>
                  <a:srgbClr val="C00000"/>
                </a:solidFill>
              </a:rPr>
              <a:t>, </a:t>
            </a:r>
            <a:r>
              <a:rPr lang="en-US" sz="2400" b="1" dirty="0" err="1" smtClean="0">
                <a:solidFill>
                  <a:srgbClr val="C00000"/>
                </a:solidFill>
              </a:rPr>
              <a:t>GroEL</a:t>
            </a:r>
            <a:r>
              <a:rPr lang="en-US" sz="2400" b="1" dirty="0" smtClean="0">
                <a:solidFill>
                  <a:srgbClr val="C00000"/>
                </a:solidFill>
              </a:rPr>
              <a:t> or </a:t>
            </a:r>
            <a:r>
              <a:rPr lang="en-US" sz="2400" b="1" dirty="0" err="1" smtClean="0">
                <a:solidFill>
                  <a:srgbClr val="C00000"/>
                </a:solidFill>
              </a:rPr>
              <a:t>GroES</a:t>
            </a:r>
            <a:r>
              <a:rPr lang="en-US" sz="2400" b="1" dirty="0" smtClean="0">
                <a:solidFill>
                  <a:srgbClr val="C00000"/>
                </a:solidFill>
              </a:rPr>
              <a:t> proteins) in addition to the protein of interest </a:t>
            </a:r>
          </a:p>
          <a:p>
            <a:r>
              <a:rPr lang="en-US" sz="2400" b="1" dirty="0" err="1" smtClean="0">
                <a:solidFill>
                  <a:srgbClr val="002060"/>
                </a:solidFill>
              </a:rPr>
              <a:t>Castanie</a:t>
            </a:r>
            <a:r>
              <a:rPr lang="en-US" sz="2400" b="1" dirty="0" smtClean="0">
                <a:solidFill>
                  <a:srgbClr val="002060"/>
                </a:solidFill>
              </a:rPr>
              <a:t> </a:t>
            </a:r>
            <a:r>
              <a:rPr lang="en-US" sz="2400" b="1" i="1" dirty="0" smtClean="0">
                <a:solidFill>
                  <a:srgbClr val="002060"/>
                </a:solidFill>
              </a:rPr>
              <a:t>et al. (1997) have developed a series of </a:t>
            </a:r>
            <a:r>
              <a:rPr lang="en-US" sz="2400" b="1" dirty="0" smtClean="0">
                <a:solidFill>
                  <a:srgbClr val="002060"/>
                </a:solidFill>
              </a:rPr>
              <a:t>vectors which are compatible with pBR322-type plasmids and which encode the overproduction of chaperons. These vectors can be used to test the</a:t>
            </a:r>
          </a:p>
          <a:p>
            <a:r>
              <a:rPr lang="en-US" sz="2400" b="1" dirty="0" smtClean="0">
                <a:solidFill>
                  <a:srgbClr val="002060"/>
                </a:solidFill>
              </a:rPr>
              <a:t>effect of chaperons on the </a:t>
            </a:r>
            <a:r>
              <a:rPr lang="en-US" sz="2400" b="1" dirty="0" err="1" smtClean="0">
                <a:solidFill>
                  <a:srgbClr val="002060"/>
                </a:solidFill>
              </a:rPr>
              <a:t>solubilization</a:t>
            </a:r>
            <a:r>
              <a:rPr lang="en-US" sz="2400" b="1" dirty="0" smtClean="0">
                <a:solidFill>
                  <a:srgbClr val="002060"/>
                </a:solidFill>
              </a:rPr>
              <a:t> of </a:t>
            </a:r>
            <a:r>
              <a:rPr lang="en-US" sz="2400" b="1" dirty="0" err="1" smtClean="0">
                <a:solidFill>
                  <a:srgbClr val="002060"/>
                </a:solidFill>
              </a:rPr>
              <a:t>heterologous</a:t>
            </a:r>
            <a:endParaRPr lang="en-US" sz="2400" b="1" dirty="0" smtClean="0">
              <a:solidFill>
                <a:srgbClr val="002060"/>
              </a:solidFill>
            </a:endParaRPr>
          </a:p>
          <a:p>
            <a:r>
              <a:rPr lang="en-US" sz="2400" b="1" dirty="0" smtClean="0">
                <a:solidFill>
                  <a:srgbClr val="002060"/>
                </a:solidFill>
              </a:rPr>
              <a:t>gene products. </a:t>
            </a:r>
          </a:p>
          <a:p>
            <a:r>
              <a:rPr lang="en-US" sz="2400" b="1" dirty="0" smtClean="0"/>
              <a:t>Even with excess chaperon there is no guarantee of proper folding. </a:t>
            </a:r>
            <a:r>
              <a:rPr lang="en-US" sz="2400" b="1" dirty="0" smtClean="0">
                <a:solidFill>
                  <a:srgbClr val="002060"/>
                </a:solidFill>
              </a:rPr>
              <a:t>The second method involves making minor changes to the</a:t>
            </a:r>
          </a:p>
          <a:p>
            <a:r>
              <a:rPr lang="en-US" sz="2400" b="1" dirty="0" smtClean="0">
                <a:solidFill>
                  <a:srgbClr val="002060"/>
                </a:solidFill>
              </a:rPr>
              <a:t>amino acid sequence of the target protein. </a:t>
            </a:r>
          </a:p>
          <a:p>
            <a:r>
              <a:rPr lang="en-US" sz="2400" b="1" dirty="0" smtClean="0">
                <a:solidFill>
                  <a:srgbClr val="002060"/>
                </a:solidFill>
              </a:rPr>
              <a:t>For example, </a:t>
            </a:r>
            <a:r>
              <a:rPr lang="en-US" sz="2400" b="1" dirty="0" err="1" smtClean="0">
                <a:solidFill>
                  <a:srgbClr val="002060"/>
                </a:solidFill>
              </a:rPr>
              <a:t>cysteine</a:t>
            </a:r>
            <a:r>
              <a:rPr lang="en-US" sz="2400" b="1" dirty="0" smtClean="0">
                <a:solidFill>
                  <a:srgbClr val="002060"/>
                </a:solidFill>
              </a:rPr>
              <a:t>-to-serine changes in fibroblast growth factor minimized inclusion-body formation (</a:t>
            </a:r>
            <a:r>
              <a:rPr lang="en-US" sz="2400" b="1" dirty="0" err="1" smtClean="0">
                <a:solidFill>
                  <a:srgbClr val="002060"/>
                </a:solidFill>
              </a:rPr>
              <a:t>Rinas</a:t>
            </a:r>
            <a:r>
              <a:rPr lang="en-US" sz="2400" b="1" dirty="0" smtClean="0">
                <a:solidFill>
                  <a:srgbClr val="002060"/>
                </a:solidFill>
              </a:rPr>
              <a:t> </a:t>
            </a:r>
            <a:r>
              <a:rPr lang="en-US" sz="2400" b="1" i="1" dirty="0" smtClean="0">
                <a:solidFill>
                  <a:srgbClr val="002060"/>
                </a:solidFill>
              </a:rPr>
              <a:t>et al. 1992).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14948"/>
            <a:ext cx="8458200" cy="3785652"/>
          </a:xfrm>
          <a:prstGeom prst="rect">
            <a:avLst/>
          </a:prstGeom>
        </p:spPr>
        <p:txBody>
          <a:bodyPr wrap="square">
            <a:spAutoFit/>
          </a:bodyPr>
          <a:lstStyle/>
          <a:p>
            <a:r>
              <a:rPr lang="en-US" sz="2400" b="1" dirty="0" smtClean="0">
                <a:solidFill>
                  <a:srgbClr val="0070C0"/>
                </a:solidFill>
              </a:rPr>
              <a:t>The third method is derived from the observation that many proteins produced as insoluble aggregates in their native state are synthesized in soluble form as </a:t>
            </a:r>
            <a:r>
              <a:rPr lang="en-US" sz="2400" b="1" dirty="0" err="1" smtClean="0">
                <a:solidFill>
                  <a:srgbClr val="0070C0"/>
                </a:solidFill>
              </a:rPr>
              <a:t>thioredoxin</a:t>
            </a:r>
            <a:r>
              <a:rPr lang="en-US" sz="2400" b="1" dirty="0" smtClean="0">
                <a:solidFill>
                  <a:srgbClr val="0070C0"/>
                </a:solidFill>
              </a:rPr>
              <a:t> fusion proteins</a:t>
            </a:r>
            <a:r>
              <a:rPr lang="en-US" sz="2400" b="1" i="1" dirty="0" smtClean="0">
                <a:solidFill>
                  <a:srgbClr val="0070C0"/>
                </a:solidFill>
              </a:rPr>
              <a:t>. </a:t>
            </a:r>
          </a:p>
          <a:p>
            <a:endParaRPr lang="en-US" sz="2400" b="1" i="1" dirty="0" smtClean="0">
              <a:solidFill>
                <a:srgbClr val="0070C0"/>
              </a:solidFill>
            </a:endParaRPr>
          </a:p>
          <a:p>
            <a:r>
              <a:rPr lang="en-US" sz="2400" b="1" i="1" dirty="0" smtClean="0">
                <a:solidFill>
                  <a:srgbClr val="0070C0"/>
                </a:solidFill>
              </a:rPr>
              <a:t>Davis et al. (1999) have shown that the </a:t>
            </a:r>
            <a:r>
              <a:rPr lang="en-US" sz="2400" b="1" i="1" dirty="0" err="1" smtClean="0">
                <a:solidFill>
                  <a:srgbClr val="0070C0"/>
                </a:solidFill>
              </a:rPr>
              <a:t>NusA</a:t>
            </a:r>
            <a:r>
              <a:rPr lang="en-US" sz="2400" b="1" i="1" dirty="0" smtClean="0">
                <a:solidFill>
                  <a:srgbClr val="0070C0"/>
                </a:solidFill>
              </a:rPr>
              <a:t> and </a:t>
            </a:r>
            <a:r>
              <a:rPr lang="en-US" sz="2400" b="1" i="1" dirty="0" err="1" smtClean="0">
                <a:solidFill>
                  <a:srgbClr val="0070C0"/>
                </a:solidFill>
              </a:rPr>
              <a:t>GrpE</a:t>
            </a:r>
            <a:r>
              <a:rPr lang="en-US" sz="2400" b="1" i="1" dirty="0" smtClean="0">
                <a:solidFill>
                  <a:srgbClr val="0070C0"/>
                </a:solidFill>
              </a:rPr>
              <a:t> </a:t>
            </a:r>
            <a:r>
              <a:rPr lang="en-US" sz="2400" b="1" dirty="0" smtClean="0">
                <a:solidFill>
                  <a:srgbClr val="0070C0"/>
                </a:solidFill>
              </a:rPr>
              <a:t>proteins, as well as </a:t>
            </a:r>
            <a:r>
              <a:rPr lang="en-US" sz="2400" b="1" dirty="0" err="1" smtClean="0">
                <a:solidFill>
                  <a:srgbClr val="0070C0"/>
                </a:solidFill>
              </a:rPr>
              <a:t>bacterioferritin</a:t>
            </a:r>
            <a:r>
              <a:rPr lang="en-US" sz="2400" b="1" dirty="0" smtClean="0">
                <a:solidFill>
                  <a:srgbClr val="0070C0"/>
                </a:solidFill>
              </a:rPr>
              <a:t>, are even better than </a:t>
            </a:r>
            <a:r>
              <a:rPr lang="en-US" sz="2400" b="1" dirty="0" err="1" smtClean="0">
                <a:solidFill>
                  <a:srgbClr val="0070C0"/>
                </a:solidFill>
              </a:rPr>
              <a:t>thioredoxin</a:t>
            </a:r>
            <a:r>
              <a:rPr lang="en-US" sz="2400" b="1" dirty="0" smtClean="0">
                <a:solidFill>
                  <a:srgbClr val="0070C0"/>
                </a:solidFill>
              </a:rPr>
              <a:t> at </a:t>
            </a:r>
            <a:r>
              <a:rPr lang="en-US" sz="2400" b="1" dirty="0" err="1" smtClean="0">
                <a:solidFill>
                  <a:srgbClr val="0070C0"/>
                </a:solidFill>
              </a:rPr>
              <a:t>solubilizing</a:t>
            </a:r>
            <a:r>
              <a:rPr lang="en-US" sz="2400" b="1" dirty="0" smtClean="0">
                <a:solidFill>
                  <a:srgbClr val="0070C0"/>
                </a:solidFill>
              </a:rPr>
              <a:t> proteins expressed at a high level. </a:t>
            </a:r>
          </a:p>
          <a:p>
            <a:endParaRPr lang="en-US" sz="2400" b="1" dirty="0" smtClean="0">
              <a:solidFill>
                <a:srgbClr val="0070C0"/>
              </a:solidFill>
            </a:endParaRPr>
          </a:p>
          <a:p>
            <a:r>
              <a:rPr lang="en-US" sz="2400" b="1" dirty="0" err="1" smtClean="0">
                <a:solidFill>
                  <a:srgbClr val="0070C0"/>
                </a:solidFill>
              </a:rPr>
              <a:t>Kapust</a:t>
            </a:r>
            <a:r>
              <a:rPr lang="en-US" sz="2400" b="1" dirty="0" smtClean="0">
                <a:solidFill>
                  <a:srgbClr val="0070C0"/>
                </a:solidFill>
              </a:rPr>
              <a:t> and Waugh (1999) have reported that the maltose-binding protein is also much better than </a:t>
            </a:r>
            <a:r>
              <a:rPr lang="en-US" sz="2400" b="1" dirty="0" err="1" smtClean="0">
                <a:solidFill>
                  <a:srgbClr val="0070C0"/>
                </a:solidFill>
              </a:rPr>
              <a:t>thioredoxin</a:t>
            </a:r>
            <a:r>
              <a:rPr lang="en-US" sz="2400" b="1" dirty="0" smtClean="0">
                <a:solidFill>
                  <a:srgbClr val="0070C0"/>
                </a:solidFill>
              </a:rPr>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Four Expression Syst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Four Expression System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a:srcRect/>
          <a:stretch>
            <a:fillRect/>
          </a:stretch>
        </p:blipFill>
        <p:spPr bwMode="auto">
          <a:xfrm>
            <a:off x="609600" y="2209801"/>
            <a:ext cx="8143632" cy="2808814"/>
          </a:xfrm>
          <a:prstGeom prst="rect">
            <a:avLst/>
          </a:prstGeom>
          <a:noFill/>
          <a:ln w="9525">
            <a:noFill/>
            <a:miter lim="800000"/>
            <a:headEnd/>
            <a:tailEnd/>
          </a:ln>
          <a:effectLst/>
        </p:spPr>
      </p:pic>
      <p:sp>
        <p:nvSpPr>
          <p:cNvPr id="5" name="Rectangle 4"/>
          <p:cNvSpPr/>
          <p:nvPr/>
        </p:nvSpPr>
        <p:spPr>
          <a:xfrm>
            <a:off x="1066800" y="609600"/>
            <a:ext cx="6400800" cy="461665"/>
          </a:xfrm>
          <a:prstGeom prst="rect">
            <a:avLst/>
          </a:prstGeom>
        </p:spPr>
        <p:txBody>
          <a:bodyPr wrap="square">
            <a:spAutoFit/>
          </a:bodyPr>
          <a:lstStyle/>
          <a:p>
            <a:pPr algn="ctr"/>
            <a:r>
              <a:rPr lang="en-US" sz="2400" b="1" u="sng" dirty="0" smtClean="0">
                <a:solidFill>
                  <a:srgbClr val="FF0000"/>
                </a:solidFill>
              </a:rPr>
              <a:t>Recombinant Protein and Its Expression Systems</a:t>
            </a:r>
            <a:endParaRPr lang="en-US" sz="2400" b="1" u="sng"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8382000" cy="5632311"/>
          </a:xfrm>
          <a:prstGeom prst="rect">
            <a:avLst/>
          </a:prstGeom>
        </p:spPr>
        <p:txBody>
          <a:bodyPr wrap="square">
            <a:spAutoFit/>
          </a:bodyPr>
          <a:lstStyle/>
          <a:p>
            <a:r>
              <a:rPr lang="en-US" sz="2400" b="1" dirty="0" smtClean="0"/>
              <a:t>Choosing an appropriate protein expression system is the key to the success of recombinant protein expression. Several factors need to be taken into consideration, including target protein property, intended application, protein yield and cost. Furthermore, challenges exist for many protein expression projects, especially for large protein, membrane protein, nuclear protein and proteins with heavy post-translational modifications.</a:t>
            </a:r>
          </a:p>
          <a:p>
            <a:endParaRPr lang="en-US" sz="2400" b="1" dirty="0" smtClean="0"/>
          </a:p>
          <a:p>
            <a:r>
              <a:rPr lang="en-US" sz="2400" b="1" dirty="0" smtClean="0"/>
              <a:t>Nowadays, there are several expression systems for use. Different systems have different features and applications. Here, we will introduce four systems which are commonly used in research and industrial. They are bacteria expression system, yeast expression system, </a:t>
            </a:r>
            <a:r>
              <a:rPr lang="en-US" sz="2400" b="1" dirty="0" err="1" smtClean="0"/>
              <a:t>baculovirus</a:t>
            </a:r>
            <a:r>
              <a:rPr lang="en-US" sz="2400" b="1" dirty="0" smtClean="0"/>
              <a:t> expression system and mammalian expression system.</a:t>
            </a:r>
            <a:endParaRPr lang="en-US" sz="2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458200" cy="6093976"/>
          </a:xfrm>
          <a:prstGeom prst="rect">
            <a:avLst/>
          </a:prstGeom>
        </p:spPr>
        <p:txBody>
          <a:bodyPr wrap="square">
            <a:spAutoFit/>
          </a:bodyPr>
          <a:lstStyle/>
          <a:p>
            <a:pPr algn="ctr"/>
            <a:r>
              <a:rPr lang="en-US" sz="2400" b="1" dirty="0" smtClean="0">
                <a:hlinkClick r:id="rId2"/>
              </a:rPr>
              <a:t>Bacteria Expression System</a:t>
            </a:r>
            <a:endParaRPr lang="en-US" sz="2400" b="1" dirty="0" smtClean="0"/>
          </a:p>
          <a:p>
            <a:pPr algn="ctr"/>
            <a:endParaRPr lang="en-US" sz="2400" b="1" dirty="0" smtClean="0"/>
          </a:p>
          <a:p>
            <a:r>
              <a:rPr lang="en-US" dirty="0" smtClean="0"/>
              <a:t>E. coli expression system is the primary use and most mature expression system. The main method is transfer a vector which inserted target DNA fragment to host cell. And then induce protein expression by IPTG.</a:t>
            </a:r>
          </a:p>
          <a:p>
            <a:endParaRPr lang="en-US" dirty="0" smtClean="0"/>
          </a:p>
          <a:p>
            <a:r>
              <a:rPr lang="en-US" dirty="0" smtClean="0"/>
              <a:t>As the earliest development and the most widely used classical expression system, the E. coli expression system has the advantages of clear genetic background, fast breeding, low cost, high expression, easy purification of the product, good stability, strong anti-pollution ability and wide application range. However, there are many shortcomings in the prokaryotic expression system: not all proteins are soluble. Incorrectly folded proteins formed in cytoplasm can form insoluble aggregates called inclusion bodies, which leads to the difficult purification. Moreover, the post-translational modification processing of the prokaryotic expression system is imperfect and the biological activity of the expressed product is low.</a:t>
            </a:r>
          </a:p>
          <a:p>
            <a:r>
              <a:rPr lang="en-US" dirty="0" smtClean="0"/>
              <a:t/>
            </a:r>
            <a:br>
              <a:rPr lang="en-US" dirty="0" smtClean="0"/>
            </a:br>
            <a:r>
              <a:rPr lang="en-US" dirty="0" smtClean="0"/>
              <a:t>Thus, other more sophisticated systems are also being developed; such systems may allow for the expression of proteins previously thought impossible in E. coli, for example, </a:t>
            </a:r>
            <a:r>
              <a:rPr lang="en-US" dirty="0" err="1" smtClean="0"/>
              <a:t>glycosylated</a:t>
            </a:r>
            <a:r>
              <a:rPr lang="en-US" dirty="0" smtClean="0"/>
              <a:t> proteins.</a:t>
            </a:r>
          </a:p>
          <a:p>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1138773"/>
          </a:xfrm>
          <a:prstGeom prst="rect">
            <a:avLst/>
          </a:prstGeom>
        </p:spPr>
        <p:txBody>
          <a:bodyPr wrap="square">
            <a:spAutoFit/>
          </a:bodyPr>
          <a:lstStyle/>
          <a:p>
            <a:r>
              <a:rPr lang="en-US" sz="3200" b="1" u="sng" dirty="0" smtClean="0">
                <a:solidFill>
                  <a:srgbClr val="C00000"/>
                </a:solidFill>
              </a:rPr>
              <a:t>FLAG-tag</a:t>
            </a:r>
            <a:r>
              <a:rPr lang="en-US" sz="3200" u="sng" dirty="0" smtClean="0">
                <a:solidFill>
                  <a:srgbClr val="C00000"/>
                </a:solidFill>
              </a:rPr>
              <a:t>,</a:t>
            </a:r>
            <a:r>
              <a:rPr lang="en-US" dirty="0" smtClean="0"/>
              <a:t> or </a:t>
            </a:r>
            <a:r>
              <a:rPr lang="en-US" b="1" dirty="0" smtClean="0"/>
              <a:t>FLAG </a:t>
            </a:r>
            <a:r>
              <a:rPr lang="en-US" b="1" dirty="0" err="1" smtClean="0"/>
              <a:t>octapeptide</a:t>
            </a:r>
            <a:r>
              <a:rPr lang="en-US" dirty="0" smtClean="0"/>
              <a:t>, or </a:t>
            </a:r>
            <a:r>
              <a:rPr lang="en-US" b="1" dirty="0" smtClean="0"/>
              <a:t>FLAG </a:t>
            </a:r>
            <a:r>
              <a:rPr lang="en-US" b="1" dirty="0" err="1" smtClean="0"/>
              <a:t>epitope</a:t>
            </a:r>
            <a:r>
              <a:rPr lang="en-US" dirty="0" smtClean="0"/>
              <a:t>, is a peptide </a:t>
            </a:r>
            <a:r>
              <a:rPr lang="en-US" dirty="0" smtClean="0">
                <a:hlinkClick r:id="rId2" tooltip="Protein tag"/>
              </a:rPr>
              <a:t>protein tag</a:t>
            </a:r>
            <a:r>
              <a:rPr lang="en-US" dirty="0" smtClean="0"/>
              <a:t> that can be added to a protein using </a:t>
            </a:r>
            <a:r>
              <a:rPr lang="en-US" dirty="0" smtClean="0">
                <a:hlinkClick r:id="rId3" tooltip="Recombinant DNA"/>
              </a:rPr>
              <a:t>recombinant DNA</a:t>
            </a:r>
            <a:r>
              <a:rPr lang="en-US" dirty="0" smtClean="0"/>
              <a:t> </a:t>
            </a:r>
            <a:r>
              <a:rPr lang="en-US" dirty="0" smtClean="0">
                <a:hlinkClick r:id="rId4" tooltip="Technology"/>
              </a:rPr>
              <a:t>technology</a:t>
            </a:r>
            <a:r>
              <a:rPr lang="en-US" dirty="0" smtClean="0"/>
              <a:t>, having the sequence DYKDDDDK (where D=</a:t>
            </a:r>
            <a:r>
              <a:rPr lang="en-US" dirty="0" smtClean="0">
                <a:hlinkClick r:id="rId5" tooltip="Aspartic acid"/>
              </a:rPr>
              <a:t>aspartic acid</a:t>
            </a:r>
            <a:r>
              <a:rPr lang="en-US" dirty="0" smtClean="0"/>
              <a:t>, Y=</a:t>
            </a:r>
            <a:r>
              <a:rPr lang="en-US" dirty="0" smtClean="0">
                <a:hlinkClick r:id="rId6" tooltip="Tyrosine"/>
              </a:rPr>
              <a:t>tyrosine</a:t>
            </a:r>
            <a:r>
              <a:rPr lang="en-US" dirty="0" smtClean="0"/>
              <a:t>, and K=</a:t>
            </a:r>
            <a:r>
              <a:rPr lang="en-US" dirty="0" smtClean="0">
                <a:hlinkClick r:id="rId7" tooltip="Lysine"/>
              </a:rPr>
              <a:t>lysine</a:t>
            </a:r>
            <a:r>
              <a:rPr lang="en-US" dirty="0" smtClean="0"/>
              <a:t>).</a:t>
            </a:r>
            <a:endParaRPr lang="en-US" dirty="0"/>
          </a:p>
        </p:txBody>
      </p:sp>
      <p:sp>
        <p:nvSpPr>
          <p:cNvPr id="3" name="Rectangle 2"/>
          <p:cNvSpPr/>
          <p:nvPr/>
        </p:nvSpPr>
        <p:spPr>
          <a:xfrm>
            <a:off x="381000" y="1676400"/>
            <a:ext cx="8686800" cy="1200329"/>
          </a:xfrm>
          <a:prstGeom prst="rect">
            <a:avLst/>
          </a:prstGeom>
        </p:spPr>
        <p:txBody>
          <a:bodyPr wrap="square">
            <a:spAutoFit/>
          </a:bodyPr>
          <a:lstStyle/>
          <a:p>
            <a:r>
              <a:rPr lang="en-US" dirty="0" smtClean="0"/>
              <a:t>It is one of the most specific tags</a:t>
            </a:r>
            <a:r>
              <a:rPr lang="en-US" baseline="30000" dirty="0" smtClean="0"/>
              <a:t> </a:t>
            </a:r>
            <a:r>
              <a:rPr lang="en-US" dirty="0" smtClean="0"/>
              <a:t>and it is an artificial antigen to which specific, high affinity monoclonal antibodies have been developed and hence can be used for protein purification by </a:t>
            </a:r>
            <a:r>
              <a:rPr lang="en-US" dirty="0" smtClean="0">
                <a:hlinkClick r:id="rId8" tooltip="Affinity chromatography"/>
              </a:rPr>
              <a:t>affinity chromatography</a:t>
            </a:r>
            <a:r>
              <a:rPr lang="en-US" dirty="0" smtClean="0"/>
              <a:t> and also can be used for locating proteins within living cells.</a:t>
            </a:r>
            <a:endParaRPr lang="en-US" dirty="0"/>
          </a:p>
        </p:txBody>
      </p:sp>
      <p:pic>
        <p:nvPicPr>
          <p:cNvPr id="3074" name="Picture 2" descr="Common protein tags explained- His &amp; FLAG- TriAltus Bioscience Blog"/>
          <p:cNvPicPr>
            <a:picLocks noChangeAspect="1" noChangeArrowheads="1"/>
          </p:cNvPicPr>
          <p:nvPr/>
        </p:nvPicPr>
        <p:blipFill>
          <a:blip r:embed="rId9"/>
          <a:srcRect/>
          <a:stretch>
            <a:fillRect/>
          </a:stretch>
        </p:blipFill>
        <p:spPr bwMode="auto">
          <a:xfrm>
            <a:off x="1981200" y="3200400"/>
            <a:ext cx="4572000" cy="2543175"/>
          </a:xfrm>
          <a:prstGeom prst="rect">
            <a:avLst/>
          </a:prstGeom>
          <a:noFill/>
        </p:spPr>
      </p:pic>
      <p:sp>
        <p:nvSpPr>
          <p:cNvPr id="5" name="Rectangle 4"/>
          <p:cNvSpPr/>
          <p:nvPr/>
        </p:nvSpPr>
        <p:spPr>
          <a:xfrm>
            <a:off x="914400" y="5983069"/>
            <a:ext cx="7696200" cy="646331"/>
          </a:xfrm>
          <a:prstGeom prst="rect">
            <a:avLst/>
          </a:prstGeom>
        </p:spPr>
        <p:txBody>
          <a:bodyPr wrap="square">
            <a:spAutoFit/>
          </a:bodyPr>
          <a:lstStyle/>
          <a:p>
            <a:r>
              <a:rPr lang="en-US" b="1" dirty="0" smtClean="0"/>
              <a:t>Cellular localization studies by </a:t>
            </a:r>
            <a:r>
              <a:rPr lang="en-US" b="1" dirty="0" err="1" smtClean="0">
                <a:hlinkClick r:id="rId10" tooltip="Immunofluorescence"/>
              </a:rPr>
              <a:t>immunofluorescence</a:t>
            </a:r>
            <a:r>
              <a:rPr lang="en-US" b="1" dirty="0" smtClean="0"/>
              <a:t>, </a:t>
            </a:r>
            <a:r>
              <a:rPr lang="en-US" b="1" dirty="0" err="1" smtClean="0">
                <a:hlinkClick r:id="rId11" tooltip="Immunoprecipitation"/>
              </a:rPr>
              <a:t>immunoprecipitation</a:t>
            </a:r>
            <a:r>
              <a:rPr lang="en-US" b="1" dirty="0" smtClean="0"/>
              <a:t> or detection by </a:t>
            </a:r>
            <a:r>
              <a:rPr lang="en-US" b="1" dirty="0" smtClean="0">
                <a:hlinkClick r:id="rId12" tooltip="SDS PAGE"/>
              </a:rPr>
              <a:t>SDS PAGE</a:t>
            </a:r>
            <a:r>
              <a:rPr lang="en-US" b="1" dirty="0" smtClean="0"/>
              <a:t> protein electrophoresis and </a:t>
            </a:r>
            <a:r>
              <a:rPr lang="en-US" b="1" u="sng" dirty="0" smtClean="0">
                <a:hlinkClick r:id="rId13"/>
              </a:rPr>
              <a:t>Western blotting</a:t>
            </a:r>
            <a:r>
              <a:rPr lang="en-US" b="1" dirty="0" smtClean="0"/>
              <a:t>.</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98931"/>
            <a:ext cx="8153400" cy="5139869"/>
          </a:xfrm>
          <a:prstGeom prst="rect">
            <a:avLst/>
          </a:prstGeom>
        </p:spPr>
        <p:txBody>
          <a:bodyPr wrap="square">
            <a:spAutoFit/>
          </a:bodyPr>
          <a:lstStyle/>
          <a:p>
            <a:pPr algn="ctr"/>
            <a:r>
              <a:rPr lang="en-US" sz="2800" b="1" dirty="0" smtClean="0">
                <a:hlinkClick r:id="rId2"/>
              </a:rPr>
              <a:t>Yeast Expression System</a:t>
            </a:r>
            <a:endParaRPr lang="en-US" sz="2800" b="1" dirty="0" smtClean="0"/>
          </a:p>
          <a:p>
            <a:pPr algn="ctr"/>
            <a:endParaRPr lang="en-US" sz="2000" b="1" dirty="0" smtClean="0"/>
          </a:p>
          <a:p>
            <a:r>
              <a:rPr lang="en-US" sz="2000" b="1" dirty="0" smtClean="0"/>
              <a:t>Yeast expression system contains merits from both prokaryotic and eukaryotic expression system. It is being widely used in the field of genetic engineering. Complete gene sequence of </a:t>
            </a:r>
            <a:r>
              <a:rPr lang="en-US" sz="2000" b="1" i="1" dirty="0" err="1" smtClean="0"/>
              <a:t>Saccharomyces</a:t>
            </a:r>
            <a:r>
              <a:rPr lang="en-US" sz="2000" b="1" i="1" dirty="0" smtClean="0"/>
              <a:t> </a:t>
            </a:r>
            <a:r>
              <a:rPr lang="en-US" sz="2000" b="1" i="1" dirty="0" err="1" smtClean="0"/>
              <a:t>cerevisiae</a:t>
            </a:r>
            <a:r>
              <a:rPr lang="en-US" sz="2000" b="1" i="1" dirty="0" smtClean="0"/>
              <a:t> </a:t>
            </a:r>
            <a:r>
              <a:rPr lang="en-US" sz="2000" b="1" dirty="0" smtClean="0"/>
              <a:t>are sequenced in 1996. The use of S. </a:t>
            </a:r>
            <a:r>
              <a:rPr lang="en-US" sz="2000" b="1" dirty="0" err="1" smtClean="0"/>
              <a:t>cerevisiae</a:t>
            </a:r>
            <a:r>
              <a:rPr lang="en-US" sz="2000" b="1" dirty="0" smtClean="0"/>
              <a:t> in the brewing and bread industry has been known for thousands of years and is considered to be GRAS (generally recognized as safe) creatures that do not produce toxins and has also been recognized by FDA. Thus, the productions expressed from yeast system need not a lot of host safety experiments.</a:t>
            </a:r>
          </a:p>
          <a:p>
            <a:endParaRPr lang="en-US" sz="2000" b="1" dirty="0" smtClean="0"/>
          </a:p>
          <a:p>
            <a:r>
              <a:rPr lang="en-US" sz="2000" b="1" dirty="0" smtClean="0"/>
              <a:t>However, compared with the new yeast system</a:t>
            </a:r>
            <a:r>
              <a:rPr lang="en-US" sz="2000" b="1" i="1" dirty="0" smtClean="0"/>
              <a:t>, S. </a:t>
            </a:r>
            <a:r>
              <a:rPr lang="en-US" sz="2000" b="1" i="1" dirty="0" err="1" smtClean="0"/>
              <a:t>cerevisiae</a:t>
            </a:r>
            <a:r>
              <a:rPr lang="en-US" sz="2000" b="1" i="1" dirty="0" smtClean="0"/>
              <a:t> </a:t>
            </a:r>
            <a:r>
              <a:rPr lang="en-US" sz="2000" b="1" dirty="0" smtClean="0"/>
              <a:t>expression system is not suitable for high-density culture; lacking strong and strict regulation promoter. And the secretion efficiency is low. Especially, many target protein which molecular weight greater than 30kD almost does not secrete.</a:t>
            </a:r>
            <a:endParaRPr lang="en-US" sz="2000"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914400"/>
            <a:ext cx="7315200" cy="4524315"/>
          </a:xfrm>
          <a:prstGeom prst="rect">
            <a:avLst/>
          </a:prstGeom>
        </p:spPr>
        <p:txBody>
          <a:bodyPr wrap="square">
            <a:spAutoFit/>
          </a:bodyPr>
          <a:lstStyle/>
          <a:p>
            <a:r>
              <a:rPr lang="en-US" sz="2400" b="1" dirty="0" smtClean="0">
                <a:solidFill>
                  <a:srgbClr val="002060"/>
                </a:solidFill>
              </a:rPr>
              <a:t>All of below advantages make yeast expression system an ideal host for producing large quantities of properly folded proteins in a short period of time:</a:t>
            </a:r>
          </a:p>
          <a:p>
            <a:pPr>
              <a:buFont typeface="Arial" pitchFamily="34" charset="0"/>
              <a:buChar char="•"/>
            </a:pPr>
            <a:r>
              <a:rPr lang="en-US" sz="2400" b="1" dirty="0" smtClean="0">
                <a:solidFill>
                  <a:srgbClr val="002060"/>
                </a:solidFill>
              </a:rPr>
              <a:t>High yield</a:t>
            </a:r>
          </a:p>
          <a:p>
            <a:pPr>
              <a:buFont typeface="Arial" pitchFamily="34" charset="0"/>
              <a:buChar char="•"/>
            </a:pPr>
            <a:r>
              <a:rPr lang="en-US" sz="2400" b="1" dirty="0" smtClean="0">
                <a:solidFill>
                  <a:srgbClr val="002060"/>
                </a:solidFill>
              </a:rPr>
              <a:t>High productivity</a:t>
            </a:r>
          </a:p>
          <a:p>
            <a:pPr>
              <a:buFont typeface="Arial" pitchFamily="34" charset="0"/>
              <a:buChar char="•"/>
            </a:pPr>
            <a:r>
              <a:rPr lang="en-US" sz="2400" b="1" dirty="0" smtClean="0">
                <a:solidFill>
                  <a:srgbClr val="002060"/>
                </a:solidFill>
              </a:rPr>
              <a:t>Genetics can be easily manipulated</a:t>
            </a:r>
          </a:p>
          <a:p>
            <a:pPr>
              <a:buFont typeface="Arial" pitchFamily="34" charset="0"/>
              <a:buChar char="•"/>
            </a:pPr>
            <a:r>
              <a:rPr lang="en-US" sz="2400" b="1" dirty="0" smtClean="0">
                <a:solidFill>
                  <a:srgbClr val="002060"/>
                </a:solidFill>
              </a:rPr>
              <a:t>Chemically defined media</a:t>
            </a:r>
          </a:p>
          <a:p>
            <a:pPr>
              <a:buFont typeface="Arial" pitchFamily="34" charset="0"/>
              <a:buChar char="•"/>
            </a:pPr>
            <a:r>
              <a:rPr lang="en-US" sz="2400" b="1" dirty="0" smtClean="0">
                <a:solidFill>
                  <a:srgbClr val="002060"/>
                </a:solidFill>
              </a:rPr>
              <a:t>Complex post-translational modifications</a:t>
            </a:r>
          </a:p>
          <a:p>
            <a:pPr>
              <a:buFont typeface="Arial" pitchFamily="34" charset="0"/>
              <a:buChar char="•"/>
            </a:pPr>
            <a:r>
              <a:rPr lang="en-US" sz="2400" b="1" dirty="0" smtClean="0">
                <a:solidFill>
                  <a:srgbClr val="002060"/>
                </a:solidFill>
              </a:rPr>
              <a:t>Stable production strains</a:t>
            </a:r>
          </a:p>
          <a:p>
            <a:pPr>
              <a:buFont typeface="Arial" pitchFamily="34" charset="0"/>
              <a:buChar char="•"/>
            </a:pPr>
            <a:r>
              <a:rPr lang="en-US" sz="2400" b="1" dirty="0" smtClean="0">
                <a:solidFill>
                  <a:srgbClr val="002060"/>
                </a:solidFill>
              </a:rPr>
              <a:t>Durability</a:t>
            </a:r>
          </a:p>
          <a:p>
            <a:pPr>
              <a:buFont typeface="Arial" pitchFamily="34" charset="0"/>
              <a:buChar char="•"/>
            </a:pPr>
            <a:r>
              <a:rPr lang="en-US" sz="2400" b="1" dirty="0" smtClean="0">
                <a:solidFill>
                  <a:srgbClr val="002060"/>
                </a:solidFill>
              </a:rPr>
              <a:t>Ease of scaling up</a:t>
            </a:r>
          </a:p>
          <a:p>
            <a:pPr>
              <a:buFont typeface="Arial" pitchFamily="34" charset="0"/>
              <a:buChar char="•"/>
            </a:pPr>
            <a:r>
              <a:rPr lang="en-US" sz="2400" b="1" dirty="0" smtClean="0">
                <a:solidFill>
                  <a:srgbClr val="002060"/>
                </a:solidFill>
              </a:rPr>
              <a:t>Low protein production cost</a:t>
            </a:r>
            <a:endParaRPr lang="en-US" sz="2400" b="1" dirty="0">
              <a:solidFill>
                <a:srgbClr val="00206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2057400"/>
            <a:ext cx="8001000" cy="2308324"/>
          </a:xfrm>
          <a:prstGeom prst="rect">
            <a:avLst/>
          </a:prstGeom>
        </p:spPr>
        <p:txBody>
          <a:bodyPr wrap="square">
            <a:spAutoFit/>
          </a:bodyPr>
          <a:lstStyle/>
          <a:p>
            <a:r>
              <a:rPr lang="en-US" sz="2400" b="1" dirty="0" smtClean="0">
                <a:solidFill>
                  <a:srgbClr val="0070C0"/>
                </a:solidFill>
              </a:rPr>
              <a:t>However, compared with the new yeast system</a:t>
            </a:r>
            <a:r>
              <a:rPr lang="en-US" sz="2400" b="1" i="1" dirty="0" smtClean="0">
                <a:solidFill>
                  <a:srgbClr val="0070C0"/>
                </a:solidFill>
              </a:rPr>
              <a:t>, S. </a:t>
            </a:r>
            <a:r>
              <a:rPr lang="en-US" sz="2400" b="1" i="1" dirty="0" err="1" smtClean="0">
                <a:solidFill>
                  <a:srgbClr val="0070C0"/>
                </a:solidFill>
              </a:rPr>
              <a:t>cerevisiae</a:t>
            </a:r>
            <a:r>
              <a:rPr lang="en-US" sz="2400" b="1" i="1" dirty="0" smtClean="0">
                <a:solidFill>
                  <a:srgbClr val="0070C0"/>
                </a:solidFill>
              </a:rPr>
              <a:t> </a:t>
            </a:r>
            <a:r>
              <a:rPr lang="en-US" sz="2400" b="1" dirty="0" smtClean="0">
                <a:solidFill>
                  <a:srgbClr val="0070C0"/>
                </a:solidFill>
              </a:rPr>
              <a:t>expression system is not suitable for high-density culture; lacking strong and strict regulation promoter. And the secretion efficiency is low. Especially, many target protein which molecular weight greater than 30kD almost does not secrete.</a:t>
            </a:r>
            <a:endParaRPr lang="en-US" sz="2400" b="1" dirty="0">
              <a:solidFill>
                <a:srgbClr val="0070C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52400"/>
            <a:ext cx="7368236" cy="461665"/>
          </a:xfrm>
          <a:prstGeom prst="rect">
            <a:avLst/>
          </a:prstGeom>
          <a:noFill/>
        </p:spPr>
        <p:txBody>
          <a:bodyPr wrap="none" rtlCol="0">
            <a:spAutoFit/>
          </a:bodyPr>
          <a:lstStyle/>
          <a:p>
            <a:r>
              <a:rPr lang="en-US" sz="2400" b="1" u="sng" dirty="0" smtClean="0">
                <a:solidFill>
                  <a:srgbClr val="C00000"/>
                </a:solidFill>
              </a:rPr>
              <a:t>methanol yeast expression system </a:t>
            </a:r>
            <a:r>
              <a:rPr lang="en-US" sz="2400" b="1" dirty="0" smtClean="0">
                <a:solidFill>
                  <a:srgbClr val="C00000"/>
                </a:solidFill>
              </a:rPr>
              <a:t>have been developed </a:t>
            </a:r>
            <a:endParaRPr lang="en-US" sz="2400" b="1" u="sng" dirty="0">
              <a:solidFill>
                <a:srgbClr val="C00000"/>
              </a:solidFill>
            </a:endParaRPr>
          </a:p>
        </p:txBody>
      </p:sp>
      <p:sp>
        <p:nvSpPr>
          <p:cNvPr id="1026" name="AutoShape 2" descr="Pichia pastoris Expression System for Bioprocess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Pichia pastoris protein expression system - VALIDOGEN"/>
          <p:cNvPicPr>
            <a:picLocks noChangeAspect="1" noChangeArrowheads="1"/>
          </p:cNvPicPr>
          <p:nvPr/>
        </p:nvPicPr>
        <p:blipFill>
          <a:blip r:embed="rId2"/>
          <a:srcRect/>
          <a:stretch>
            <a:fillRect/>
          </a:stretch>
        </p:blipFill>
        <p:spPr bwMode="auto">
          <a:xfrm>
            <a:off x="5638800" y="1143000"/>
            <a:ext cx="3114675" cy="1874011"/>
          </a:xfrm>
          <a:prstGeom prst="rect">
            <a:avLst/>
          </a:prstGeom>
          <a:noFill/>
        </p:spPr>
      </p:pic>
      <p:sp>
        <p:nvSpPr>
          <p:cNvPr id="5" name="Rectangle 4"/>
          <p:cNvSpPr/>
          <p:nvPr/>
        </p:nvSpPr>
        <p:spPr>
          <a:xfrm>
            <a:off x="228600" y="762000"/>
            <a:ext cx="5105400" cy="5632311"/>
          </a:xfrm>
          <a:prstGeom prst="rect">
            <a:avLst/>
          </a:prstGeom>
        </p:spPr>
        <p:txBody>
          <a:bodyPr wrap="square">
            <a:spAutoFit/>
          </a:bodyPr>
          <a:lstStyle/>
          <a:p>
            <a:r>
              <a:rPr lang="en-US" b="1" dirty="0" smtClean="0">
                <a:solidFill>
                  <a:srgbClr val="002060"/>
                </a:solidFill>
              </a:rPr>
              <a:t>In recent years, </a:t>
            </a:r>
            <a:r>
              <a:rPr lang="en-US" b="1" dirty="0" err="1" smtClean="0">
                <a:solidFill>
                  <a:srgbClr val="002060"/>
                </a:solidFill>
              </a:rPr>
              <a:t>methylotrophic</a:t>
            </a:r>
            <a:r>
              <a:rPr lang="en-US" b="1" dirty="0" smtClean="0">
                <a:solidFill>
                  <a:srgbClr val="002060"/>
                </a:solidFill>
              </a:rPr>
              <a:t> yeasts, such as</a:t>
            </a:r>
          </a:p>
          <a:p>
            <a:r>
              <a:rPr lang="en-US" b="1" i="1" dirty="0" err="1" smtClean="0">
                <a:solidFill>
                  <a:srgbClr val="002060"/>
                </a:solidFill>
              </a:rPr>
              <a:t>Pichia</a:t>
            </a:r>
            <a:r>
              <a:rPr lang="en-US" b="1" i="1" dirty="0" smtClean="0">
                <a:solidFill>
                  <a:srgbClr val="002060"/>
                </a:solidFill>
              </a:rPr>
              <a:t> </a:t>
            </a:r>
            <a:r>
              <a:rPr lang="en-US" b="1" i="1" dirty="0" err="1" smtClean="0">
                <a:solidFill>
                  <a:srgbClr val="002060"/>
                </a:solidFill>
              </a:rPr>
              <a:t>pastoris</a:t>
            </a:r>
            <a:r>
              <a:rPr lang="en-US" b="1" i="1" dirty="0" smtClean="0">
                <a:solidFill>
                  <a:srgbClr val="002060"/>
                </a:solidFill>
              </a:rPr>
              <a:t>, have proved extremely popular as</a:t>
            </a:r>
          </a:p>
          <a:p>
            <a:r>
              <a:rPr lang="en-US" b="1" dirty="0" smtClean="0">
                <a:solidFill>
                  <a:srgbClr val="002060"/>
                </a:solidFill>
              </a:rPr>
              <a:t>hosts for the </a:t>
            </a:r>
            <a:r>
              <a:rPr lang="en-US" b="1" dirty="0" err="1" smtClean="0">
                <a:solidFill>
                  <a:srgbClr val="002060"/>
                </a:solidFill>
              </a:rPr>
              <a:t>overexpression</a:t>
            </a:r>
            <a:r>
              <a:rPr lang="en-US" b="1" dirty="0" smtClean="0">
                <a:solidFill>
                  <a:srgbClr val="002060"/>
                </a:solidFill>
              </a:rPr>
              <a:t> of </a:t>
            </a:r>
            <a:r>
              <a:rPr lang="en-US" b="1" dirty="0" err="1" smtClean="0">
                <a:solidFill>
                  <a:srgbClr val="002060"/>
                </a:solidFill>
              </a:rPr>
              <a:t>heterologous</a:t>
            </a:r>
            <a:r>
              <a:rPr lang="en-US" b="1" dirty="0" smtClean="0">
                <a:solidFill>
                  <a:srgbClr val="002060"/>
                </a:solidFill>
              </a:rPr>
              <a:t> proteins.</a:t>
            </a:r>
          </a:p>
          <a:p>
            <a:r>
              <a:rPr lang="en-US" b="1" dirty="0" smtClean="0">
                <a:solidFill>
                  <a:srgbClr val="002060"/>
                </a:solidFill>
              </a:rPr>
              <a:t>There are a number of reasons for this. </a:t>
            </a:r>
          </a:p>
          <a:p>
            <a:endParaRPr lang="en-US" b="1" dirty="0" smtClean="0">
              <a:solidFill>
                <a:srgbClr val="002060"/>
              </a:solidFill>
            </a:endParaRPr>
          </a:p>
          <a:p>
            <a:r>
              <a:rPr lang="en-US" b="1" dirty="0" smtClean="0">
                <a:solidFill>
                  <a:srgbClr val="002060"/>
                </a:solidFill>
              </a:rPr>
              <a:t>First, the alcohol </a:t>
            </a:r>
            <a:r>
              <a:rPr lang="en-US" b="1" dirty="0" err="1" smtClean="0">
                <a:solidFill>
                  <a:srgbClr val="002060"/>
                </a:solidFill>
              </a:rPr>
              <a:t>oxidase</a:t>
            </a:r>
            <a:r>
              <a:rPr lang="en-US" b="1" dirty="0" smtClean="0">
                <a:solidFill>
                  <a:srgbClr val="002060"/>
                </a:solidFill>
              </a:rPr>
              <a:t> (AOX1) promoter is one of the strongest and most </a:t>
            </a:r>
            <a:r>
              <a:rPr lang="en-US" b="1" dirty="0" err="1" smtClean="0">
                <a:solidFill>
                  <a:srgbClr val="002060"/>
                </a:solidFill>
              </a:rPr>
              <a:t>regulatable</a:t>
            </a:r>
            <a:r>
              <a:rPr lang="en-US" b="1" dirty="0" smtClean="0">
                <a:solidFill>
                  <a:srgbClr val="002060"/>
                </a:solidFill>
              </a:rPr>
              <a:t> promoters known.</a:t>
            </a:r>
          </a:p>
          <a:p>
            <a:r>
              <a:rPr lang="en-US" b="1" dirty="0" smtClean="0">
                <a:solidFill>
                  <a:srgbClr val="002060"/>
                </a:solidFill>
              </a:rPr>
              <a:t>Second, it is possible to stably integrate expression</a:t>
            </a:r>
          </a:p>
          <a:p>
            <a:r>
              <a:rPr lang="en-US" b="1" dirty="0" smtClean="0">
                <a:solidFill>
                  <a:srgbClr val="002060"/>
                </a:solidFill>
              </a:rPr>
              <a:t>plasmids at specific sites in the genome in either</a:t>
            </a:r>
          </a:p>
          <a:p>
            <a:r>
              <a:rPr lang="en-US" b="1" dirty="0" smtClean="0">
                <a:solidFill>
                  <a:srgbClr val="002060"/>
                </a:solidFill>
              </a:rPr>
              <a:t>single or multiple copies.</a:t>
            </a:r>
          </a:p>
          <a:p>
            <a:endParaRPr lang="en-US" b="1" dirty="0" smtClean="0">
              <a:solidFill>
                <a:srgbClr val="002060"/>
              </a:solidFill>
            </a:endParaRPr>
          </a:p>
          <a:p>
            <a:r>
              <a:rPr lang="en-US" b="1" dirty="0" smtClean="0">
                <a:solidFill>
                  <a:srgbClr val="002060"/>
                </a:solidFill>
              </a:rPr>
              <a:t> Third, the strains can be cultivated to very high density. To date, over 300 foreign proteins have been produced in </a:t>
            </a:r>
            <a:r>
              <a:rPr lang="en-US" b="1" i="1" dirty="0" smtClean="0">
                <a:solidFill>
                  <a:srgbClr val="002060"/>
                </a:solidFill>
              </a:rPr>
              <a:t>P. </a:t>
            </a:r>
            <a:r>
              <a:rPr lang="en-US" b="1" i="1" dirty="0" err="1" smtClean="0">
                <a:solidFill>
                  <a:srgbClr val="002060"/>
                </a:solidFill>
              </a:rPr>
              <a:t>pastoris</a:t>
            </a:r>
            <a:r>
              <a:rPr lang="en-US" b="1" i="1" dirty="0" smtClean="0">
                <a:solidFill>
                  <a:srgbClr val="002060"/>
                </a:solidFill>
              </a:rPr>
              <a:t>.</a:t>
            </a:r>
          </a:p>
          <a:p>
            <a:endParaRPr lang="en-US" b="1" i="1" dirty="0" smtClean="0">
              <a:solidFill>
                <a:srgbClr val="002060"/>
              </a:solidFill>
            </a:endParaRPr>
          </a:p>
          <a:p>
            <a:r>
              <a:rPr lang="en-US" b="1" dirty="0" smtClean="0">
                <a:solidFill>
                  <a:schemeClr val="tx2"/>
                </a:solidFill>
              </a:rPr>
              <a:t>Fourth, Compared with </a:t>
            </a:r>
            <a:r>
              <a:rPr lang="en-US" b="1" i="1" dirty="0" smtClean="0">
                <a:solidFill>
                  <a:schemeClr val="tx2"/>
                </a:solidFill>
              </a:rPr>
              <a:t>S. </a:t>
            </a:r>
            <a:r>
              <a:rPr lang="en-US" b="1" i="1" dirty="0" err="1" smtClean="0">
                <a:solidFill>
                  <a:schemeClr val="tx2"/>
                </a:solidFill>
              </a:rPr>
              <a:t>cerevisiae</a:t>
            </a:r>
            <a:r>
              <a:rPr lang="en-US" b="1" dirty="0" smtClean="0">
                <a:solidFill>
                  <a:schemeClr val="tx2"/>
                </a:solidFill>
              </a:rPr>
              <a:t>, its translation is closer to mammalian cells and does not undergo </a:t>
            </a:r>
            <a:r>
              <a:rPr lang="en-US" b="1" dirty="0" err="1" smtClean="0">
                <a:solidFill>
                  <a:schemeClr val="tx2"/>
                </a:solidFill>
              </a:rPr>
              <a:t>hyperglycosylation</a:t>
            </a:r>
            <a:r>
              <a:rPr lang="en-US" b="1" dirty="0" smtClean="0">
                <a:solidFill>
                  <a:schemeClr val="tx2"/>
                </a:solidFill>
              </a:rPr>
              <a:t>.</a:t>
            </a:r>
            <a:endParaRPr lang="en-US" b="1" i="1" dirty="0" smtClean="0">
              <a:solidFill>
                <a:schemeClr val="tx2"/>
              </a:solidFill>
            </a:endParaRPr>
          </a:p>
        </p:txBody>
      </p:sp>
      <p:sp>
        <p:nvSpPr>
          <p:cNvPr id="6" name="TextBox 5"/>
          <p:cNvSpPr txBox="1"/>
          <p:nvPr/>
        </p:nvSpPr>
        <p:spPr>
          <a:xfrm>
            <a:off x="5791200" y="3886200"/>
            <a:ext cx="2562817" cy="646331"/>
          </a:xfrm>
          <a:prstGeom prst="rect">
            <a:avLst/>
          </a:prstGeom>
          <a:noFill/>
        </p:spPr>
        <p:txBody>
          <a:bodyPr wrap="none" rtlCol="0">
            <a:spAutoFit/>
          </a:bodyPr>
          <a:lstStyle/>
          <a:p>
            <a:r>
              <a:rPr lang="en-US" b="1" dirty="0" smtClean="0">
                <a:solidFill>
                  <a:srgbClr val="0070C0"/>
                </a:solidFill>
              </a:rPr>
              <a:t>Proteins (Gram per liter) </a:t>
            </a:r>
          </a:p>
          <a:p>
            <a:r>
              <a:rPr lang="en-US" b="1" dirty="0" smtClean="0">
                <a:solidFill>
                  <a:srgbClr val="0070C0"/>
                </a:solidFill>
              </a:rPr>
              <a:t>can be produced</a:t>
            </a:r>
            <a:endParaRPr lang="en-US" b="1" dirty="0">
              <a:solidFill>
                <a:srgbClr val="0070C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14400"/>
            <a:ext cx="8610600" cy="5324535"/>
          </a:xfrm>
          <a:prstGeom prst="rect">
            <a:avLst/>
          </a:prstGeom>
        </p:spPr>
        <p:txBody>
          <a:bodyPr wrap="square">
            <a:spAutoFit/>
          </a:bodyPr>
          <a:lstStyle/>
          <a:p>
            <a:pPr algn="just">
              <a:buFont typeface="Arial" pitchFamily="34" charset="0"/>
              <a:buChar char="•"/>
            </a:pPr>
            <a:r>
              <a:rPr lang="en-US" sz="2000" b="1" i="1" dirty="0" err="1" smtClean="0">
                <a:solidFill>
                  <a:srgbClr val="00B050"/>
                </a:solidFill>
              </a:rPr>
              <a:t>Pichia</a:t>
            </a:r>
            <a:r>
              <a:rPr lang="en-US" sz="2000" b="1" i="1" dirty="0" smtClean="0">
                <a:solidFill>
                  <a:srgbClr val="00B050"/>
                </a:solidFill>
              </a:rPr>
              <a:t> </a:t>
            </a:r>
            <a:r>
              <a:rPr lang="en-US" sz="2000" b="1" i="1" dirty="0" err="1" smtClean="0">
                <a:solidFill>
                  <a:srgbClr val="00B050"/>
                </a:solidFill>
              </a:rPr>
              <a:t>pastoris</a:t>
            </a:r>
            <a:r>
              <a:rPr lang="en-US" sz="2000" b="1" dirty="0" smtClean="0">
                <a:solidFill>
                  <a:srgbClr val="00B050"/>
                </a:solidFill>
              </a:rPr>
              <a:t> is a </a:t>
            </a:r>
            <a:r>
              <a:rPr lang="en-US" sz="2000" b="1" dirty="0" err="1" smtClean="0">
                <a:solidFill>
                  <a:srgbClr val="00B050"/>
                </a:solidFill>
              </a:rPr>
              <a:t>methylotrophic</a:t>
            </a:r>
            <a:r>
              <a:rPr lang="en-US" sz="2000" b="1" dirty="0" smtClean="0">
                <a:solidFill>
                  <a:srgbClr val="00B050"/>
                </a:solidFill>
              </a:rPr>
              <a:t> yeast and can be used as a </a:t>
            </a:r>
            <a:r>
              <a:rPr lang="en-US" sz="2000" b="1" dirty="0" err="1" smtClean="0">
                <a:solidFill>
                  <a:srgbClr val="00B050"/>
                </a:solidFill>
              </a:rPr>
              <a:t>heterologous</a:t>
            </a:r>
            <a:r>
              <a:rPr lang="en-US" sz="2000" b="1" dirty="0" smtClean="0">
                <a:solidFill>
                  <a:srgbClr val="00B050"/>
                </a:solidFill>
              </a:rPr>
              <a:t> expression system . </a:t>
            </a:r>
          </a:p>
          <a:p>
            <a:pPr algn="just">
              <a:buFont typeface="Arial" pitchFamily="34" charset="0"/>
              <a:buChar char="•"/>
            </a:pPr>
            <a:r>
              <a:rPr lang="en-US" sz="2000" b="1" dirty="0" smtClean="0">
                <a:solidFill>
                  <a:srgbClr val="00B050"/>
                </a:solidFill>
              </a:rPr>
              <a:t>It is a single-celled microorganism that is easy to manipulate and culture as </a:t>
            </a:r>
            <a:r>
              <a:rPr lang="en-US" sz="2000" b="1" i="1" dirty="0" smtClean="0">
                <a:solidFill>
                  <a:srgbClr val="00B050"/>
                </a:solidFill>
              </a:rPr>
              <a:t>Escherichia coli</a:t>
            </a:r>
            <a:r>
              <a:rPr lang="en-US" sz="2000" b="1" dirty="0" smtClean="0">
                <a:solidFill>
                  <a:srgbClr val="00B050"/>
                </a:solidFill>
              </a:rPr>
              <a:t> </a:t>
            </a:r>
          </a:p>
          <a:p>
            <a:pPr algn="just">
              <a:buFont typeface="Arial" pitchFamily="34" charset="0"/>
              <a:buChar char="•"/>
            </a:pPr>
            <a:r>
              <a:rPr lang="en-US" sz="2000" b="1" dirty="0" smtClean="0">
                <a:solidFill>
                  <a:srgbClr val="00B050"/>
                </a:solidFill>
              </a:rPr>
              <a:t>As a eukaryote, it possesses the capabilities of post-translational modifications performed by higher eukaryotic cells.</a:t>
            </a:r>
          </a:p>
          <a:p>
            <a:pPr algn="just">
              <a:buFont typeface="Arial" pitchFamily="34" charset="0"/>
              <a:buChar char="•"/>
            </a:pPr>
            <a:endParaRPr lang="en-US" sz="2000" b="1" dirty="0" smtClean="0">
              <a:solidFill>
                <a:srgbClr val="00B050"/>
              </a:solidFill>
            </a:endParaRPr>
          </a:p>
          <a:p>
            <a:pPr algn="just">
              <a:buFont typeface="Arial" pitchFamily="34" charset="0"/>
              <a:buChar char="•"/>
            </a:pPr>
            <a:r>
              <a:rPr lang="en-US" sz="2000" b="1" dirty="0" smtClean="0">
                <a:solidFill>
                  <a:srgbClr val="00B050"/>
                </a:solidFill>
              </a:rPr>
              <a:t>Proteins that express as inactive inclusion bodies in bacterial expression systems can therefore be produced as biologically active molecules in </a:t>
            </a:r>
            <a:r>
              <a:rPr lang="en-US" sz="2000" b="1" i="1" dirty="0" smtClean="0">
                <a:solidFill>
                  <a:srgbClr val="00B050"/>
                </a:solidFill>
              </a:rPr>
              <a:t>P. </a:t>
            </a:r>
            <a:r>
              <a:rPr lang="en-US" sz="2000" b="1" i="1" dirty="0" err="1" smtClean="0">
                <a:solidFill>
                  <a:srgbClr val="00B050"/>
                </a:solidFill>
              </a:rPr>
              <a:t>pastoris</a:t>
            </a:r>
            <a:r>
              <a:rPr lang="en-US" sz="2000" b="1" dirty="0" smtClean="0">
                <a:solidFill>
                  <a:srgbClr val="00B050"/>
                </a:solidFill>
              </a:rPr>
              <a:t>, with correct </a:t>
            </a:r>
            <a:r>
              <a:rPr lang="en-US" sz="2000" b="1" dirty="0" err="1" smtClean="0">
                <a:solidFill>
                  <a:srgbClr val="00B050"/>
                </a:solidFill>
              </a:rPr>
              <a:t>proteolytic</a:t>
            </a:r>
            <a:r>
              <a:rPr lang="en-US" sz="2000" b="1" dirty="0" smtClean="0">
                <a:solidFill>
                  <a:srgbClr val="00B050"/>
                </a:solidFill>
              </a:rPr>
              <a:t> processing, folding, disulfide bond formation and </a:t>
            </a:r>
            <a:r>
              <a:rPr lang="en-US" sz="2000" b="1" dirty="0" err="1" smtClean="0">
                <a:solidFill>
                  <a:srgbClr val="00B050"/>
                </a:solidFill>
              </a:rPr>
              <a:t>glycosylation</a:t>
            </a:r>
            <a:r>
              <a:rPr lang="en-US" sz="2000" b="1" dirty="0" smtClean="0">
                <a:solidFill>
                  <a:srgbClr val="00B050"/>
                </a:solidFill>
              </a:rPr>
              <a:t>. </a:t>
            </a:r>
          </a:p>
          <a:p>
            <a:pPr algn="just">
              <a:buFont typeface="Arial" pitchFamily="34" charset="0"/>
              <a:buChar char="•"/>
            </a:pPr>
            <a:endParaRPr lang="en-US" sz="2000" b="1" dirty="0" smtClean="0">
              <a:solidFill>
                <a:srgbClr val="00B050"/>
              </a:solidFill>
            </a:endParaRPr>
          </a:p>
          <a:p>
            <a:pPr algn="just">
              <a:buFont typeface="Arial" pitchFamily="34" charset="0"/>
              <a:buChar char="•"/>
            </a:pPr>
            <a:r>
              <a:rPr lang="en-US" sz="2000" b="1" dirty="0" smtClean="0">
                <a:solidFill>
                  <a:srgbClr val="00B050"/>
                </a:solidFill>
              </a:rPr>
              <a:t>The protein expression levels in P. </a:t>
            </a:r>
            <a:r>
              <a:rPr lang="en-US" sz="2000" b="1" i="1" dirty="0" err="1" smtClean="0">
                <a:solidFill>
                  <a:srgbClr val="00B050"/>
                </a:solidFill>
              </a:rPr>
              <a:t>pastoris</a:t>
            </a:r>
            <a:r>
              <a:rPr lang="en-US" sz="2000" b="1" dirty="0" smtClean="0">
                <a:solidFill>
                  <a:srgbClr val="00B050"/>
                </a:solidFill>
              </a:rPr>
              <a:t> system are also generally much higher. As yeast, it shares the advantages of easy genetic manipulations with </a:t>
            </a:r>
            <a:r>
              <a:rPr lang="en-US" sz="2000" b="1" dirty="0" err="1" smtClean="0">
                <a:solidFill>
                  <a:srgbClr val="00B050"/>
                </a:solidFill>
              </a:rPr>
              <a:t>Saccharomyces</a:t>
            </a:r>
            <a:r>
              <a:rPr lang="en-US" sz="2000" b="1" dirty="0" smtClean="0">
                <a:solidFill>
                  <a:srgbClr val="00B050"/>
                </a:solidFill>
              </a:rPr>
              <a:t>; moreover, it possesses the advantage of 10-100 folds higher </a:t>
            </a:r>
            <a:r>
              <a:rPr lang="en-US" sz="2000" b="1" dirty="0" err="1" smtClean="0">
                <a:solidFill>
                  <a:srgbClr val="00B050"/>
                </a:solidFill>
              </a:rPr>
              <a:t>heterologous</a:t>
            </a:r>
            <a:r>
              <a:rPr lang="en-US" sz="2000" b="1" dirty="0" smtClean="0">
                <a:solidFill>
                  <a:srgbClr val="00B050"/>
                </a:solidFill>
              </a:rPr>
              <a:t> protein expression levels. All the above features have made </a:t>
            </a:r>
            <a:r>
              <a:rPr lang="en-US" sz="2000" b="1" i="1" dirty="0" err="1" smtClean="0">
                <a:solidFill>
                  <a:srgbClr val="00B050"/>
                </a:solidFill>
              </a:rPr>
              <a:t>Pichia</a:t>
            </a:r>
            <a:r>
              <a:rPr lang="en-US" sz="2000" b="1" dirty="0" smtClean="0">
                <a:solidFill>
                  <a:srgbClr val="00B050"/>
                </a:solidFill>
              </a:rPr>
              <a:t> a very useful protein expression system.</a:t>
            </a:r>
            <a:endParaRPr lang="en-US" sz="2000" b="1" dirty="0">
              <a:solidFill>
                <a:srgbClr val="00B050"/>
              </a:solidFill>
            </a:endParaRPr>
          </a:p>
        </p:txBody>
      </p:sp>
      <p:sp>
        <p:nvSpPr>
          <p:cNvPr id="3" name="Rectangle 2"/>
          <p:cNvSpPr/>
          <p:nvPr/>
        </p:nvSpPr>
        <p:spPr>
          <a:xfrm>
            <a:off x="838200" y="304800"/>
            <a:ext cx="8001000" cy="1384995"/>
          </a:xfrm>
          <a:prstGeom prst="rect">
            <a:avLst/>
          </a:prstGeom>
        </p:spPr>
        <p:txBody>
          <a:bodyPr wrap="square">
            <a:spAutoFit/>
          </a:bodyPr>
          <a:lstStyle/>
          <a:p>
            <a:r>
              <a:rPr lang="en-US" sz="2800" b="1" u="sng" dirty="0" smtClean="0">
                <a:solidFill>
                  <a:srgbClr val="002060"/>
                </a:solidFill>
              </a:rPr>
              <a:t>Recombinant Protein Expression in </a:t>
            </a:r>
            <a:r>
              <a:rPr lang="en-US" sz="2800" b="1" i="1" u="sng" dirty="0" err="1" smtClean="0">
                <a:solidFill>
                  <a:srgbClr val="002060"/>
                </a:solidFill>
              </a:rPr>
              <a:t>Pichia</a:t>
            </a:r>
            <a:r>
              <a:rPr lang="en-US" sz="2800" b="1" i="1" u="sng" dirty="0" smtClean="0">
                <a:solidFill>
                  <a:srgbClr val="002060"/>
                </a:solidFill>
              </a:rPr>
              <a:t> </a:t>
            </a:r>
            <a:r>
              <a:rPr lang="en-US" sz="2800" b="1" i="1" u="sng" dirty="0" err="1" smtClean="0">
                <a:solidFill>
                  <a:srgbClr val="002060"/>
                </a:solidFill>
              </a:rPr>
              <a:t>Pastoris</a:t>
            </a:r>
            <a:endParaRPr lang="en-US" sz="2800" b="1" u="sng" dirty="0" smtClean="0">
              <a:solidFill>
                <a:srgbClr val="002060"/>
              </a:solidFill>
            </a:endParaRPr>
          </a:p>
          <a:p>
            <a:r>
              <a:rPr lang="en-US" sz="2800" dirty="0" smtClean="0"/>
              <a:t/>
            </a:r>
            <a:br>
              <a:rPr lang="en-US" sz="2800" dirty="0" smtClean="0"/>
            </a:br>
            <a:endParaRPr lang="en-US" sz="28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915400" cy="5847755"/>
          </a:xfrm>
          <a:prstGeom prst="rect">
            <a:avLst/>
          </a:prstGeom>
        </p:spPr>
        <p:txBody>
          <a:bodyPr wrap="square">
            <a:spAutoFit/>
          </a:bodyPr>
          <a:lstStyle/>
          <a:p>
            <a:pPr>
              <a:buFont typeface="Arial" pitchFamily="34" charset="0"/>
              <a:buChar char="•"/>
            </a:pPr>
            <a:r>
              <a:rPr lang="en-US" sz="2200" b="1" i="1" dirty="0" err="1" smtClean="0">
                <a:solidFill>
                  <a:srgbClr val="C00000"/>
                </a:solidFill>
              </a:rPr>
              <a:t>Pichia</a:t>
            </a:r>
            <a:r>
              <a:rPr lang="en-US" sz="2200" b="1" i="1" dirty="0" smtClean="0">
                <a:solidFill>
                  <a:srgbClr val="C00000"/>
                </a:solidFill>
              </a:rPr>
              <a:t> </a:t>
            </a:r>
            <a:r>
              <a:rPr lang="en-US" sz="2200" b="1" i="1" dirty="0" err="1" smtClean="0">
                <a:solidFill>
                  <a:srgbClr val="C00000"/>
                </a:solidFill>
              </a:rPr>
              <a:t>pastoris</a:t>
            </a:r>
            <a:r>
              <a:rPr lang="en-US" sz="2200" b="1" dirty="0" smtClean="0">
                <a:solidFill>
                  <a:srgbClr val="C00000"/>
                </a:solidFill>
              </a:rPr>
              <a:t> is a type of </a:t>
            </a:r>
            <a:r>
              <a:rPr lang="en-US" sz="2200" b="1" dirty="0" err="1" smtClean="0">
                <a:solidFill>
                  <a:srgbClr val="C00000"/>
                </a:solidFill>
              </a:rPr>
              <a:t>methylotrophic</a:t>
            </a:r>
            <a:r>
              <a:rPr lang="en-US" sz="2200" b="1" dirty="0" smtClean="0">
                <a:solidFill>
                  <a:srgbClr val="C00000"/>
                </a:solidFill>
              </a:rPr>
              <a:t> yeast and thus is capable of metabolizing methanol as its sole carbon source. </a:t>
            </a:r>
          </a:p>
          <a:p>
            <a:pPr>
              <a:buFont typeface="Arial" pitchFamily="34" charset="0"/>
              <a:buChar char="•"/>
            </a:pPr>
            <a:endParaRPr lang="en-US" sz="2200" b="1" dirty="0" smtClean="0">
              <a:solidFill>
                <a:srgbClr val="C00000"/>
              </a:solidFill>
            </a:endParaRPr>
          </a:p>
          <a:p>
            <a:pPr>
              <a:buFont typeface="Arial" pitchFamily="34" charset="0"/>
              <a:buChar char="•"/>
            </a:pPr>
            <a:r>
              <a:rPr lang="en-US" sz="2200" b="1" dirty="0" smtClean="0">
                <a:solidFill>
                  <a:srgbClr val="C00000"/>
                </a:solidFill>
              </a:rPr>
              <a:t>The first step in the metabolism of methanol is the oxidation of methanol into formaldehyde by molecular oxygen. The reaction also generates hydrogen peroxide except for formaldehyde. </a:t>
            </a:r>
          </a:p>
          <a:p>
            <a:pPr>
              <a:buFont typeface="Arial" pitchFamily="34" charset="0"/>
              <a:buChar char="•"/>
            </a:pPr>
            <a:endParaRPr lang="en-US" sz="2200" b="1" dirty="0" smtClean="0">
              <a:solidFill>
                <a:srgbClr val="C00000"/>
              </a:solidFill>
            </a:endParaRPr>
          </a:p>
          <a:p>
            <a:pPr>
              <a:buFont typeface="Arial" pitchFamily="34" charset="0"/>
              <a:buChar char="•"/>
            </a:pPr>
            <a:r>
              <a:rPr lang="en-US" sz="2200" b="1" dirty="0" smtClean="0">
                <a:solidFill>
                  <a:srgbClr val="C00000"/>
                </a:solidFill>
              </a:rPr>
              <a:t>To avoid the toxicity of hydrogen peroxide, methanol metabolism normally takes place within the </a:t>
            </a:r>
            <a:r>
              <a:rPr lang="en-US" sz="2200" b="1" dirty="0" err="1" smtClean="0">
                <a:solidFill>
                  <a:srgbClr val="C00000"/>
                </a:solidFill>
              </a:rPr>
              <a:t>peroxisome</a:t>
            </a:r>
            <a:r>
              <a:rPr lang="en-US" sz="2200" b="1" dirty="0" smtClean="0">
                <a:solidFill>
                  <a:srgbClr val="C00000"/>
                </a:solidFill>
              </a:rPr>
              <a:t>, a specialized cellular organelle. </a:t>
            </a:r>
          </a:p>
          <a:p>
            <a:pPr>
              <a:buFont typeface="Arial" pitchFamily="34" charset="0"/>
              <a:buChar char="•"/>
            </a:pPr>
            <a:endParaRPr lang="en-US" sz="2200" b="1" dirty="0" smtClean="0">
              <a:solidFill>
                <a:srgbClr val="C00000"/>
              </a:solidFill>
            </a:endParaRPr>
          </a:p>
          <a:p>
            <a:pPr>
              <a:buFont typeface="Arial" pitchFamily="34" charset="0"/>
              <a:buChar char="•"/>
            </a:pPr>
            <a:r>
              <a:rPr lang="en-US" sz="2200" b="1" dirty="0" smtClean="0">
                <a:solidFill>
                  <a:srgbClr val="C00000"/>
                </a:solidFill>
              </a:rPr>
              <a:t>Alcohol </a:t>
            </a:r>
            <a:r>
              <a:rPr lang="en-US" sz="2200" b="1" dirty="0" err="1" smtClean="0">
                <a:solidFill>
                  <a:srgbClr val="C00000"/>
                </a:solidFill>
              </a:rPr>
              <a:t>oxidase</a:t>
            </a:r>
            <a:r>
              <a:rPr lang="en-US" sz="2200" b="1" dirty="0" smtClean="0">
                <a:solidFill>
                  <a:srgbClr val="C00000"/>
                </a:solidFill>
              </a:rPr>
              <a:t>, the enzyme that catalyzes the oxidation of methanol has a poor affinity for oxygen, and thus </a:t>
            </a:r>
            <a:r>
              <a:rPr lang="en-US" sz="2200" b="1" i="1" dirty="0" err="1" smtClean="0">
                <a:solidFill>
                  <a:srgbClr val="C00000"/>
                </a:solidFill>
              </a:rPr>
              <a:t>Pichia</a:t>
            </a:r>
            <a:r>
              <a:rPr lang="en-US" sz="2200" b="1" i="1" dirty="0" smtClean="0">
                <a:solidFill>
                  <a:srgbClr val="C00000"/>
                </a:solidFill>
              </a:rPr>
              <a:t> </a:t>
            </a:r>
            <a:r>
              <a:rPr lang="en-US" sz="2200" b="1" i="1" dirty="0" err="1" smtClean="0">
                <a:solidFill>
                  <a:srgbClr val="C00000"/>
                </a:solidFill>
              </a:rPr>
              <a:t>pastoris</a:t>
            </a:r>
            <a:r>
              <a:rPr lang="en-US" sz="2200" b="1" dirty="0" smtClean="0">
                <a:solidFill>
                  <a:srgbClr val="C00000"/>
                </a:solidFill>
              </a:rPr>
              <a:t> has to generate large amounts of the enzyme as compensation.</a:t>
            </a:r>
          </a:p>
          <a:p>
            <a:pPr>
              <a:buFont typeface="Arial" pitchFamily="34" charset="0"/>
              <a:buChar char="•"/>
            </a:pPr>
            <a:endParaRPr lang="en-US" sz="2200" b="1" dirty="0" smtClean="0">
              <a:solidFill>
                <a:srgbClr val="C00000"/>
              </a:solidFill>
            </a:endParaRPr>
          </a:p>
          <a:p>
            <a:pPr>
              <a:buFont typeface="Arial" pitchFamily="34" charset="0"/>
              <a:buChar char="•"/>
            </a:pPr>
            <a:r>
              <a:rPr lang="en-US" sz="2200" b="1" dirty="0" smtClean="0">
                <a:solidFill>
                  <a:srgbClr val="C00000"/>
                </a:solidFill>
              </a:rPr>
              <a:t>The promoter regulating the production of the enzyme is therefore used to drive </a:t>
            </a:r>
            <a:r>
              <a:rPr lang="en-US" sz="2200" b="1" dirty="0" err="1" smtClean="0">
                <a:solidFill>
                  <a:srgbClr val="C00000"/>
                </a:solidFill>
              </a:rPr>
              <a:t>heterologous</a:t>
            </a:r>
            <a:r>
              <a:rPr lang="en-US" sz="2200" b="1" dirty="0" smtClean="0">
                <a:solidFill>
                  <a:srgbClr val="C00000"/>
                </a:solidFill>
              </a:rPr>
              <a:t> protein expression in </a:t>
            </a:r>
            <a:r>
              <a:rPr lang="en-US" sz="2200" b="1" i="1" dirty="0" err="1" smtClean="0">
                <a:solidFill>
                  <a:srgbClr val="C00000"/>
                </a:solidFill>
              </a:rPr>
              <a:t>Pichia</a:t>
            </a:r>
            <a:r>
              <a:rPr lang="en-US" sz="2200" b="1" dirty="0" smtClean="0">
                <a:solidFill>
                  <a:srgbClr val="C00000"/>
                </a:solidFill>
              </a:rPr>
              <a:t>.</a:t>
            </a:r>
            <a:endParaRPr lang="en-US" sz="2200" b="1" dirty="0">
              <a:solidFill>
                <a:srgbClr val="C0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5632311"/>
          </a:xfrm>
          <a:prstGeom prst="rect">
            <a:avLst/>
          </a:prstGeom>
        </p:spPr>
        <p:txBody>
          <a:bodyPr wrap="square">
            <a:spAutoFit/>
          </a:bodyPr>
          <a:lstStyle/>
          <a:p>
            <a:pPr algn="just">
              <a:buFont typeface="Arial" pitchFamily="34" charset="0"/>
              <a:buChar char="•"/>
            </a:pPr>
            <a:r>
              <a:rPr lang="en-US" sz="2000" b="1" dirty="0" smtClean="0">
                <a:solidFill>
                  <a:srgbClr val="C00000"/>
                </a:solidFill>
              </a:rPr>
              <a:t>There are two genes code for alcohol </a:t>
            </a:r>
            <a:r>
              <a:rPr lang="en-US" sz="2000" b="1" dirty="0" err="1" smtClean="0">
                <a:solidFill>
                  <a:srgbClr val="C00000"/>
                </a:solidFill>
              </a:rPr>
              <a:t>oxidase</a:t>
            </a:r>
            <a:r>
              <a:rPr lang="en-US" sz="2000" b="1" dirty="0" smtClean="0">
                <a:solidFill>
                  <a:srgbClr val="C00000"/>
                </a:solidFill>
              </a:rPr>
              <a:t> in </a:t>
            </a:r>
            <a:r>
              <a:rPr lang="en-US" sz="2000" b="1" i="1" dirty="0" err="1" smtClean="0">
                <a:solidFill>
                  <a:srgbClr val="C00000"/>
                </a:solidFill>
              </a:rPr>
              <a:t>Pichia</a:t>
            </a:r>
            <a:r>
              <a:rPr lang="en-US" sz="2000" b="1" dirty="0" smtClean="0">
                <a:solidFill>
                  <a:srgbClr val="C00000"/>
                </a:solidFill>
              </a:rPr>
              <a:t>, </a:t>
            </a:r>
            <a:r>
              <a:rPr lang="en-US" sz="2000" b="1" i="1" dirty="0" smtClean="0">
                <a:solidFill>
                  <a:srgbClr val="C00000"/>
                </a:solidFill>
              </a:rPr>
              <a:t>AOX1 and AOX2</a:t>
            </a:r>
            <a:r>
              <a:rPr lang="en-US" sz="2000" b="1" dirty="0" smtClean="0">
                <a:solidFill>
                  <a:srgbClr val="C00000"/>
                </a:solidFill>
              </a:rPr>
              <a:t> . Generally, a majority of the activity of the enzymes relies on the </a:t>
            </a:r>
            <a:r>
              <a:rPr lang="en-US" sz="2000" b="1" i="1" dirty="0" smtClean="0">
                <a:solidFill>
                  <a:srgbClr val="C00000"/>
                </a:solidFill>
              </a:rPr>
              <a:t>AOX1</a:t>
            </a:r>
            <a:r>
              <a:rPr lang="en-US" sz="2000" b="1" dirty="0" smtClean="0">
                <a:solidFill>
                  <a:srgbClr val="C00000"/>
                </a:solidFill>
              </a:rPr>
              <a:t> gene. Its expression is largely controlled by methanol. </a:t>
            </a:r>
          </a:p>
          <a:p>
            <a:pPr algn="just">
              <a:buFont typeface="Arial" pitchFamily="34" charset="0"/>
              <a:buChar char="•"/>
            </a:pPr>
            <a:r>
              <a:rPr lang="en-US" sz="2000" b="1" dirty="0" smtClean="0">
                <a:solidFill>
                  <a:srgbClr val="C00000"/>
                </a:solidFill>
              </a:rPr>
              <a:t>A plasmid-born version of the </a:t>
            </a:r>
            <a:r>
              <a:rPr lang="en-US" sz="2000" b="1" i="1" dirty="0" smtClean="0">
                <a:solidFill>
                  <a:srgbClr val="C00000"/>
                </a:solidFill>
              </a:rPr>
              <a:t>AOX1</a:t>
            </a:r>
            <a:r>
              <a:rPr lang="en-US" sz="2000" b="1" dirty="0" smtClean="0">
                <a:solidFill>
                  <a:srgbClr val="C00000"/>
                </a:solidFill>
              </a:rPr>
              <a:t> promoter is applied to induce expression of inserted gene of interest for the desired </a:t>
            </a:r>
            <a:r>
              <a:rPr lang="en-US" sz="2000" b="1" dirty="0" err="1" smtClean="0">
                <a:solidFill>
                  <a:srgbClr val="C00000"/>
                </a:solidFill>
              </a:rPr>
              <a:t>heterologous</a:t>
            </a:r>
            <a:r>
              <a:rPr lang="en-US" sz="2000" b="1" dirty="0" smtClean="0">
                <a:solidFill>
                  <a:srgbClr val="C00000"/>
                </a:solidFill>
              </a:rPr>
              <a:t> protein. </a:t>
            </a:r>
          </a:p>
          <a:p>
            <a:pPr algn="just">
              <a:buFont typeface="Arial" pitchFamily="34" charset="0"/>
              <a:buChar char="•"/>
            </a:pPr>
            <a:r>
              <a:rPr lang="en-US" sz="2000" b="1" dirty="0" smtClean="0">
                <a:solidFill>
                  <a:srgbClr val="C00000"/>
                </a:solidFill>
              </a:rPr>
              <a:t>The expression of the </a:t>
            </a:r>
            <a:r>
              <a:rPr lang="en-US" sz="2000" b="1" i="1" dirty="0" smtClean="0">
                <a:solidFill>
                  <a:srgbClr val="C00000"/>
                </a:solidFill>
              </a:rPr>
              <a:t>AOX1</a:t>
            </a:r>
            <a:r>
              <a:rPr lang="en-US" sz="2000" b="1" dirty="0" smtClean="0">
                <a:solidFill>
                  <a:srgbClr val="C00000"/>
                </a:solidFill>
              </a:rPr>
              <a:t> gene is controlled at the level of transcription. The regulation of </a:t>
            </a:r>
            <a:r>
              <a:rPr lang="en-US" sz="2000" b="1" i="1" dirty="0" smtClean="0">
                <a:solidFill>
                  <a:srgbClr val="C00000"/>
                </a:solidFill>
              </a:rPr>
              <a:t>AOX1</a:t>
            </a:r>
            <a:r>
              <a:rPr lang="en-US" sz="2000" b="1" dirty="0" smtClean="0">
                <a:solidFill>
                  <a:srgbClr val="C00000"/>
                </a:solidFill>
              </a:rPr>
              <a:t> gene includes a repression mechanism and an induction mechanism. </a:t>
            </a:r>
          </a:p>
          <a:p>
            <a:pPr algn="just">
              <a:buFont typeface="Arial" pitchFamily="34" charset="0"/>
              <a:buChar char="•"/>
            </a:pPr>
            <a:r>
              <a:rPr lang="en-US" sz="2000" b="1" dirty="0" smtClean="0">
                <a:solidFill>
                  <a:srgbClr val="0070C0"/>
                </a:solidFill>
              </a:rPr>
              <a:t>Since growth on glucose can repress transcription process even when methanol exists; growth on glycerol is recommended for optimal induction with methanol.</a:t>
            </a:r>
          </a:p>
          <a:p>
            <a:pPr algn="just">
              <a:buFont typeface="Arial" pitchFamily="34" charset="0"/>
              <a:buChar char="•"/>
            </a:pPr>
            <a:r>
              <a:rPr lang="en-US" sz="2000" b="1" dirty="0" smtClean="0">
                <a:solidFill>
                  <a:srgbClr val="00B050"/>
                </a:solidFill>
              </a:rPr>
              <a:t>As to the expression pattern of </a:t>
            </a:r>
            <a:r>
              <a:rPr lang="en-US" sz="2000" b="1" dirty="0" err="1" smtClean="0">
                <a:solidFill>
                  <a:srgbClr val="00B050"/>
                </a:solidFill>
              </a:rPr>
              <a:t>heterologous</a:t>
            </a:r>
            <a:r>
              <a:rPr lang="en-US" sz="2000" b="1" dirty="0" smtClean="0">
                <a:solidFill>
                  <a:srgbClr val="00B050"/>
                </a:solidFill>
              </a:rPr>
              <a:t> protein in </a:t>
            </a:r>
            <a:r>
              <a:rPr lang="en-US" sz="2000" b="1" i="1" dirty="0" err="1" smtClean="0">
                <a:solidFill>
                  <a:srgbClr val="00B050"/>
                </a:solidFill>
              </a:rPr>
              <a:t>Pichia</a:t>
            </a:r>
            <a:r>
              <a:rPr lang="en-US" sz="2000" b="1" i="1" dirty="0" smtClean="0">
                <a:solidFill>
                  <a:srgbClr val="00B050"/>
                </a:solidFill>
              </a:rPr>
              <a:t> </a:t>
            </a:r>
            <a:r>
              <a:rPr lang="en-US" sz="2000" b="1" i="1" dirty="0" err="1" smtClean="0">
                <a:solidFill>
                  <a:srgbClr val="00B050"/>
                </a:solidFill>
              </a:rPr>
              <a:t>pastoris</a:t>
            </a:r>
            <a:r>
              <a:rPr lang="en-US" sz="2000" b="1" dirty="0" smtClean="0">
                <a:solidFill>
                  <a:srgbClr val="00B050"/>
                </a:solidFill>
              </a:rPr>
              <a:t>, it can be either intracellular or secreted, depending on the chosen expression vector. Secretion requires the presence of a signal peptide on the protein via </a:t>
            </a:r>
            <a:r>
              <a:rPr lang="en-US" sz="2000" b="1" dirty="0" err="1" smtClean="0">
                <a:solidFill>
                  <a:srgbClr val="00B050"/>
                </a:solidFill>
              </a:rPr>
              <a:t>secretory</a:t>
            </a:r>
            <a:r>
              <a:rPr lang="en-US" sz="2000" b="1" dirty="0" smtClean="0">
                <a:solidFill>
                  <a:srgbClr val="00B050"/>
                </a:solidFill>
              </a:rPr>
              <a:t> pathway. A major advantage of secreted expression of </a:t>
            </a:r>
            <a:r>
              <a:rPr lang="en-US" sz="2000" b="1" dirty="0" err="1" smtClean="0">
                <a:solidFill>
                  <a:srgbClr val="00B050"/>
                </a:solidFill>
              </a:rPr>
              <a:t>heterologous</a:t>
            </a:r>
            <a:r>
              <a:rPr lang="en-US" sz="2000" b="1" dirty="0" smtClean="0">
                <a:solidFill>
                  <a:srgbClr val="00B050"/>
                </a:solidFill>
              </a:rPr>
              <a:t> protein is that </a:t>
            </a:r>
            <a:r>
              <a:rPr lang="en-US" sz="2000" b="1" i="1" dirty="0" err="1" smtClean="0">
                <a:solidFill>
                  <a:srgbClr val="00B050"/>
                </a:solidFill>
              </a:rPr>
              <a:t>Pichia</a:t>
            </a:r>
            <a:r>
              <a:rPr lang="en-US" sz="2000" b="1" i="1" dirty="0" smtClean="0">
                <a:solidFill>
                  <a:srgbClr val="00B050"/>
                </a:solidFill>
              </a:rPr>
              <a:t> </a:t>
            </a:r>
            <a:r>
              <a:rPr lang="en-US" sz="2000" b="1" i="1" dirty="0" err="1" smtClean="0">
                <a:solidFill>
                  <a:srgbClr val="00B050"/>
                </a:solidFill>
              </a:rPr>
              <a:t>pastoris</a:t>
            </a:r>
            <a:r>
              <a:rPr lang="en-US" sz="2000" b="1" dirty="0" smtClean="0">
                <a:solidFill>
                  <a:srgbClr val="00B050"/>
                </a:solidFill>
              </a:rPr>
              <a:t> itself secrets very low levels of native proteins. Thus the secreted </a:t>
            </a:r>
            <a:r>
              <a:rPr lang="en-US" sz="2000" b="1" dirty="0" err="1" smtClean="0">
                <a:solidFill>
                  <a:srgbClr val="00B050"/>
                </a:solidFill>
              </a:rPr>
              <a:t>heterologous</a:t>
            </a:r>
            <a:r>
              <a:rPr lang="en-US" sz="2000" b="1" dirty="0" smtClean="0">
                <a:solidFill>
                  <a:srgbClr val="00B050"/>
                </a:solidFill>
              </a:rPr>
              <a:t> comprises the majority of the total protein in </a:t>
            </a:r>
            <a:r>
              <a:rPr lang="en-US" sz="2000" b="1" i="1" dirty="0" err="1" smtClean="0">
                <a:solidFill>
                  <a:srgbClr val="00B050"/>
                </a:solidFill>
              </a:rPr>
              <a:t>Pichia</a:t>
            </a:r>
            <a:r>
              <a:rPr lang="en-US" sz="2000" b="1" dirty="0" smtClean="0">
                <a:solidFill>
                  <a:srgbClr val="00B050"/>
                </a:solidFill>
              </a:rPr>
              <a:t> growth medium and therefore simplifies subsequent purification procedure of the protein.</a:t>
            </a:r>
            <a:endParaRPr lang="en-US" sz="2000" b="1" dirty="0">
              <a:solidFill>
                <a:srgbClr val="00B05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685800"/>
            <a:ext cx="8382000" cy="5262979"/>
          </a:xfrm>
          <a:prstGeom prst="rect">
            <a:avLst/>
          </a:prstGeom>
          <a:noFill/>
        </p:spPr>
        <p:txBody>
          <a:bodyPr wrap="square" rtlCol="0">
            <a:spAutoFit/>
          </a:bodyPr>
          <a:lstStyle/>
          <a:p>
            <a:r>
              <a:rPr lang="en-US" sz="2400" b="1" i="1" dirty="0" smtClean="0"/>
              <a:t>P. </a:t>
            </a:r>
            <a:r>
              <a:rPr lang="en-US" sz="2400" b="1" i="1" dirty="0" err="1" smtClean="0"/>
              <a:t>pastoris</a:t>
            </a:r>
            <a:r>
              <a:rPr lang="en-US" sz="2400" b="1" dirty="0" smtClean="0"/>
              <a:t> has become a highly successful system for the expression of </a:t>
            </a:r>
            <a:r>
              <a:rPr lang="en-US" sz="2400" b="1" dirty="0" err="1" smtClean="0"/>
              <a:t>heterologous</a:t>
            </a:r>
            <a:r>
              <a:rPr lang="en-US" sz="2400" b="1" dirty="0" smtClean="0"/>
              <a:t> genes. </a:t>
            </a:r>
          </a:p>
          <a:p>
            <a:r>
              <a:rPr lang="en-US" sz="2400" b="1" dirty="0" smtClean="0"/>
              <a:t>Principles and Elements:</a:t>
            </a:r>
          </a:p>
          <a:p>
            <a:r>
              <a:rPr lang="en-US" sz="2400" b="1" dirty="0" err="1" smtClean="0"/>
              <a:t>a．A</a:t>
            </a:r>
            <a:r>
              <a:rPr lang="en-US" sz="2400" b="1" dirty="0" smtClean="0"/>
              <a:t> promoter derived from the alcohol </a:t>
            </a:r>
            <a:r>
              <a:rPr lang="en-US" sz="2400" b="1" dirty="0" err="1" smtClean="0"/>
              <a:t>oxidase</a:t>
            </a:r>
            <a:r>
              <a:rPr lang="en-US" sz="2400" b="1" dirty="0" smtClean="0"/>
              <a:t> I (</a:t>
            </a:r>
            <a:r>
              <a:rPr lang="en-US" sz="2400" b="1" i="1" dirty="0" smtClean="0"/>
              <a:t>AOX1</a:t>
            </a:r>
            <a:r>
              <a:rPr lang="en-US" sz="2400" b="1" dirty="0" smtClean="0"/>
              <a:t>) gene of </a:t>
            </a:r>
            <a:r>
              <a:rPr lang="en-US" sz="2400" b="1" i="1" dirty="0" smtClean="0"/>
              <a:t>P. </a:t>
            </a:r>
            <a:r>
              <a:rPr lang="en-US" sz="2400" b="1" i="1" dirty="0" err="1" smtClean="0"/>
              <a:t>pastoris</a:t>
            </a:r>
            <a:r>
              <a:rPr lang="en-US" sz="2400" b="1" dirty="0" smtClean="0"/>
              <a:t> that is appropriate for the precise expression of foreign genes.</a:t>
            </a:r>
            <a:br>
              <a:rPr lang="en-US" sz="2400" b="1" dirty="0" smtClean="0"/>
            </a:br>
            <a:r>
              <a:rPr lang="en-US" sz="2400" b="1" dirty="0" smtClean="0"/>
              <a:t>b. Similar techniques of the molecular genetic manipulation in </a:t>
            </a:r>
            <a:r>
              <a:rPr lang="en-US" sz="2400" b="1" i="1" dirty="0" err="1" smtClean="0"/>
              <a:t>P.pastoris</a:t>
            </a:r>
            <a:r>
              <a:rPr lang="en-US" sz="2400" b="1" dirty="0" smtClean="0"/>
              <a:t> to those from </a:t>
            </a:r>
            <a:r>
              <a:rPr lang="en-US" sz="2400" b="1" i="1" dirty="0" err="1" smtClean="0"/>
              <a:t>Saccharomyces</a:t>
            </a:r>
            <a:r>
              <a:rPr lang="en-US" sz="2400" b="1" i="1" dirty="0" smtClean="0"/>
              <a:t> </a:t>
            </a:r>
            <a:r>
              <a:rPr lang="en-US" sz="2400" b="1" i="1" dirty="0" err="1" smtClean="0"/>
              <a:t>cerevisiae</a:t>
            </a:r>
            <a:r>
              <a:rPr lang="en-US" sz="2400" b="1" dirty="0" smtClean="0"/>
              <a:t>, one of the most well-characterized experimental systems in modern biology.</a:t>
            </a:r>
            <a:br>
              <a:rPr lang="en-US" sz="2400" b="1" dirty="0" smtClean="0"/>
            </a:br>
            <a:r>
              <a:rPr lang="en-US" sz="2400" b="1" dirty="0" smtClean="0"/>
              <a:t>c. </a:t>
            </a:r>
            <a:r>
              <a:rPr lang="en-US" sz="2400" b="1" i="1" dirty="0" smtClean="0"/>
              <a:t>P. </a:t>
            </a:r>
            <a:r>
              <a:rPr lang="en-US" sz="2400" b="1" i="1" dirty="0" err="1" smtClean="0"/>
              <a:t>pastoris</a:t>
            </a:r>
            <a:r>
              <a:rPr lang="en-US" sz="2400" b="1" dirty="0" smtClean="0"/>
              <a:t> prefers respiratory growth, which is a key physiological trait which allows its culturing at high cell densities relative to fermentative yeasts.</a:t>
            </a:r>
          </a:p>
          <a:p>
            <a:endParaRPr lang="en-US" sz="2400"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srcRect l="47136" r="10966"/>
          <a:stretch>
            <a:fillRect/>
          </a:stretch>
        </p:blipFill>
        <p:spPr bwMode="auto">
          <a:xfrm>
            <a:off x="304800" y="209549"/>
            <a:ext cx="5029200" cy="6148983"/>
          </a:xfrm>
          <a:prstGeom prst="rect">
            <a:avLst/>
          </a:prstGeom>
          <a:noFill/>
          <a:ln w="9525">
            <a:noFill/>
            <a:miter lim="800000"/>
            <a:headEnd/>
            <a:tailEnd/>
          </a:ln>
          <a:effectLst/>
        </p:spPr>
      </p:pic>
      <p:sp>
        <p:nvSpPr>
          <p:cNvPr id="3" name="Rectangle 2"/>
          <p:cNvSpPr/>
          <p:nvPr/>
        </p:nvSpPr>
        <p:spPr>
          <a:xfrm>
            <a:off x="5486400" y="1295400"/>
            <a:ext cx="3048000" cy="3785652"/>
          </a:xfrm>
          <a:prstGeom prst="rect">
            <a:avLst/>
          </a:prstGeom>
        </p:spPr>
        <p:txBody>
          <a:bodyPr wrap="square">
            <a:spAutoFit/>
          </a:bodyPr>
          <a:lstStyle/>
          <a:p>
            <a:r>
              <a:rPr lang="en-US" sz="2400" b="1" dirty="0" smtClean="0">
                <a:solidFill>
                  <a:srgbClr val="00B050"/>
                </a:solidFill>
              </a:rPr>
              <a:t>In the </a:t>
            </a:r>
            <a:r>
              <a:rPr lang="en-US" sz="2400" b="1" dirty="0" err="1" smtClean="0">
                <a:solidFill>
                  <a:srgbClr val="00B050"/>
                </a:solidFill>
              </a:rPr>
              <a:t>pPICZ</a:t>
            </a:r>
            <a:endParaRPr lang="en-US" sz="2400" b="1" dirty="0" smtClean="0">
              <a:solidFill>
                <a:srgbClr val="00B050"/>
              </a:solidFill>
            </a:endParaRPr>
          </a:p>
          <a:p>
            <a:r>
              <a:rPr lang="en-US" sz="2400" b="1" dirty="0" smtClean="0">
                <a:solidFill>
                  <a:srgbClr val="00B050"/>
                </a:solidFill>
              </a:rPr>
              <a:t>vectors, the </a:t>
            </a:r>
            <a:r>
              <a:rPr lang="en-US" sz="2400" b="1" dirty="0" err="1" smtClean="0">
                <a:solidFill>
                  <a:srgbClr val="00B050"/>
                </a:solidFill>
              </a:rPr>
              <a:t>zeocin</a:t>
            </a:r>
            <a:r>
              <a:rPr lang="en-US" sz="2400" b="1" dirty="0" smtClean="0">
                <a:solidFill>
                  <a:srgbClr val="00B050"/>
                </a:solidFill>
              </a:rPr>
              <a:t>-resistance gene is driven by the EM-7 promoter for selection in </a:t>
            </a:r>
            <a:r>
              <a:rPr lang="en-US" sz="2400" b="1" i="1" dirty="0" smtClean="0">
                <a:solidFill>
                  <a:srgbClr val="00B050"/>
                </a:solidFill>
              </a:rPr>
              <a:t>E. coli and the TEF1 promoter for selection in </a:t>
            </a:r>
            <a:r>
              <a:rPr lang="en-US" sz="2400" b="1" i="1" dirty="0" err="1" smtClean="0">
                <a:solidFill>
                  <a:srgbClr val="00B050"/>
                </a:solidFill>
              </a:rPr>
              <a:t>Pichia</a:t>
            </a:r>
            <a:r>
              <a:rPr lang="en-US" sz="2400" b="1" i="1" dirty="0" smtClean="0">
                <a:solidFill>
                  <a:srgbClr val="00B050"/>
                </a:solidFill>
              </a:rPr>
              <a:t>.</a:t>
            </a:r>
          </a:p>
          <a:p>
            <a:r>
              <a:rPr lang="pt-BR" sz="2400" dirty="0" smtClean="0"/>
              <a:t>N-terminal α-factor secretion signal</a:t>
            </a:r>
            <a:endParaRPr lang="en-US" sz="2400" b="1" i="1" dirty="0" smtClean="0">
              <a:solidFill>
                <a:srgbClr val="00B050"/>
              </a:solidFill>
            </a:endParaRPr>
          </a:p>
        </p:txBody>
      </p:sp>
      <p:cxnSp>
        <p:nvCxnSpPr>
          <p:cNvPr id="5" name="Straight Connector 4"/>
          <p:cNvCxnSpPr/>
          <p:nvPr/>
        </p:nvCxnSpPr>
        <p:spPr>
          <a:xfrm rot="5400000">
            <a:off x="2629694" y="2705100"/>
            <a:ext cx="532606" cy="794"/>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Map of integration of a heterologous gene into the genome of Pichia pastoris. (A) Single copy integration; (B) Multiple copy integration (Adapted from www.invitrogen.com) "/>
          <p:cNvPicPr>
            <a:picLocks noChangeAspect="1" noChangeArrowheads="1"/>
          </p:cNvPicPr>
          <p:nvPr/>
        </p:nvPicPr>
        <p:blipFill>
          <a:blip r:embed="rId2"/>
          <a:srcRect b="54024"/>
          <a:stretch>
            <a:fillRect/>
          </a:stretch>
        </p:blipFill>
        <p:spPr bwMode="auto">
          <a:xfrm>
            <a:off x="715433" y="381000"/>
            <a:ext cx="8152761" cy="4495800"/>
          </a:xfrm>
          <a:prstGeom prst="rect">
            <a:avLst/>
          </a:prstGeom>
          <a:noFill/>
        </p:spPr>
      </p:pic>
      <p:sp>
        <p:nvSpPr>
          <p:cNvPr id="3" name="Rectangle 2"/>
          <p:cNvSpPr/>
          <p:nvPr/>
        </p:nvSpPr>
        <p:spPr>
          <a:xfrm>
            <a:off x="1219200" y="5449669"/>
            <a:ext cx="7467600" cy="646331"/>
          </a:xfrm>
          <a:prstGeom prst="rect">
            <a:avLst/>
          </a:prstGeom>
        </p:spPr>
        <p:txBody>
          <a:bodyPr wrap="square">
            <a:spAutoFit/>
          </a:bodyPr>
          <a:lstStyle/>
          <a:p>
            <a:r>
              <a:rPr lang="en-US" dirty="0" smtClean="0"/>
              <a:t>Map of integration of a </a:t>
            </a:r>
            <a:r>
              <a:rPr lang="en-US" dirty="0" err="1" smtClean="0"/>
              <a:t>heterologous</a:t>
            </a:r>
            <a:r>
              <a:rPr lang="en-US" dirty="0" smtClean="0"/>
              <a:t> gene into the genome of </a:t>
            </a:r>
            <a:r>
              <a:rPr lang="en-US" i="1" dirty="0" err="1" smtClean="0"/>
              <a:t>Pichia</a:t>
            </a:r>
            <a:r>
              <a:rPr lang="en-US" i="1" dirty="0" smtClean="0"/>
              <a:t> </a:t>
            </a:r>
            <a:r>
              <a:rPr lang="en-US" i="1" dirty="0" err="1" smtClean="0"/>
              <a:t>pastoris</a:t>
            </a:r>
            <a:r>
              <a:rPr lang="en-US" i="1" dirty="0" smtClean="0"/>
              <a:t>. </a:t>
            </a:r>
            <a:r>
              <a:rPr lang="en-US" dirty="0" smtClean="0"/>
              <a:t>(A) Single copy integration.</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228600"/>
            <a:ext cx="8686800" cy="923330"/>
          </a:xfrm>
          <a:prstGeom prst="rect">
            <a:avLst/>
          </a:prstGeom>
        </p:spPr>
        <p:txBody>
          <a:bodyPr wrap="square">
            <a:spAutoFit/>
          </a:bodyPr>
          <a:lstStyle/>
          <a:p>
            <a:r>
              <a:rPr lang="en-US" b="1" u="sng" dirty="0" smtClean="0">
                <a:solidFill>
                  <a:srgbClr val="002060"/>
                </a:solidFill>
              </a:rPr>
              <a:t>Problem: </a:t>
            </a:r>
            <a:r>
              <a:rPr lang="en-US" b="1" dirty="0" smtClean="0">
                <a:solidFill>
                  <a:srgbClr val="002060"/>
                </a:solidFill>
              </a:rPr>
              <a:t>The affinity purification systems described above suffer from the disadvantage that a protease is required to separate the target protein from the affinity tag. Also, the protease has to be separated from the protein of interest.</a:t>
            </a:r>
          </a:p>
        </p:txBody>
      </p:sp>
      <p:sp>
        <p:nvSpPr>
          <p:cNvPr id="4" name="TextBox 3"/>
          <p:cNvSpPr txBox="1"/>
          <p:nvPr/>
        </p:nvSpPr>
        <p:spPr>
          <a:xfrm>
            <a:off x="2338777" y="1219200"/>
            <a:ext cx="4214423" cy="584775"/>
          </a:xfrm>
          <a:prstGeom prst="rect">
            <a:avLst/>
          </a:prstGeom>
          <a:noFill/>
        </p:spPr>
        <p:txBody>
          <a:bodyPr wrap="none" rtlCol="0">
            <a:spAutoFit/>
          </a:bodyPr>
          <a:lstStyle/>
          <a:p>
            <a:r>
              <a:rPr lang="en-US" sz="3200" b="1" u="sng" dirty="0" err="1" smtClean="0">
                <a:solidFill>
                  <a:srgbClr val="0070C0"/>
                </a:solidFill>
                <a:latin typeface="Arial" pitchFamily="34" charset="0"/>
                <a:cs typeface="Arial" pitchFamily="34" charset="0"/>
              </a:rPr>
              <a:t>Intein</a:t>
            </a:r>
            <a:r>
              <a:rPr lang="en-US" sz="3200" b="1" u="sng" dirty="0" smtClean="0">
                <a:solidFill>
                  <a:srgbClr val="0070C0"/>
                </a:solidFill>
                <a:latin typeface="Arial" pitchFamily="34" charset="0"/>
                <a:cs typeface="Arial" pitchFamily="34" charset="0"/>
              </a:rPr>
              <a:t> Based Vectors</a:t>
            </a:r>
            <a:endParaRPr lang="en-US" sz="3200" b="1" u="sng" dirty="0">
              <a:solidFill>
                <a:srgbClr val="0070C0"/>
              </a:solidFill>
              <a:latin typeface="Arial" pitchFamily="34" charset="0"/>
              <a:cs typeface="Arial" pitchFamily="34" charset="0"/>
            </a:endParaRPr>
          </a:p>
        </p:txBody>
      </p:sp>
      <p:pic>
        <p:nvPicPr>
          <p:cNvPr id="2049" name="Picture 1"/>
          <p:cNvPicPr>
            <a:picLocks noChangeAspect="1" noChangeArrowheads="1"/>
          </p:cNvPicPr>
          <p:nvPr/>
        </p:nvPicPr>
        <p:blipFill>
          <a:blip r:embed="rId2"/>
          <a:srcRect l="13093" r="10311" b="23163"/>
          <a:stretch>
            <a:fillRect/>
          </a:stretch>
        </p:blipFill>
        <p:spPr bwMode="auto">
          <a:xfrm>
            <a:off x="152400" y="1905000"/>
            <a:ext cx="8915400" cy="4581525"/>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533400" y="1476613"/>
            <a:ext cx="8382000" cy="3400187"/>
          </a:xfrm>
          <a:prstGeom prst="rect">
            <a:avLst/>
          </a:prstGeom>
          <a:solidFill>
            <a:srgbClr val="FFFFFF"/>
          </a:solidFill>
          <a:ln w="9525">
            <a:noFill/>
            <a:miter lim="800000"/>
            <a:headEnd/>
            <a:tailEnd/>
          </a:ln>
          <a:effectLst/>
        </p:spPr>
        <p:txBody>
          <a:bodyPr vert="horz" wrap="square" lIns="128547"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rgbClr val="C00000"/>
                </a:solidFill>
                <a:effectLst/>
                <a:latin typeface="OpenSans"/>
                <a:cs typeface="Arial" pitchFamily="34" charset="0"/>
              </a:rPr>
              <a:t>As a highly accepted system for protein expression, </a:t>
            </a:r>
            <a:r>
              <a:rPr kumimoji="0" lang="en-US" b="1" i="1" u="none" strike="noStrike" cap="none" normalizeH="0" baseline="0" dirty="0" smtClean="0">
                <a:ln>
                  <a:noFill/>
                </a:ln>
                <a:solidFill>
                  <a:srgbClr val="C00000"/>
                </a:solidFill>
                <a:effectLst/>
                <a:latin typeface="OpenSans"/>
                <a:cs typeface="Arial" pitchFamily="34" charset="0"/>
              </a:rPr>
              <a:t>P. </a:t>
            </a:r>
            <a:r>
              <a:rPr kumimoji="0" lang="en-US" b="1" i="1" u="none" strike="noStrike" cap="none" normalizeH="0" baseline="0" dirty="0" err="1" smtClean="0">
                <a:ln>
                  <a:noFill/>
                </a:ln>
                <a:solidFill>
                  <a:srgbClr val="C00000"/>
                </a:solidFill>
                <a:effectLst/>
                <a:latin typeface="OpenSans"/>
                <a:cs typeface="Arial" pitchFamily="34" charset="0"/>
              </a:rPr>
              <a:t>pastoris</a:t>
            </a:r>
            <a:r>
              <a:rPr kumimoji="0" lang="en-US" b="1" i="0" u="none" strike="noStrike" cap="none" normalizeH="0" baseline="0" dirty="0" smtClean="0">
                <a:ln>
                  <a:noFill/>
                </a:ln>
                <a:solidFill>
                  <a:srgbClr val="C00000"/>
                </a:solidFill>
                <a:effectLst/>
                <a:latin typeface="OpenSans"/>
                <a:cs typeface="Arial" pitchFamily="34" charset="0"/>
              </a:rPr>
              <a:t> has its distinguished traits in following aspects:</a:t>
            </a:r>
            <a:endParaRPr kumimoji="0" lang="en-US" b="1"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C00000"/>
                </a:solidFill>
                <a:effectLst/>
                <a:latin typeface="OpenSans"/>
                <a:cs typeface="Arial" pitchFamily="34" charset="0"/>
              </a:rPr>
              <a:t>Ability to grow to high cell densities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C00000"/>
                </a:solidFill>
                <a:effectLst/>
                <a:latin typeface="OpenSans"/>
                <a:cs typeface="Arial" pitchFamily="34" charset="0"/>
              </a:rPr>
              <a:t>Robust inducible promoters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C00000"/>
                </a:solidFill>
                <a:effectLst/>
                <a:latin typeface="OpenSans"/>
                <a:cs typeface="Arial" pitchFamily="34" charset="0"/>
              </a:rPr>
              <a:t>Ease of manipulation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C00000"/>
                </a:solidFill>
                <a:effectLst/>
                <a:latin typeface="OpenSans"/>
                <a:cs typeface="Arial" pitchFamily="34" charset="0"/>
              </a:rPr>
              <a:t>Extra process to stabilize product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C00000"/>
                </a:solidFill>
                <a:effectLst/>
                <a:latin typeface="OpenSans"/>
                <a:cs typeface="Arial" pitchFamily="34" charset="0"/>
              </a:rPr>
              <a:t>High production output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err="1" smtClean="0">
                <a:ln>
                  <a:noFill/>
                </a:ln>
                <a:solidFill>
                  <a:srgbClr val="C00000"/>
                </a:solidFill>
                <a:effectLst/>
                <a:latin typeface="OpenSans"/>
                <a:cs typeface="Arial" pitchFamily="34" charset="0"/>
              </a:rPr>
              <a:t>Secretory</a:t>
            </a:r>
            <a:r>
              <a:rPr kumimoji="0" lang="en-US" b="1" i="0" u="none" strike="noStrike" cap="none" normalizeH="0" baseline="0" dirty="0" smtClean="0">
                <a:ln>
                  <a:noFill/>
                </a:ln>
                <a:solidFill>
                  <a:srgbClr val="C00000"/>
                </a:solidFill>
                <a:effectLst/>
                <a:latin typeface="OpenSans"/>
                <a:cs typeface="Arial" pitchFamily="34" charset="0"/>
              </a:rPr>
              <a:t> protein production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C00000"/>
                </a:solidFill>
                <a:effectLst/>
                <a:latin typeface="OpenSans"/>
                <a:cs typeface="Arial" pitchFamily="34" charset="0"/>
              </a:rPr>
              <a:t>Requirements for precise fermentation conditions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C00000"/>
                </a:solidFill>
                <a:effectLst/>
                <a:latin typeface="OpenSans"/>
                <a:cs typeface="Arial" pitchFamily="34" charset="0"/>
              </a:rPr>
              <a:t>Capable of multiple posttranslational modification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b="1" i="0" u="none" strike="noStrike" cap="none" normalizeH="0" baseline="0" dirty="0" smtClean="0">
                <a:ln>
                  <a:noFill/>
                </a:ln>
                <a:solidFill>
                  <a:srgbClr val="C00000"/>
                </a:solidFill>
                <a:effectLst/>
                <a:latin typeface="OpenSans"/>
                <a:cs typeface="Arial" pitchFamily="34" charset="0"/>
              </a:rPr>
              <a:t>Demands of </a:t>
            </a:r>
            <a:r>
              <a:rPr kumimoji="0" lang="en-US" b="1" i="0" u="none" strike="noStrike" cap="none" normalizeH="0" baseline="0" dirty="0" err="1" smtClean="0">
                <a:ln>
                  <a:noFill/>
                </a:ln>
                <a:solidFill>
                  <a:srgbClr val="C00000"/>
                </a:solidFill>
                <a:effectLst/>
                <a:latin typeface="OpenSans"/>
                <a:cs typeface="Arial" pitchFamily="34" charset="0"/>
              </a:rPr>
              <a:t>MetOH</a:t>
            </a:r>
            <a:r>
              <a:rPr kumimoji="0" lang="en-US" b="1" i="0" u="none" strike="noStrike" cap="none" normalizeH="0" baseline="0" dirty="0" smtClean="0">
                <a:ln>
                  <a:noFill/>
                </a:ln>
                <a:solidFill>
                  <a:srgbClr val="C00000"/>
                </a:solidFill>
                <a:effectLst/>
                <a:latin typeface="OpenSans"/>
                <a:cs typeface="Arial" pitchFamily="34" charset="0"/>
              </a:rPr>
              <a:t> induction (necessary for explosive-safe </a:t>
            </a:r>
            <a:r>
              <a:rPr kumimoji="0" lang="en-US" b="1" i="0" u="none" strike="noStrike" cap="none" normalizeH="0" baseline="0" dirty="0" err="1" smtClean="0">
                <a:ln>
                  <a:noFill/>
                </a:ln>
                <a:solidFill>
                  <a:srgbClr val="C00000"/>
                </a:solidFill>
                <a:effectLst/>
                <a:latin typeface="OpenSans"/>
                <a:cs typeface="Arial" pitchFamily="34" charset="0"/>
              </a:rPr>
              <a:t>fermentors</a:t>
            </a:r>
            <a:r>
              <a:rPr kumimoji="0" lang="en-US" b="1" i="0" u="none" strike="noStrike" cap="none" normalizeH="0" baseline="0" dirty="0" smtClean="0">
                <a:ln>
                  <a:noFill/>
                </a:ln>
                <a:solidFill>
                  <a:srgbClr val="C00000"/>
                </a:solidFill>
                <a:effectLst/>
                <a:latin typeface="OpenSans"/>
                <a:cs typeface="Arial"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1" i="0" u="none" strike="noStrike" cap="none" normalizeH="0" baseline="0" dirty="0" smtClean="0">
              <a:ln>
                <a:noFill/>
              </a:ln>
              <a:solidFill>
                <a:srgbClr val="C00000"/>
              </a:solidFill>
              <a:effectLst/>
              <a:latin typeface="Arial" pitchFamily="34" charset="0"/>
              <a:cs typeface="Arial" pitchFamily="34" charset="0"/>
            </a:endParaRPr>
          </a:p>
        </p:txBody>
      </p:sp>
      <p:sp>
        <p:nvSpPr>
          <p:cNvPr id="3" name="TextBox 2"/>
          <p:cNvSpPr txBox="1"/>
          <p:nvPr/>
        </p:nvSpPr>
        <p:spPr>
          <a:xfrm>
            <a:off x="3581400" y="533400"/>
            <a:ext cx="1202124" cy="400110"/>
          </a:xfrm>
          <a:prstGeom prst="rect">
            <a:avLst/>
          </a:prstGeom>
          <a:noFill/>
        </p:spPr>
        <p:txBody>
          <a:bodyPr wrap="none" rtlCol="0">
            <a:spAutoFit/>
          </a:bodyPr>
          <a:lstStyle/>
          <a:p>
            <a:r>
              <a:rPr lang="en-US" sz="2000" b="1" u="sng" dirty="0" smtClean="0">
                <a:solidFill>
                  <a:srgbClr val="C00000"/>
                </a:solidFill>
              </a:rPr>
              <a:t>Summary</a:t>
            </a:r>
            <a:endParaRPr lang="en-US" sz="2000" b="1" u="sng" dirty="0">
              <a:solidFill>
                <a:srgbClr val="C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ichia pastoris"/>
          <p:cNvPicPr>
            <a:picLocks noChangeAspect="1" noChangeArrowheads="1"/>
          </p:cNvPicPr>
          <p:nvPr/>
        </p:nvPicPr>
        <p:blipFill>
          <a:blip r:embed="rId2"/>
          <a:srcRect/>
          <a:stretch>
            <a:fillRect/>
          </a:stretch>
        </p:blipFill>
        <p:spPr bwMode="auto">
          <a:xfrm>
            <a:off x="293888" y="1219200"/>
            <a:ext cx="8230988" cy="40195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63689"/>
            <a:ext cx="8686800" cy="5693866"/>
          </a:xfrm>
          <a:prstGeom prst="rect">
            <a:avLst/>
          </a:prstGeom>
        </p:spPr>
        <p:txBody>
          <a:bodyPr wrap="square">
            <a:spAutoFit/>
          </a:bodyPr>
          <a:lstStyle/>
          <a:p>
            <a:pPr algn="ctr"/>
            <a:r>
              <a:rPr lang="en-US" sz="2800" b="1" dirty="0" err="1" smtClean="0">
                <a:solidFill>
                  <a:srgbClr val="00B050"/>
                </a:solidFill>
                <a:hlinkClick r:id="rId2"/>
              </a:rPr>
              <a:t>Baculovirus</a:t>
            </a:r>
            <a:r>
              <a:rPr lang="en-US" sz="2800" b="1" dirty="0" smtClean="0">
                <a:solidFill>
                  <a:srgbClr val="00B050"/>
                </a:solidFill>
                <a:hlinkClick r:id="rId2"/>
              </a:rPr>
              <a:t> Expression System</a:t>
            </a:r>
            <a:endParaRPr lang="en-US" sz="2800" b="1" dirty="0" smtClean="0">
              <a:solidFill>
                <a:srgbClr val="00B050"/>
              </a:solidFill>
            </a:endParaRPr>
          </a:p>
          <a:p>
            <a:r>
              <a:rPr lang="en-US" sz="2400" dirty="0" smtClean="0"/>
              <a:t>The insect expression system is a widely used eukaryotic expression system that has the ability to translate and modify foreign proteins similar to higher eukaryotes. The expression of exogenous protein in the insect cell system by recombinant </a:t>
            </a:r>
            <a:r>
              <a:rPr lang="en-US" sz="2400" dirty="0" err="1" smtClean="0"/>
              <a:t>baculovirus</a:t>
            </a:r>
            <a:r>
              <a:rPr lang="en-US" sz="2400" dirty="0" smtClean="0"/>
              <a:t> is a more popular expression method. </a:t>
            </a:r>
          </a:p>
          <a:p>
            <a:endParaRPr lang="en-US" sz="2400" dirty="0" smtClean="0"/>
          </a:p>
          <a:p>
            <a:r>
              <a:rPr lang="en-US" sz="2400" dirty="0" smtClean="0"/>
              <a:t>The protein level is up to 1 ~ 500mg / L.</a:t>
            </a:r>
          </a:p>
          <a:p>
            <a:r>
              <a:rPr lang="en-US" sz="2400" dirty="0" smtClean="0"/>
              <a:t> </a:t>
            </a:r>
          </a:p>
          <a:p>
            <a:r>
              <a:rPr lang="en-US" sz="2400" dirty="0" err="1" smtClean="0"/>
              <a:t>Baculovirus</a:t>
            </a:r>
            <a:r>
              <a:rPr lang="en-US" sz="2400" dirty="0" smtClean="0"/>
              <a:t> is the largest group of known insect viruses and is the earliest, most studied and applicable insect virus. The </a:t>
            </a:r>
            <a:r>
              <a:rPr lang="en-US" sz="2400" dirty="0" err="1" smtClean="0"/>
              <a:t>baculovirus</a:t>
            </a:r>
            <a:r>
              <a:rPr lang="en-US" sz="2400" dirty="0" smtClean="0"/>
              <a:t> genome is a single closed circular double-stranded DNA molecule with a size of 80-160 kb. Its genome can be replicated and transcribed in insect nuclei. It is the ideal carrier for the expression of large fragments of DNA.</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07075"/>
            <a:ext cx="8001000" cy="6370975"/>
          </a:xfrm>
          <a:prstGeom prst="rect">
            <a:avLst/>
          </a:prstGeom>
        </p:spPr>
        <p:txBody>
          <a:bodyPr wrap="square">
            <a:spAutoFit/>
          </a:bodyPr>
          <a:lstStyle/>
          <a:p>
            <a:r>
              <a:rPr lang="en-US" sz="2400" b="1" u="sng" dirty="0" smtClean="0">
                <a:solidFill>
                  <a:srgbClr val="FF0000"/>
                </a:solidFill>
              </a:rPr>
              <a:t>The main advantages of </a:t>
            </a:r>
            <a:r>
              <a:rPr lang="en-US" sz="2400" b="1" u="sng" dirty="0" err="1" smtClean="0">
                <a:solidFill>
                  <a:srgbClr val="FF0000"/>
                </a:solidFill>
              </a:rPr>
              <a:t>baculovirus</a:t>
            </a:r>
            <a:r>
              <a:rPr lang="en-US" sz="2400" b="1" u="sng" dirty="0" smtClean="0">
                <a:solidFill>
                  <a:srgbClr val="FF0000"/>
                </a:solidFill>
              </a:rPr>
              <a:t> system include:</a:t>
            </a:r>
          </a:p>
          <a:p>
            <a:pPr marL="342900" indent="-342900">
              <a:buFont typeface="+mj-lt"/>
              <a:buAutoNum type="arabicPeriod"/>
            </a:pPr>
            <a:r>
              <a:rPr lang="en-US" sz="2400" b="1" dirty="0" smtClean="0"/>
              <a:t>Recombinant protein has complete biological function, such as protein correct folding and disulfide bond</a:t>
            </a:r>
            <a:r>
              <a:rPr lang="en-US" sz="2400" b="1" dirty="0" smtClean="0"/>
              <a:t>;</a:t>
            </a:r>
            <a:r>
              <a:rPr lang="en-US" sz="2400" b="1" dirty="0" smtClean="0"/>
              <a:t> </a:t>
            </a:r>
            <a:endParaRPr lang="en-US" sz="2400" b="1" dirty="0" smtClean="0"/>
          </a:p>
          <a:p>
            <a:pPr marL="342900" indent="-342900">
              <a:buFont typeface="+mj-lt"/>
              <a:buAutoNum type="arabicPeriod"/>
            </a:pPr>
            <a:r>
              <a:rPr lang="en-US" sz="2400" b="1" dirty="0" smtClean="0"/>
              <a:t>Improved solubility</a:t>
            </a:r>
            <a:endParaRPr lang="en-US" sz="2400" b="1" dirty="0" smtClean="0"/>
          </a:p>
          <a:p>
            <a:pPr marL="342900" indent="-342900">
              <a:buFont typeface="+mj-lt"/>
              <a:buAutoNum type="arabicPeriod"/>
            </a:pPr>
            <a:r>
              <a:rPr lang="en-US" sz="2400" b="1" dirty="0" smtClean="0"/>
              <a:t>Post-translation modification;</a:t>
            </a:r>
          </a:p>
          <a:p>
            <a:pPr marL="342900" indent="-342900">
              <a:buFont typeface="+mj-lt"/>
              <a:buAutoNum type="arabicPeriod"/>
            </a:pPr>
            <a:r>
              <a:rPr lang="en-US" sz="2400" b="1" dirty="0" smtClean="0"/>
              <a:t>High level of expression, up to 50% of the total protein amount;</a:t>
            </a:r>
          </a:p>
          <a:p>
            <a:pPr marL="342900" indent="-342900">
              <a:buFont typeface="+mj-lt"/>
              <a:buAutoNum type="arabicPeriod"/>
            </a:pPr>
            <a:r>
              <a:rPr lang="en-US" sz="2400" b="1" dirty="0" smtClean="0"/>
              <a:t>Accommodate large insert protein;</a:t>
            </a:r>
          </a:p>
          <a:p>
            <a:pPr marL="342900" indent="-342900">
              <a:buFont typeface="+mj-lt"/>
              <a:buAutoNum type="arabicPeriod"/>
            </a:pPr>
            <a:r>
              <a:rPr lang="en-US" sz="2400" b="1" dirty="0" smtClean="0"/>
              <a:t>Simultaneously express multiple genes</a:t>
            </a:r>
            <a:r>
              <a:rPr lang="en-US" sz="2400" b="1" dirty="0" smtClean="0"/>
              <a:t>. </a:t>
            </a:r>
          </a:p>
          <a:p>
            <a:pPr marL="342900" indent="-342900">
              <a:buFont typeface="+mj-lt"/>
              <a:buAutoNum type="arabicPeriod"/>
            </a:pPr>
            <a:r>
              <a:rPr lang="en-US" sz="2400" b="1" dirty="0" smtClean="0"/>
              <a:t>Capable of producing </a:t>
            </a:r>
            <a:r>
              <a:rPr lang="en-US" sz="2400" b="1" dirty="0" err="1" smtClean="0"/>
              <a:t>cytotoxic</a:t>
            </a:r>
            <a:r>
              <a:rPr lang="en-US" sz="2400" b="1" dirty="0" smtClean="0"/>
              <a:t> proteins</a:t>
            </a:r>
          </a:p>
          <a:p>
            <a:pPr marL="342900" indent="-342900">
              <a:buFont typeface="+mj-lt"/>
              <a:buAutoNum type="arabicPeriod"/>
            </a:pPr>
            <a:r>
              <a:rPr lang="en-US" sz="2400" b="1" dirty="0" smtClean="0"/>
              <a:t>Suitable for the production of large proteins and protein </a:t>
            </a:r>
            <a:r>
              <a:rPr lang="en-US" sz="2400" b="1" dirty="0" smtClean="0"/>
              <a:t>complexes</a:t>
            </a:r>
          </a:p>
          <a:p>
            <a:pPr marL="342900" indent="-342900">
              <a:buFont typeface="+mj-lt"/>
              <a:buAutoNum type="arabicPeriod"/>
            </a:pPr>
            <a:r>
              <a:rPr lang="en-US" sz="2400" b="1" dirty="0" smtClean="0"/>
              <a:t>Lower-cost</a:t>
            </a:r>
          </a:p>
          <a:p>
            <a:pPr marL="342900" indent="-342900">
              <a:buFont typeface="+mj-lt"/>
              <a:buAutoNum type="arabicPeriod"/>
            </a:pPr>
            <a:r>
              <a:rPr lang="en-US" sz="2400" b="1" dirty="0" smtClean="0"/>
              <a:t>Operational </a:t>
            </a:r>
            <a:r>
              <a:rPr lang="en-US" sz="2400" b="1" dirty="0" smtClean="0"/>
              <a:t>safety: </a:t>
            </a:r>
            <a:r>
              <a:rPr lang="en-US" sz="2400" b="1" dirty="0" err="1" smtClean="0"/>
              <a:t>baculovirus</a:t>
            </a:r>
            <a:r>
              <a:rPr lang="en-US" sz="2400" b="1" dirty="0" smtClean="0"/>
              <a:t> are noninfectious to </a:t>
            </a:r>
            <a:r>
              <a:rPr lang="en-US" sz="2400" b="1" dirty="0" smtClean="0"/>
              <a:t>vertebrates</a:t>
            </a:r>
          </a:p>
          <a:p>
            <a:pPr marL="342900" indent="-342900">
              <a:buFont typeface="+mj-lt"/>
              <a:buAutoNum type="arabicPeriod"/>
            </a:pPr>
            <a:r>
              <a:rPr lang="en-US" sz="2400" b="1" dirty="0" smtClean="0"/>
              <a:t>Easy </a:t>
            </a:r>
            <a:r>
              <a:rPr lang="en-US" sz="2400" b="1" dirty="0" smtClean="0"/>
              <a:t>to scale up in bioreactors</a:t>
            </a:r>
          </a:p>
          <a:p>
            <a:pPr marL="342900" indent="-342900">
              <a:buFont typeface="+mj-lt"/>
              <a:buAutoNum type="arabicPeriod"/>
            </a:pPr>
            <a:endParaRPr lang="en-US"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7848600" cy="369332"/>
          </a:xfrm>
          <a:prstGeom prst="rect">
            <a:avLst/>
          </a:prstGeom>
        </p:spPr>
        <p:txBody>
          <a:bodyPr wrap="square">
            <a:spAutoFit/>
          </a:bodyPr>
          <a:lstStyle/>
          <a:p>
            <a:r>
              <a:rPr lang="en-US" b="1" u="sng" dirty="0" smtClean="0"/>
              <a:t>The </a:t>
            </a:r>
            <a:r>
              <a:rPr lang="en-US" b="1" u="sng" dirty="0" err="1" smtClean="0"/>
              <a:t>bacmid</a:t>
            </a:r>
            <a:r>
              <a:rPr lang="en-US" b="1" u="sng" dirty="0" smtClean="0"/>
              <a:t> is essentially a very large plasmid</a:t>
            </a:r>
            <a:r>
              <a:rPr lang="en-US" u="sng" dirty="0" smtClean="0"/>
              <a:t> containing the </a:t>
            </a:r>
            <a:r>
              <a:rPr lang="en-US" u="sng" dirty="0" err="1" smtClean="0"/>
              <a:t>baculovirus</a:t>
            </a:r>
            <a:r>
              <a:rPr lang="en-US" u="sng" dirty="0" smtClean="0"/>
              <a:t> genome</a:t>
            </a:r>
            <a:endParaRPr lang="en-US" u="sng" dirty="0"/>
          </a:p>
        </p:txBody>
      </p:sp>
      <p:pic>
        <p:nvPicPr>
          <p:cNvPr id="2050" name="Picture 2" descr="https://www.creativebiomart.net/images/Baculovirus-insect%20cell%20expression%20system.jpg"/>
          <p:cNvPicPr>
            <a:picLocks noChangeAspect="1" noChangeArrowheads="1"/>
          </p:cNvPicPr>
          <p:nvPr/>
        </p:nvPicPr>
        <p:blipFill>
          <a:blip r:embed="rId2"/>
          <a:srcRect/>
          <a:stretch>
            <a:fillRect/>
          </a:stretch>
        </p:blipFill>
        <p:spPr bwMode="auto">
          <a:xfrm>
            <a:off x="525780" y="990600"/>
            <a:ext cx="8237220" cy="3581400"/>
          </a:xfrm>
          <a:prstGeom prst="rect">
            <a:avLst/>
          </a:prstGeom>
          <a:noFill/>
        </p:spPr>
      </p:pic>
      <p:sp>
        <p:nvSpPr>
          <p:cNvPr id="4" name="Rectangle 3"/>
          <p:cNvSpPr/>
          <p:nvPr/>
        </p:nvSpPr>
        <p:spPr>
          <a:xfrm>
            <a:off x="1371600" y="4923472"/>
            <a:ext cx="7010400" cy="1477328"/>
          </a:xfrm>
          <a:prstGeom prst="rect">
            <a:avLst/>
          </a:prstGeom>
        </p:spPr>
        <p:txBody>
          <a:bodyPr wrap="square">
            <a:spAutoFit/>
          </a:bodyPr>
          <a:lstStyle/>
          <a:p>
            <a:r>
              <a:rPr lang="en-US" b="1" dirty="0" smtClean="0"/>
              <a:t>The </a:t>
            </a:r>
            <a:r>
              <a:rPr lang="en-US" b="1" dirty="0" err="1" smtClean="0"/>
              <a:t>baculovirus</a:t>
            </a:r>
            <a:r>
              <a:rPr lang="en-US" b="1" dirty="0" smtClean="0"/>
              <a:t>-insect cell expression system utilizes recombinant </a:t>
            </a:r>
            <a:r>
              <a:rPr lang="en-US" b="1" dirty="0" err="1" smtClean="0"/>
              <a:t>baculoviruses</a:t>
            </a:r>
            <a:r>
              <a:rPr lang="en-US" b="1" dirty="0" smtClean="0"/>
              <a:t> (insect viruses) and their ability to manufacture high yields of biologically active proteins from infected insect cells. The proteins of interest can be easily purified from infected cells or their supernatants using tag and affinity chromatography.</a:t>
            </a:r>
            <a:endParaRPr lang="en-US"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Image result for Spodoptera frugiper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8" name="Picture 4" descr="fall armyworm, Spodoptera frugiperda (J.E. Smith)"/>
          <p:cNvPicPr>
            <a:picLocks noChangeAspect="1" noChangeArrowheads="1"/>
          </p:cNvPicPr>
          <p:nvPr/>
        </p:nvPicPr>
        <p:blipFill>
          <a:blip r:embed="rId2"/>
          <a:srcRect/>
          <a:stretch>
            <a:fillRect/>
          </a:stretch>
        </p:blipFill>
        <p:spPr bwMode="auto">
          <a:xfrm>
            <a:off x="5105400" y="228600"/>
            <a:ext cx="3175000" cy="2133600"/>
          </a:xfrm>
          <a:prstGeom prst="rect">
            <a:avLst/>
          </a:prstGeom>
          <a:noFill/>
        </p:spPr>
      </p:pic>
      <p:pic>
        <p:nvPicPr>
          <p:cNvPr id="1030" name="Picture 6" descr="fall armyworm, Spodoptera frugiperda (J.E. Smith)"/>
          <p:cNvPicPr>
            <a:picLocks noChangeAspect="1" noChangeArrowheads="1"/>
          </p:cNvPicPr>
          <p:nvPr/>
        </p:nvPicPr>
        <p:blipFill>
          <a:blip r:embed="rId3"/>
          <a:srcRect/>
          <a:stretch>
            <a:fillRect/>
          </a:stretch>
        </p:blipFill>
        <p:spPr bwMode="auto">
          <a:xfrm>
            <a:off x="990600" y="228600"/>
            <a:ext cx="3619500" cy="2171700"/>
          </a:xfrm>
          <a:prstGeom prst="rect">
            <a:avLst/>
          </a:prstGeom>
          <a:noFill/>
        </p:spPr>
      </p:pic>
      <p:sp>
        <p:nvSpPr>
          <p:cNvPr id="5" name="Rectangle 4"/>
          <p:cNvSpPr/>
          <p:nvPr/>
        </p:nvSpPr>
        <p:spPr>
          <a:xfrm>
            <a:off x="5187845" y="2514600"/>
            <a:ext cx="2965555" cy="369332"/>
          </a:xfrm>
          <a:prstGeom prst="rect">
            <a:avLst/>
          </a:prstGeom>
        </p:spPr>
        <p:txBody>
          <a:bodyPr wrap="none">
            <a:spAutoFit/>
          </a:bodyPr>
          <a:lstStyle/>
          <a:p>
            <a:r>
              <a:rPr lang="en-US" i="1" dirty="0" smtClean="0"/>
              <a:t>Insect: </a:t>
            </a:r>
            <a:r>
              <a:rPr lang="en-US" i="1" dirty="0" err="1" smtClean="0"/>
              <a:t>Spodoptera</a:t>
            </a:r>
            <a:r>
              <a:rPr lang="en-US" i="1" dirty="0" smtClean="0"/>
              <a:t> </a:t>
            </a:r>
            <a:r>
              <a:rPr lang="en-US" i="1" dirty="0" err="1" smtClean="0"/>
              <a:t>frugiperda</a:t>
            </a:r>
            <a:endParaRPr lang="en-US" dirty="0"/>
          </a:p>
        </p:txBody>
      </p:sp>
      <p:pic>
        <p:nvPicPr>
          <p:cNvPr id="1032" name="Picture 8" descr="https://www.creativebiomart.net/images/EM%20photos%20of%20non-infected%20and%20infected%20Sf9%20cells..png"/>
          <p:cNvPicPr>
            <a:picLocks noChangeAspect="1" noChangeArrowheads="1"/>
          </p:cNvPicPr>
          <p:nvPr/>
        </p:nvPicPr>
        <p:blipFill>
          <a:blip r:embed="rId4"/>
          <a:srcRect/>
          <a:stretch>
            <a:fillRect/>
          </a:stretch>
        </p:blipFill>
        <p:spPr bwMode="auto">
          <a:xfrm>
            <a:off x="152400" y="2819400"/>
            <a:ext cx="4011238" cy="3699106"/>
          </a:xfrm>
          <a:prstGeom prst="rect">
            <a:avLst/>
          </a:prstGeom>
          <a:noFill/>
        </p:spPr>
      </p:pic>
      <p:sp>
        <p:nvSpPr>
          <p:cNvPr id="7" name="TextBox 6"/>
          <p:cNvSpPr txBox="1"/>
          <p:nvPr/>
        </p:nvSpPr>
        <p:spPr>
          <a:xfrm>
            <a:off x="5334000" y="3657600"/>
            <a:ext cx="1927066" cy="369332"/>
          </a:xfrm>
          <a:prstGeom prst="rect">
            <a:avLst/>
          </a:prstGeom>
          <a:noFill/>
        </p:spPr>
        <p:txBody>
          <a:bodyPr wrap="none" rtlCol="0">
            <a:spAutoFit/>
          </a:bodyPr>
          <a:lstStyle/>
          <a:p>
            <a:r>
              <a:rPr lang="en-US" b="1" dirty="0" smtClean="0">
                <a:solidFill>
                  <a:srgbClr val="00B050"/>
                </a:solidFill>
              </a:rPr>
              <a:t>Source of Sf9 Cells</a:t>
            </a:r>
            <a:endParaRPr lang="en-US" b="1" dirty="0">
              <a:solidFill>
                <a:srgbClr val="00B050"/>
              </a:solidFill>
            </a:endParaRPr>
          </a:p>
        </p:txBody>
      </p:sp>
      <p:cxnSp>
        <p:nvCxnSpPr>
          <p:cNvPr id="9" name="Straight Arrow Connector 8"/>
          <p:cNvCxnSpPr/>
          <p:nvPr/>
        </p:nvCxnSpPr>
        <p:spPr>
          <a:xfrm rot="5400000">
            <a:off x="6553200" y="2971800"/>
            <a:ext cx="6096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A scalable suspension insect cell transfection method for production of  baculoviruses with low amplification passages - ScienceDirect"/>
          <p:cNvPicPr>
            <a:picLocks noChangeAspect="1" noChangeArrowheads="1"/>
          </p:cNvPicPr>
          <p:nvPr/>
        </p:nvPicPr>
        <p:blipFill>
          <a:blip r:embed="rId2"/>
          <a:srcRect/>
          <a:stretch>
            <a:fillRect/>
          </a:stretch>
        </p:blipFill>
        <p:spPr bwMode="auto">
          <a:xfrm>
            <a:off x="2305050" y="838200"/>
            <a:ext cx="4781550" cy="3314700"/>
          </a:xfrm>
          <a:prstGeom prst="rect">
            <a:avLst/>
          </a:prstGeom>
          <a:noFill/>
        </p:spPr>
      </p:pic>
      <p:sp>
        <p:nvSpPr>
          <p:cNvPr id="4" name="TextBox 3"/>
          <p:cNvSpPr txBox="1"/>
          <p:nvPr/>
        </p:nvSpPr>
        <p:spPr>
          <a:xfrm>
            <a:off x="2514600" y="5269468"/>
            <a:ext cx="4732386" cy="523220"/>
          </a:xfrm>
          <a:prstGeom prst="rect">
            <a:avLst/>
          </a:prstGeom>
          <a:noFill/>
        </p:spPr>
        <p:txBody>
          <a:bodyPr wrap="none" rtlCol="0">
            <a:spAutoFit/>
          </a:bodyPr>
          <a:lstStyle/>
          <a:p>
            <a:r>
              <a:rPr lang="en-US" sz="2800" b="1" dirty="0" err="1" smtClean="0">
                <a:solidFill>
                  <a:srgbClr val="C00000"/>
                </a:solidFill>
              </a:rPr>
              <a:t>Baculovirus</a:t>
            </a:r>
            <a:r>
              <a:rPr lang="en-US" sz="2800" b="1" dirty="0" smtClean="0">
                <a:solidFill>
                  <a:srgbClr val="C00000"/>
                </a:solidFill>
              </a:rPr>
              <a:t> Expression System</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Recombinant Protein Expression Using a Baculovirus-insect Cell System -  European Biotechnology"/>
          <p:cNvPicPr>
            <a:picLocks noChangeAspect="1" noChangeArrowheads="1"/>
          </p:cNvPicPr>
          <p:nvPr/>
        </p:nvPicPr>
        <p:blipFill>
          <a:blip r:embed="rId2"/>
          <a:srcRect/>
          <a:stretch>
            <a:fillRect/>
          </a:stretch>
        </p:blipFill>
        <p:spPr bwMode="auto">
          <a:xfrm>
            <a:off x="533400" y="609600"/>
            <a:ext cx="8096250" cy="5029200"/>
          </a:xfrm>
          <a:prstGeom prst="rect">
            <a:avLst/>
          </a:prstGeom>
          <a:noFill/>
        </p:spPr>
      </p:pic>
      <p:sp>
        <p:nvSpPr>
          <p:cNvPr id="3" name="TextBox 2"/>
          <p:cNvSpPr txBox="1"/>
          <p:nvPr/>
        </p:nvSpPr>
        <p:spPr>
          <a:xfrm>
            <a:off x="2514600" y="5953780"/>
            <a:ext cx="4732386" cy="523220"/>
          </a:xfrm>
          <a:prstGeom prst="rect">
            <a:avLst/>
          </a:prstGeom>
          <a:noFill/>
        </p:spPr>
        <p:txBody>
          <a:bodyPr wrap="none" rtlCol="0">
            <a:spAutoFit/>
          </a:bodyPr>
          <a:lstStyle/>
          <a:p>
            <a:r>
              <a:rPr lang="en-US" sz="2800" b="1" dirty="0" err="1" smtClean="0">
                <a:solidFill>
                  <a:srgbClr val="C00000"/>
                </a:solidFill>
              </a:rPr>
              <a:t>Baculovirus</a:t>
            </a:r>
            <a:r>
              <a:rPr lang="en-US" sz="2800" b="1" dirty="0" smtClean="0">
                <a:solidFill>
                  <a:srgbClr val="C00000"/>
                </a:solidFill>
              </a:rPr>
              <a:t> Expression System</a:t>
            </a:r>
            <a:endParaRPr lang="en-US" sz="2800" b="1" dirty="0">
              <a:solidFill>
                <a:srgbClr val="C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3046988"/>
          </a:xfrm>
          <a:prstGeom prst="rect">
            <a:avLst/>
          </a:prstGeom>
        </p:spPr>
        <p:txBody>
          <a:bodyPr wrap="square">
            <a:spAutoFit/>
          </a:bodyPr>
          <a:lstStyle/>
          <a:p>
            <a:pPr algn="ctr"/>
            <a:r>
              <a:rPr lang="en-US" sz="2400" b="1" u="sng" dirty="0" smtClean="0">
                <a:solidFill>
                  <a:srgbClr val="C00000"/>
                </a:solidFill>
              </a:rPr>
              <a:t>Mammalian Expression </a:t>
            </a:r>
            <a:r>
              <a:rPr lang="en-US" sz="2400" b="1" u="sng" dirty="0" smtClean="0">
                <a:solidFill>
                  <a:srgbClr val="C00000"/>
                </a:solidFill>
              </a:rPr>
              <a:t>Systems</a:t>
            </a:r>
          </a:p>
          <a:p>
            <a:pPr algn="ctr"/>
            <a:endParaRPr lang="en-US" sz="2400" b="1" u="sng" dirty="0" smtClean="0">
              <a:solidFill>
                <a:srgbClr val="C00000"/>
              </a:solidFill>
            </a:endParaRPr>
          </a:p>
          <a:p>
            <a:r>
              <a:rPr lang="en-US" b="1" dirty="0" smtClean="0"/>
              <a:t>The main advantage of mammalian cell expression is that the mammalian cells can properly and efficiently recognize the signals for synthesis, processing and secretion of eukaryotic proteins. </a:t>
            </a:r>
            <a:endParaRPr lang="en-US" b="1" dirty="0" smtClean="0"/>
          </a:p>
          <a:p>
            <a:endParaRPr lang="en-US" b="1" dirty="0" smtClean="0"/>
          </a:p>
          <a:p>
            <a:r>
              <a:rPr lang="en-US" b="1" dirty="0" smtClean="0"/>
              <a:t>Therefore </a:t>
            </a:r>
            <a:r>
              <a:rPr lang="en-US" b="1" dirty="0" smtClean="0"/>
              <a:t>expression systems utilizing mammalian cells for recombinant protein manufacture are able to introduce proper protein folding, post-translational modifications, and protein assembly, which are important for complete biological activity. </a:t>
            </a:r>
            <a:endParaRPr lang="en-US" b="1" dirty="0"/>
          </a:p>
        </p:txBody>
      </p:sp>
      <p:graphicFrame>
        <p:nvGraphicFramePr>
          <p:cNvPr id="3" name="Table 2"/>
          <p:cNvGraphicFramePr>
            <a:graphicFrameLocks noGrp="1"/>
          </p:cNvGraphicFramePr>
          <p:nvPr/>
        </p:nvGraphicFramePr>
        <p:xfrm>
          <a:off x="1524000" y="3230880"/>
          <a:ext cx="6096000" cy="3322320"/>
        </p:xfrm>
        <a:graphic>
          <a:graphicData uri="http://schemas.openxmlformats.org/drawingml/2006/table">
            <a:tbl>
              <a:tblPr/>
              <a:tblGrid>
                <a:gridCol w="3048000"/>
                <a:gridCol w="3048000"/>
              </a:tblGrid>
              <a:tr h="0">
                <a:tc>
                  <a:txBody>
                    <a:bodyPr/>
                    <a:lstStyle/>
                    <a:p>
                      <a:pPr algn="l" fontAlgn="t"/>
                      <a:r>
                        <a:rPr lang="en-US" b="1">
                          <a:solidFill>
                            <a:srgbClr val="333333"/>
                          </a:solidFill>
                        </a:rPr>
                        <a:t>HEK293 cells</a:t>
                      </a:r>
                      <a:endParaRPr lang="en-US">
                        <a:solidFill>
                          <a:srgbClr val="333333"/>
                        </a:solidFill>
                      </a:endParaRPr>
                    </a:p>
                  </a:txBody>
                  <a:tcPr marL="76200" marR="7620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r>
                        <a:rPr lang="en-US" b="1">
                          <a:solidFill>
                            <a:srgbClr val="333333"/>
                          </a:solidFill>
                        </a:rPr>
                        <a:t>CHO cells</a:t>
                      </a:r>
                      <a:endParaRPr lang="en-US">
                        <a:solidFill>
                          <a:srgbClr val="333333"/>
                        </a:solidFill>
                      </a:endParaRPr>
                    </a:p>
                  </a:txBody>
                  <a:tcPr marL="76200" marR="7620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r h="0">
                <a:tc>
                  <a:txBody>
                    <a:bodyPr/>
                    <a:lstStyle/>
                    <a:p>
                      <a:pPr algn="l" fontAlgn="t">
                        <a:buFont typeface="Arial"/>
                        <a:buChar char="•"/>
                      </a:pPr>
                      <a:r>
                        <a:rPr lang="en-US">
                          <a:solidFill>
                            <a:srgbClr val="333333"/>
                          </a:solidFill>
                        </a:rPr>
                        <a:t>Human Embryonic Kidney cells</a:t>
                      </a:r>
                    </a:p>
                    <a:p>
                      <a:pPr algn="l" fontAlgn="t">
                        <a:buFont typeface="Arial"/>
                        <a:buChar char="•"/>
                      </a:pPr>
                      <a:r>
                        <a:rPr lang="en-US">
                          <a:solidFill>
                            <a:srgbClr val="333333"/>
                          </a:solidFill>
                        </a:rPr>
                        <a:t>The most commonly used line for transient production, not as frequently used for therapeutic protein production</a:t>
                      </a:r>
                    </a:p>
                    <a:p>
                      <a:pPr algn="l" fontAlgn="t">
                        <a:buFont typeface="Arial"/>
                        <a:buChar char="•"/>
                      </a:pPr>
                      <a:r>
                        <a:rPr lang="en-US">
                          <a:solidFill>
                            <a:srgbClr val="333333"/>
                          </a:solidFill>
                        </a:rPr>
                        <a:t>Easy to transfect</a:t>
                      </a:r>
                    </a:p>
                    <a:p>
                      <a:pPr algn="l" fontAlgn="t">
                        <a:buFont typeface="Arial"/>
                        <a:buChar char="•"/>
                      </a:pPr>
                      <a:r>
                        <a:rPr lang="en-US">
                          <a:solidFill>
                            <a:srgbClr val="333333"/>
                          </a:solidFill>
                        </a:rPr>
                        <a:t>Adaptable for suspension culture</a:t>
                      </a:r>
                    </a:p>
                    <a:p>
                      <a:pPr algn="l" fontAlgn="t">
                        <a:buFont typeface="Arial"/>
                        <a:buChar char="•"/>
                      </a:pPr>
                      <a:r>
                        <a:rPr lang="en-US">
                          <a:solidFill>
                            <a:srgbClr val="333333"/>
                          </a:solidFill>
                        </a:rPr>
                        <a:t>Transient expression</a:t>
                      </a:r>
                    </a:p>
                  </a:txBody>
                  <a:tcPr marL="76200" marR="7620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l" fontAlgn="t">
                        <a:buFont typeface="Arial"/>
                        <a:buChar char="•"/>
                      </a:pPr>
                      <a:r>
                        <a:rPr lang="en-US" dirty="0">
                          <a:solidFill>
                            <a:srgbClr val="333333"/>
                          </a:solidFill>
                        </a:rPr>
                        <a:t>Chinese Hamster Ovary cells</a:t>
                      </a:r>
                    </a:p>
                    <a:p>
                      <a:pPr algn="l" fontAlgn="t">
                        <a:buFont typeface="Arial"/>
                        <a:buChar char="•"/>
                      </a:pPr>
                      <a:r>
                        <a:rPr lang="en-US" dirty="0">
                          <a:solidFill>
                            <a:srgbClr val="333333"/>
                          </a:solidFill>
                        </a:rPr>
                        <a:t>Predominant cell line for therapeutic protein production due to preferred post-translational modifications</a:t>
                      </a:r>
                    </a:p>
                    <a:p>
                      <a:pPr algn="l" fontAlgn="t">
                        <a:buFont typeface="Arial"/>
                        <a:buChar char="•"/>
                      </a:pPr>
                      <a:r>
                        <a:rPr lang="en-US" dirty="0">
                          <a:solidFill>
                            <a:srgbClr val="333333"/>
                          </a:solidFill>
                        </a:rPr>
                        <a:t>Adaptable for suspension culture</a:t>
                      </a:r>
                    </a:p>
                    <a:p>
                      <a:pPr algn="l" fontAlgn="t">
                        <a:buFont typeface="Arial"/>
                        <a:buChar char="•"/>
                      </a:pPr>
                      <a:r>
                        <a:rPr lang="en-US" dirty="0">
                          <a:solidFill>
                            <a:srgbClr val="333333"/>
                          </a:solidFill>
                        </a:rPr>
                        <a:t>Transient and stable expressions</a:t>
                      </a:r>
                    </a:p>
                  </a:txBody>
                  <a:tcPr marL="76200" marR="76200" marT="76200" marB="7620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981200"/>
            <a:ext cx="8001000" cy="2308324"/>
          </a:xfrm>
          <a:prstGeom prst="rect">
            <a:avLst/>
          </a:prstGeom>
        </p:spPr>
        <p:txBody>
          <a:bodyPr wrap="square">
            <a:spAutoFit/>
          </a:bodyPr>
          <a:lstStyle/>
          <a:p>
            <a:r>
              <a:rPr lang="en-US" sz="2400" b="1" dirty="0" smtClean="0"/>
              <a:t>The foreign protein produced by mammalian cells, which is closer to the native protein, has much more activity than proteins produced by prokaryotic expression system or by other eukaryotic expression system, such as yeast and insect cells. The disadvantage of the technique is complicated, high requirement, low yield and sometimes viral infections exist.</a:t>
            </a:r>
            <a:endParaRPr lang="en-US" sz="2400"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52400"/>
            <a:ext cx="8915400" cy="2862322"/>
          </a:xfrm>
          <a:prstGeom prst="rect">
            <a:avLst/>
          </a:prstGeom>
        </p:spPr>
        <p:txBody>
          <a:bodyPr wrap="square">
            <a:spAutoFit/>
          </a:bodyPr>
          <a:lstStyle/>
          <a:p>
            <a:pPr algn="just"/>
            <a:r>
              <a:rPr lang="en-US" sz="2000" b="1" dirty="0" smtClean="0"/>
              <a:t>The system utilizes a protein splicing element, an </a:t>
            </a:r>
            <a:r>
              <a:rPr lang="en-US" sz="2000" b="1" dirty="0" err="1" smtClean="0"/>
              <a:t>intein</a:t>
            </a:r>
            <a:r>
              <a:rPr lang="en-US" sz="2000" b="1" dirty="0" smtClean="0"/>
              <a:t>, from the </a:t>
            </a:r>
            <a:r>
              <a:rPr lang="en-US" sz="2000" b="1" i="1" dirty="0" err="1" smtClean="0"/>
              <a:t>Saccharomyces</a:t>
            </a:r>
            <a:r>
              <a:rPr lang="en-US" sz="2000" b="1" i="1" dirty="0" smtClean="0"/>
              <a:t> </a:t>
            </a:r>
            <a:r>
              <a:rPr lang="en-US" sz="2000" b="1" i="1" dirty="0" err="1" smtClean="0"/>
              <a:t>cerevisiae</a:t>
            </a:r>
            <a:r>
              <a:rPr lang="en-US" sz="2000" b="1" i="1" dirty="0" smtClean="0"/>
              <a:t> VMA1 gene. </a:t>
            </a:r>
            <a:r>
              <a:rPr lang="en-US" sz="2000" b="1" dirty="0" smtClean="0"/>
              <a:t>The </a:t>
            </a:r>
            <a:r>
              <a:rPr lang="en-US" sz="2000" b="1" dirty="0" err="1" smtClean="0"/>
              <a:t>intein</a:t>
            </a:r>
            <a:r>
              <a:rPr lang="en-US" sz="2000" b="1" dirty="0" smtClean="0"/>
              <a:t> is modified such that it undergoes a self-cleavage reaction at its N terminus at low temperatures in the presence of </a:t>
            </a:r>
            <a:r>
              <a:rPr lang="en-US" sz="2000" b="1" dirty="0" err="1" smtClean="0"/>
              <a:t>thiols</a:t>
            </a:r>
            <a:r>
              <a:rPr lang="en-US" sz="2000" b="1" dirty="0" smtClean="0"/>
              <a:t>, such as </a:t>
            </a:r>
            <a:r>
              <a:rPr lang="en-US" sz="2000" b="1" dirty="0" err="1" smtClean="0"/>
              <a:t>cysteine</a:t>
            </a:r>
            <a:r>
              <a:rPr lang="en-US" sz="2000" b="1" dirty="0" smtClean="0"/>
              <a:t>, </a:t>
            </a:r>
            <a:r>
              <a:rPr lang="en-US" sz="2000" b="1" dirty="0" err="1" smtClean="0"/>
              <a:t>dithiothreitol</a:t>
            </a:r>
            <a:r>
              <a:rPr lang="en-US" sz="2000" b="1" dirty="0" smtClean="0"/>
              <a:t> or β-</a:t>
            </a:r>
            <a:r>
              <a:rPr lang="en-US" sz="2000" b="1" dirty="0" err="1" smtClean="0"/>
              <a:t>mercaptoethanol</a:t>
            </a:r>
            <a:r>
              <a:rPr lang="en-US" sz="2000" b="1" dirty="0" smtClean="0"/>
              <a:t>. The gene encoding the target protein is inserted into a multiple cloning site (MCS) of a vector to create a fusion between the C terminus of the target gene and the N terminus of the gene encoding the </a:t>
            </a:r>
            <a:r>
              <a:rPr lang="en-US" sz="2000" b="1" dirty="0" err="1" smtClean="0"/>
              <a:t>intein</a:t>
            </a:r>
            <a:r>
              <a:rPr lang="en-US" sz="2000" b="1" dirty="0" smtClean="0"/>
              <a:t>. DNA encoding a small (5 </a:t>
            </a:r>
            <a:r>
              <a:rPr lang="en-US" sz="2000" b="1" dirty="0" err="1" smtClean="0"/>
              <a:t>kDa</a:t>
            </a:r>
            <a:r>
              <a:rPr lang="en-US" sz="2000" b="1" dirty="0" smtClean="0"/>
              <a:t>) chitin-binding domain from </a:t>
            </a:r>
            <a:r>
              <a:rPr lang="en-US" sz="2000" b="1" i="1" dirty="0" smtClean="0"/>
              <a:t>Bacillus </a:t>
            </a:r>
            <a:r>
              <a:rPr lang="en-US" sz="2000" b="1" i="1" dirty="0" err="1" smtClean="0"/>
              <a:t>circulans</a:t>
            </a:r>
            <a:r>
              <a:rPr lang="en-US" sz="2000" b="1" i="1" dirty="0" smtClean="0"/>
              <a:t> was added to the C terminus </a:t>
            </a:r>
            <a:r>
              <a:rPr lang="en-US" sz="2000" b="1" dirty="0" smtClean="0"/>
              <a:t>of the </a:t>
            </a:r>
            <a:r>
              <a:rPr lang="en-US" sz="2000" b="1" dirty="0" err="1" smtClean="0"/>
              <a:t>intein</a:t>
            </a:r>
            <a:r>
              <a:rPr lang="en-US" sz="2000" b="1" dirty="0" smtClean="0"/>
              <a:t> for affinity purification.</a:t>
            </a:r>
          </a:p>
          <a:p>
            <a:endParaRPr lang="en-US" sz="2000" b="1" dirty="0" smtClean="0"/>
          </a:p>
        </p:txBody>
      </p:sp>
      <p:sp>
        <p:nvSpPr>
          <p:cNvPr id="3" name="Rectangle 2"/>
          <p:cNvSpPr/>
          <p:nvPr/>
        </p:nvSpPr>
        <p:spPr>
          <a:xfrm>
            <a:off x="1828800" y="3124200"/>
            <a:ext cx="5410200" cy="3139321"/>
          </a:xfrm>
          <a:prstGeom prst="rect">
            <a:avLst/>
          </a:prstGeom>
        </p:spPr>
        <p:txBody>
          <a:bodyPr wrap="square">
            <a:spAutoFit/>
          </a:bodyPr>
          <a:lstStyle/>
          <a:p>
            <a:r>
              <a:rPr lang="en-US" b="1" dirty="0" smtClean="0"/>
              <a:t>The above construct is placed under the control of</a:t>
            </a:r>
          </a:p>
          <a:p>
            <a:r>
              <a:rPr lang="en-US" b="1" dirty="0" smtClean="0"/>
              <a:t>an IPTG-inducible T7 promoter. When crude extracts</a:t>
            </a:r>
          </a:p>
          <a:p>
            <a:r>
              <a:rPr lang="en-US" b="1" dirty="0" smtClean="0"/>
              <a:t>from induced cells are passed through a chitin column,</a:t>
            </a:r>
          </a:p>
          <a:p>
            <a:r>
              <a:rPr lang="en-US" b="1" dirty="0" smtClean="0"/>
              <a:t>the fusion protein binds and all contaminating</a:t>
            </a:r>
          </a:p>
          <a:p>
            <a:r>
              <a:rPr lang="en-US" b="1" dirty="0" smtClean="0"/>
              <a:t>proteins are washed through. The fusion is then</a:t>
            </a:r>
          </a:p>
          <a:p>
            <a:r>
              <a:rPr lang="en-US" b="1" dirty="0" smtClean="0"/>
              <a:t>induced to undergo </a:t>
            </a:r>
            <a:r>
              <a:rPr lang="en-US" b="1" dirty="0" err="1" smtClean="0"/>
              <a:t>intein</a:t>
            </a:r>
            <a:r>
              <a:rPr lang="en-US" b="1" dirty="0" smtClean="0"/>
              <a:t>-mediated self-cleavage on</a:t>
            </a:r>
          </a:p>
          <a:p>
            <a:r>
              <a:rPr lang="en-US" b="1" dirty="0" smtClean="0"/>
              <a:t>the column by incubation with a </a:t>
            </a:r>
            <a:r>
              <a:rPr lang="en-US" b="1" dirty="0" err="1" smtClean="0"/>
              <a:t>thiol</a:t>
            </a:r>
            <a:r>
              <a:rPr lang="en-US" b="1" dirty="0" smtClean="0"/>
              <a:t>. This releases</a:t>
            </a:r>
          </a:p>
          <a:p>
            <a:r>
              <a:rPr lang="en-US" b="1" dirty="0" smtClean="0"/>
              <a:t>the target protein, while the </a:t>
            </a:r>
            <a:r>
              <a:rPr lang="en-US" b="1" dirty="0" err="1" smtClean="0"/>
              <a:t>intein</a:t>
            </a:r>
            <a:r>
              <a:rPr lang="en-US" b="1" dirty="0" smtClean="0"/>
              <a:t> chitin-binding</a:t>
            </a:r>
          </a:p>
          <a:p>
            <a:r>
              <a:rPr lang="en-US" b="1" dirty="0" smtClean="0"/>
              <a:t>domain remains bound to the column.</a:t>
            </a:r>
          </a:p>
          <a:p>
            <a:endParaRPr lang="en-US" b="1" dirty="0" smtClean="0"/>
          </a:p>
          <a:p>
            <a:r>
              <a:rPr lang="en-US" b="1" dirty="0" smtClean="0"/>
              <a:t>(Next Figure)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s://european-biotechnology.com/fileadmin/Content/Advertising/1._Table_1.jpg"/>
          <p:cNvPicPr>
            <a:picLocks noChangeAspect="1" noChangeArrowheads="1"/>
          </p:cNvPicPr>
          <p:nvPr/>
        </p:nvPicPr>
        <p:blipFill>
          <a:blip r:embed="rId2"/>
          <a:srcRect/>
          <a:stretch>
            <a:fillRect/>
          </a:stretch>
        </p:blipFill>
        <p:spPr bwMode="auto">
          <a:xfrm>
            <a:off x="228600" y="990600"/>
            <a:ext cx="8648700" cy="3419475"/>
          </a:xfrm>
          <a:prstGeom prst="rect">
            <a:avLst/>
          </a:prstGeom>
          <a:noFill/>
        </p:spPr>
      </p:pic>
      <p:sp>
        <p:nvSpPr>
          <p:cNvPr id="3" name="TextBox 2"/>
          <p:cNvSpPr txBox="1"/>
          <p:nvPr/>
        </p:nvSpPr>
        <p:spPr>
          <a:xfrm>
            <a:off x="2149633" y="5257800"/>
            <a:ext cx="5013167" cy="369332"/>
          </a:xfrm>
          <a:prstGeom prst="rect">
            <a:avLst/>
          </a:prstGeom>
          <a:noFill/>
        </p:spPr>
        <p:txBody>
          <a:bodyPr wrap="none" rtlCol="0">
            <a:spAutoFit/>
          </a:bodyPr>
          <a:lstStyle/>
          <a:p>
            <a:r>
              <a:rPr lang="en-US" b="1" dirty="0" smtClean="0">
                <a:solidFill>
                  <a:srgbClr val="C00000"/>
                </a:solidFill>
              </a:rPr>
              <a:t>Comparison  between different expression system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685799" y="2492478"/>
          <a:ext cx="7391401" cy="2079522"/>
        </p:xfrm>
        <a:graphic>
          <a:graphicData uri="http://schemas.openxmlformats.org/drawingml/2006/table">
            <a:tbl>
              <a:tblPr/>
              <a:tblGrid>
                <a:gridCol w="1078183"/>
                <a:gridCol w="1234065"/>
                <a:gridCol w="1844603"/>
                <a:gridCol w="1597790"/>
                <a:gridCol w="1636760"/>
              </a:tblGrid>
              <a:tr h="2079522">
                <a:tc>
                  <a:txBody>
                    <a:bodyPr/>
                    <a:lstStyle/>
                    <a:p>
                      <a:pPr algn="l"/>
                      <a:r>
                        <a:rPr lang="en-US" sz="1600" b="1" dirty="0">
                          <a:solidFill>
                            <a:srgbClr val="002060"/>
                          </a:solidFill>
                        </a:rPr>
                        <a:t>Application</a:t>
                      </a:r>
                    </a:p>
                  </a:txBody>
                  <a:tcPr marL="49161" marR="49161" marT="49161" marB="4916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US" sz="1600" b="1">
                          <a:solidFill>
                            <a:srgbClr val="002060"/>
                          </a:solidFill>
                        </a:rPr>
                        <a:t>Prokaryotic protein, simple eukaryotic protein</a:t>
                      </a:r>
                    </a:p>
                  </a:txBody>
                  <a:tcPr marL="49161" marR="49161" marT="49161" marB="4916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US" sz="1600" b="1" dirty="0">
                          <a:solidFill>
                            <a:srgbClr val="002060"/>
                          </a:solidFill>
                        </a:rPr>
                        <a:t>Intracellular/Secreted Protein, Disulfide-bonded protein, </a:t>
                      </a:r>
                      <a:r>
                        <a:rPr lang="en-US" sz="1600" b="1" dirty="0" err="1">
                          <a:solidFill>
                            <a:srgbClr val="002060"/>
                          </a:solidFill>
                        </a:rPr>
                        <a:t>Glycosylated</a:t>
                      </a:r>
                      <a:r>
                        <a:rPr lang="en-US" sz="1600" b="1" dirty="0">
                          <a:solidFill>
                            <a:srgbClr val="002060"/>
                          </a:solidFill>
                        </a:rPr>
                        <a:t> protein</a:t>
                      </a:r>
                    </a:p>
                  </a:txBody>
                  <a:tcPr marL="49161" marR="49161" marT="49161" marB="4916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US" sz="1600" b="1">
                          <a:solidFill>
                            <a:srgbClr val="002060"/>
                          </a:solidFill>
                        </a:rPr>
                        <a:t>Membrane protein, Large-size protein,</a:t>
                      </a:r>
                      <a:br>
                        <a:rPr lang="en-US" sz="1600" b="1">
                          <a:solidFill>
                            <a:srgbClr val="002060"/>
                          </a:solidFill>
                        </a:rPr>
                      </a:br>
                      <a:r>
                        <a:rPr lang="en-US" sz="1600" b="1">
                          <a:solidFill>
                            <a:srgbClr val="002060"/>
                          </a:solidFill>
                        </a:rPr>
                        <a:t>Viral vaccines, signaling proteins, cytokines, kinases</a:t>
                      </a:r>
                    </a:p>
                  </a:txBody>
                  <a:tcPr marL="49161" marR="49161" marT="49161" marB="4916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FFFFF"/>
                    </a:solidFill>
                  </a:tcPr>
                </a:tc>
                <a:tc>
                  <a:txBody>
                    <a:bodyPr/>
                    <a:lstStyle/>
                    <a:p>
                      <a:pPr algn="l"/>
                      <a:r>
                        <a:rPr lang="en-US" sz="1600" b="1" dirty="0">
                          <a:solidFill>
                            <a:srgbClr val="002060"/>
                          </a:solidFill>
                        </a:rPr>
                        <a:t>Complex eukaryotic protein, Protein need accurate PTM</a:t>
                      </a:r>
                    </a:p>
                  </a:txBody>
                  <a:tcPr marL="49161" marR="49161" marT="49161" marB="49161" anchor="ctr">
                    <a:lnL w="9525" cap="flat" cmpd="sng" algn="ctr">
                      <a:solidFill>
                        <a:srgbClr val="DDDDDD"/>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FFFFF"/>
                    </a:solidFill>
                  </a:tcPr>
                </a:tc>
              </a:tr>
            </a:tbl>
          </a:graphicData>
        </a:graphic>
      </p:graphicFrame>
      <p:graphicFrame>
        <p:nvGraphicFramePr>
          <p:cNvPr id="3" name="Table 2"/>
          <p:cNvGraphicFramePr>
            <a:graphicFrameLocks noGrp="1"/>
          </p:cNvGraphicFramePr>
          <p:nvPr/>
        </p:nvGraphicFramePr>
        <p:xfrm>
          <a:off x="1828800" y="1578077"/>
          <a:ext cx="6096000" cy="829842"/>
        </p:xfrm>
        <a:graphic>
          <a:graphicData uri="http://schemas.openxmlformats.org/drawingml/2006/table">
            <a:tbl>
              <a:tblPr/>
              <a:tblGrid>
                <a:gridCol w="1191605"/>
                <a:gridCol w="1781136"/>
                <a:gridCol w="1542815"/>
                <a:gridCol w="1580444"/>
              </a:tblGrid>
              <a:tr h="381492">
                <a:tc>
                  <a:txBody>
                    <a:bodyPr/>
                    <a:lstStyle/>
                    <a:p>
                      <a:pPr algn="l"/>
                      <a:r>
                        <a:rPr lang="en-US" sz="1600" b="1" dirty="0">
                          <a:solidFill>
                            <a:srgbClr val="C00000"/>
                          </a:solidFill>
                        </a:rPr>
                        <a:t>Bacterial Expression System</a:t>
                      </a:r>
                    </a:p>
                  </a:txBody>
                  <a:tcPr marL="49161" marR="49161" marT="49161" marB="4916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l"/>
                      <a:r>
                        <a:rPr lang="en-US" sz="1600" b="1" dirty="0">
                          <a:solidFill>
                            <a:srgbClr val="C00000"/>
                          </a:solidFill>
                        </a:rPr>
                        <a:t>Yeast Expression System</a:t>
                      </a:r>
                    </a:p>
                  </a:txBody>
                  <a:tcPr marL="49161" marR="49161" marT="49161" marB="4916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l"/>
                      <a:r>
                        <a:rPr lang="en-US" sz="1600" b="1">
                          <a:solidFill>
                            <a:srgbClr val="C00000"/>
                          </a:solidFill>
                        </a:rPr>
                        <a:t>Insect Expression System</a:t>
                      </a:r>
                    </a:p>
                  </a:txBody>
                  <a:tcPr marL="49161" marR="49161" marT="49161" marB="49161"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a:noFill/>
                    </a:lnT>
                    <a:lnB w="9525" cap="flat" cmpd="sng" algn="ctr">
                      <a:solidFill>
                        <a:srgbClr val="DDDDDD"/>
                      </a:solidFill>
                      <a:prstDash val="solid"/>
                      <a:round/>
                      <a:headEnd type="none" w="med" len="med"/>
                      <a:tailEnd type="none" w="med" len="med"/>
                    </a:lnB>
                    <a:solidFill>
                      <a:srgbClr val="F9F9F9"/>
                    </a:solidFill>
                  </a:tcPr>
                </a:tc>
                <a:tc>
                  <a:txBody>
                    <a:bodyPr/>
                    <a:lstStyle/>
                    <a:p>
                      <a:pPr algn="l"/>
                      <a:r>
                        <a:rPr lang="en-US" sz="1600" b="1" dirty="0">
                          <a:solidFill>
                            <a:srgbClr val="C00000"/>
                          </a:solidFill>
                        </a:rPr>
                        <a:t>Mammalian Expression System</a:t>
                      </a:r>
                    </a:p>
                  </a:txBody>
                  <a:tcPr marL="49161" marR="49161" marT="49161" marB="49161" anchor="ctr">
                    <a:lnL w="9525" cap="flat" cmpd="sng" algn="ctr">
                      <a:solidFill>
                        <a:srgbClr val="DDDDDD"/>
                      </a:solidFill>
                      <a:prstDash val="solid"/>
                      <a:round/>
                      <a:headEnd type="none" w="med" len="med"/>
                      <a:tailEnd type="none" w="med" len="med"/>
                    </a:lnL>
                    <a:lnR>
                      <a:noFill/>
                    </a:lnR>
                    <a:lnT>
                      <a:noFill/>
                    </a:lnT>
                    <a:lnB w="9525" cap="flat" cmpd="sng" algn="ctr">
                      <a:solidFill>
                        <a:srgbClr val="DDDDDD"/>
                      </a:solidFill>
                      <a:prstDash val="solid"/>
                      <a:round/>
                      <a:headEnd type="none" w="med" len="med"/>
                      <a:tailEnd type="none" w="med" len="med"/>
                    </a:lnB>
                    <a:solidFill>
                      <a:srgbClr val="F9F9F9"/>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srcRect l="7601" t="9639" r="9629"/>
          <a:stretch>
            <a:fillRect/>
          </a:stretch>
        </p:blipFill>
        <p:spPr bwMode="auto">
          <a:xfrm>
            <a:off x="762000" y="353786"/>
            <a:ext cx="8001000" cy="6123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295400"/>
            <a:ext cx="8763000" cy="5262979"/>
          </a:xfrm>
          <a:prstGeom prst="rect">
            <a:avLst/>
          </a:prstGeom>
          <a:noFill/>
        </p:spPr>
        <p:txBody>
          <a:bodyPr wrap="square" rtlCol="0">
            <a:spAutoFit/>
          </a:bodyPr>
          <a:lstStyle/>
          <a:p>
            <a:r>
              <a:rPr lang="en-US" sz="2400" b="1" dirty="0"/>
              <a:t>High level expression of recombinant protein in </a:t>
            </a:r>
            <a:r>
              <a:rPr lang="en-US" sz="2400" b="1" i="1" dirty="0"/>
              <a:t>Escherichia coli</a:t>
            </a:r>
            <a:r>
              <a:rPr lang="en-US" sz="2400" b="1" dirty="0"/>
              <a:t> often results in aggregation of the expressed protein molecules into inclusion </a:t>
            </a:r>
            <a:r>
              <a:rPr lang="en-US" sz="2400" b="1" dirty="0" smtClean="0"/>
              <a:t>bodies. </a:t>
            </a:r>
          </a:p>
          <a:p>
            <a:endParaRPr lang="en-US" sz="2400" b="1" dirty="0"/>
          </a:p>
          <a:p>
            <a:r>
              <a:rPr lang="en-US" sz="2400" b="1" dirty="0" smtClean="0"/>
              <a:t>Use </a:t>
            </a:r>
            <a:r>
              <a:rPr lang="en-US" sz="2400" b="1" dirty="0"/>
              <a:t>of high temperature during protein expression, high inducer concentration and expression under strong promoter systems often results in expression of the desired protein at a high translational rate. This exhausts bacterial protein quality control system and the partially folded and </a:t>
            </a:r>
            <a:r>
              <a:rPr lang="en-US" sz="2400" b="1" dirty="0" err="1" smtClean="0"/>
              <a:t>mis</a:t>
            </a:r>
            <a:r>
              <a:rPr lang="en-US" sz="2400" b="1" dirty="0" smtClean="0"/>
              <a:t>-folded </a:t>
            </a:r>
            <a:r>
              <a:rPr lang="en-US" sz="2400" b="1" dirty="0"/>
              <a:t>protein molecules aggregate to form inclusion </a:t>
            </a:r>
            <a:r>
              <a:rPr lang="en-US" sz="2400" b="1" dirty="0" smtClean="0"/>
              <a:t>bodies. </a:t>
            </a:r>
          </a:p>
          <a:p>
            <a:endParaRPr lang="en-US" sz="2400" b="1" dirty="0"/>
          </a:p>
          <a:p>
            <a:r>
              <a:rPr lang="en-US" sz="2400" b="1" dirty="0" smtClean="0"/>
              <a:t>Reduced </a:t>
            </a:r>
            <a:r>
              <a:rPr lang="en-US" sz="2400" b="1" dirty="0"/>
              <a:t>environment of bacterial </a:t>
            </a:r>
            <a:r>
              <a:rPr lang="en-US" sz="2400" b="1" dirty="0" err="1"/>
              <a:t>cytosol</a:t>
            </a:r>
            <a:r>
              <a:rPr lang="en-US" sz="2400" b="1" dirty="0"/>
              <a:t>, lack of eukaryotic chaperones and post-translational machinery also contribute to the formation of inclusion </a:t>
            </a:r>
            <a:r>
              <a:rPr lang="en-US" sz="2400" b="1" dirty="0" smtClean="0"/>
              <a:t>bodies.</a:t>
            </a:r>
            <a:endParaRPr lang="en-US" sz="2400" b="1" dirty="0"/>
          </a:p>
        </p:txBody>
      </p:sp>
      <p:sp>
        <p:nvSpPr>
          <p:cNvPr id="5" name="Rectangle 4"/>
          <p:cNvSpPr/>
          <p:nvPr/>
        </p:nvSpPr>
        <p:spPr>
          <a:xfrm>
            <a:off x="1447800" y="152400"/>
            <a:ext cx="6172200" cy="954107"/>
          </a:xfrm>
          <a:prstGeom prst="rect">
            <a:avLst/>
          </a:prstGeom>
        </p:spPr>
        <p:txBody>
          <a:bodyPr wrap="square">
            <a:spAutoFit/>
          </a:bodyPr>
          <a:lstStyle/>
          <a:p>
            <a:pPr algn="ctr"/>
            <a:r>
              <a:rPr lang="en-US" sz="2800" b="1" u="sng" dirty="0" smtClean="0">
                <a:solidFill>
                  <a:srgbClr val="FF0000"/>
                </a:solidFill>
              </a:rPr>
              <a:t>Inclusion Bodies: Methodologies to reduce the formation of IBs</a:t>
            </a:r>
            <a:endParaRPr lang="en-US" sz="2800" b="1" u="sng"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ncorrectly folded and inclusion bodies"/>
          <p:cNvPicPr>
            <a:picLocks noChangeAspect="1" noChangeArrowheads="1"/>
          </p:cNvPicPr>
          <p:nvPr/>
        </p:nvPicPr>
        <p:blipFill>
          <a:blip r:embed="rId2"/>
          <a:srcRect/>
          <a:stretch>
            <a:fillRect/>
          </a:stretch>
        </p:blipFill>
        <p:spPr bwMode="auto">
          <a:xfrm>
            <a:off x="685800" y="1524000"/>
            <a:ext cx="7924800" cy="307249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319088" y="447675"/>
            <a:ext cx="8505825" cy="59626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8077200" cy="2677656"/>
          </a:xfrm>
          <a:prstGeom prst="rect">
            <a:avLst/>
          </a:prstGeom>
        </p:spPr>
        <p:txBody>
          <a:bodyPr wrap="square">
            <a:spAutoFit/>
          </a:bodyPr>
          <a:lstStyle/>
          <a:p>
            <a:r>
              <a:rPr lang="en-US" sz="2400" b="1" dirty="0">
                <a:solidFill>
                  <a:srgbClr val="FF0000"/>
                </a:solidFill>
              </a:rPr>
              <a:t>Formation of inclusion bodies imposes a great hurdle in production and purification of recombinant proteins using </a:t>
            </a:r>
            <a:r>
              <a:rPr lang="en-US" sz="2400" b="1" i="1" dirty="0">
                <a:solidFill>
                  <a:srgbClr val="FF0000"/>
                </a:solidFill>
              </a:rPr>
              <a:t>E. coli</a:t>
            </a:r>
            <a:r>
              <a:rPr lang="en-US" sz="2400" b="1" dirty="0">
                <a:solidFill>
                  <a:srgbClr val="FF0000"/>
                </a:solidFill>
              </a:rPr>
              <a:t> as </a:t>
            </a:r>
            <a:r>
              <a:rPr lang="en-US" sz="2400" b="1" dirty="0" smtClean="0">
                <a:solidFill>
                  <a:srgbClr val="FF0000"/>
                </a:solidFill>
              </a:rPr>
              <a:t>host. </a:t>
            </a:r>
          </a:p>
          <a:p>
            <a:endParaRPr lang="en-US" sz="2400" b="1" dirty="0" smtClean="0">
              <a:solidFill>
                <a:srgbClr val="FF0000"/>
              </a:solidFill>
            </a:endParaRPr>
          </a:p>
          <a:p>
            <a:r>
              <a:rPr lang="en-US" sz="2400" b="1" dirty="0" smtClean="0">
                <a:solidFill>
                  <a:srgbClr val="FF0000"/>
                </a:solidFill>
              </a:rPr>
              <a:t>Inclusion </a:t>
            </a:r>
            <a:r>
              <a:rPr lang="en-US" sz="2400" b="1" dirty="0">
                <a:solidFill>
                  <a:srgbClr val="FF0000"/>
                </a:solidFill>
              </a:rPr>
              <a:t>bodies need extensive processing involving isolation from cell, </a:t>
            </a:r>
            <a:r>
              <a:rPr lang="en-US" sz="2400" b="1" dirty="0" err="1">
                <a:solidFill>
                  <a:srgbClr val="FF0000"/>
                </a:solidFill>
              </a:rPr>
              <a:t>solubilization</a:t>
            </a:r>
            <a:r>
              <a:rPr lang="en-US" sz="2400" b="1" dirty="0">
                <a:solidFill>
                  <a:srgbClr val="FF0000"/>
                </a:solidFill>
              </a:rPr>
              <a:t>, refolding and purification to produce the bioactive proteins.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2087</Words>
  <Application>Microsoft Office PowerPoint</Application>
  <PresentationFormat>On-screen Show (4:3)</PresentationFormat>
  <Paragraphs>202</Paragraphs>
  <Slides>41</Slides>
  <Notes>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Alok Pandey</dc:creator>
  <cp:lastModifiedBy>Alok Pandey</cp:lastModifiedBy>
  <cp:revision>42</cp:revision>
  <dcterms:created xsi:type="dcterms:W3CDTF">2022-11-01T01:46:34Z</dcterms:created>
  <dcterms:modified xsi:type="dcterms:W3CDTF">2022-11-10T05:27:12Z</dcterms:modified>
</cp:coreProperties>
</file>