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56" r:id="rId7"/>
    <p:sldId id="257" r:id="rId8"/>
    <p:sldId id="258" r:id="rId9"/>
    <p:sldId id="259" r:id="rId10"/>
    <p:sldId id="260" r:id="rId11"/>
    <p:sldId id="261" r:id="rId12"/>
    <p:sldId id="262" r:id="rId13"/>
    <p:sldId id="263" r:id="rId14"/>
    <p:sldId id="264" r:id="rId15"/>
    <p:sldId id="265" r:id="rId16"/>
    <p:sldId id="266"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0A76F-589D-4D31-A81B-CB325A26D81B}"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0A76F-589D-4D31-A81B-CB325A26D81B}"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0A76F-589D-4D31-A81B-CB325A26D81B}"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0A76F-589D-4D31-A81B-CB325A26D81B}"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A76F-589D-4D31-A81B-CB325A26D81B}"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A76F-589D-4D31-A81B-CB325A26D81B}"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A76F-589D-4D31-A81B-CB325A26D81B}"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0A76F-589D-4D31-A81B-CB325A26D81B}"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DAF29-5BA3-428C-AF39-451539068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reativebiomart.net/bacterial-expression-systems.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ffinity_chromatography" TargetMode="External"/><Relationship Id="rId13" Type="http://schemas.openxmlformats.org/officeDocument/2006/relationships/hyperlink" Target="https://en.wikipedia.org/wiki/Western_blotting" TargetMode="External"/><Relationship Id="rId3" Type="http://schemas.openxmlformats.org/officeDocument/2006/relationships/hyperlink" Target="https://en.wikipedia.org/wiki/Recombinant_DNA" TargetMode="External"/><Relationship Id="rId7" Type="http://schemas.openxmlformats.org/officeDocument/2006/relationships/hyperlink" Target="https://en.wikipedia.org/wiki/Lysine" TargetMode="External"/><Relationship Id="rId12" Type="http://schemas.openxmlformats.org/officeDocument/2006/relationships/hyperlink" Target="https://en.wikipedia.org/wiki/SDS_PAGE" TargetMode="External"/><Relationship Id="rId2" Type="http://schemas.openxmlformats.org/officeDocument/2006/relationships/hyperlink" Target="https://en.wikipedia.org/wiki/Protein_tag" TargetMode="External"/><Relationship Id="rId1" Type="http://schemas.openxmlformats.org/officeDocument/2006/relationships/slideLayout" Target="../slideLayouts/slideLayout7.xml"/><Relationship Id="rId6" Type="http://schemas.openxmlformats.org/officeDocument/2006/relationships/hyperlink" Target="https://en.wikipedia.org/wiki/Tyrosine" TargetMode="External"/><Relationship Id="rId11" Type="http://schemas.openxmlformats.org/officeDocument/2006/relationships/hyperlink" Target="https://en.wikipedia.org/wiki/Immunoprecipitation" TargetMode="External"/><Relationship Id="rId5" Type="http://schemas.openxmlformats.org/officeDocument/2006/relationships/hyperlink" Target="https://en.wikipedia.org/wiki/Aspartic_acid" TargetMode="External"/><Relationship Id="rId10" Type="http://schemas.openxmlformats.org/officeDocument/2006/relationships/hyperlink" Target="https://en.wikipedia.org/wiki/Immunofluorescence" TargetMode="External"/><Relationship Id="rId4" Type="http://schemas.openxmlformats.org/officeDocument/2006/relationships/hyperlink" Target="https://en.wikipedia.org/wiki/Technology"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820" t="20447" r="8347" b="34824"/>
          <a:stretch>
            <a:fillRect/>
          </a:stretch>
        </p:blipFill>
        <p:spPr bwMode="auto">
          <a:xfrm>
            <a:off x="174171" y="1066800"/>
            <a:ext cx="8588829" cy="2819400"/>
          </a:xfrm>
          <a:prstGeom prst="rect">
            <a:avLst/>
          </a:prstGeom>
          <a:noFill/>
          <a:ln w="9525">
            <a:noFill/>
            <a:miter lim="800000"/>
            <a:headEnd/>
            <a:tailEnd/>
          </a:ln>
          <a:effectLst/>
        </p:spPr>
      </p:pic>
      <p:sp>
        <p:nvSpPr>
          <p:cNvPr id="3" name="TextBox 2"/>
          <p:cNvSpPr txBox="1"/>
          <p:nvPr/>
        </p:nvSpPr>
        <p:spPr>
          <a:xfrm>
            <a:off x="2743200" y="304800"/>
            <a:ext cx="3815275" cy="461665"/>
          </a:xfrm>
          <a:prstGeom prst="rect">
            <a:avLst/>
          </a:prstGeom>
          <a:noFill/>
        </p:spPr>
        <p:txBody>
          <a:bodyPr wrap="none" rtlCol="0">
            <a:spAutoFit/>
          </a:bodyPr>
          <a:lstStyle/>
          <a:p>
            <a:r>
              <a:rPr lang="en-US" sz="2400" b="1" u="sng" dirty="0" smtClean="0"/>
              <a:t>Assay for the  fused proteins</a:t>
            </a:r>
            <a:endParaRPr lang="en-US" sz="2400" b="1" u="sng" dirty="0"/>
          </a:p>
        </p:txBody>
      </p:sp>
      <p:sp>
        <p:nvSpPr>
          <p:cNvPr id="4" name="TextBox 3"/>
          <p:cNvSpPr txBox="1"/>
          <p:nvPr/>
        </p:nvSpPr>
        <p:spPr>
          <a:xfrm>
            <a:off x="152400" y="5144869"/>
            <a:ext cx="8991600" cy="646331"/>
          </a:xfrm>
          <a:prstGeom prst="rect">
            <a:avLst/>
          </a:prstGeom>
          <a:noFill/>
        </p:spPr>
        <p:txBody>
          <a:bodyPr wrap="square" rtlCol="0">
            <a:spAutoFit/>
          </a:bodyPr>
          <a:lstStyle/>
          <a:p>
            <a:r>
              <a:rPr lang="en-US" b="1" dirty="0" smtClean="0">
                <a:solidFill>
                  <a:srgbClr val="002060"/>
                </a:solidFill>
              </a:rPr>
              <a:t>Note that a </a:t>
            </a:r>
            <a:r>
              <a:rPr lang="en-US" b="1" dirty="0" err="1" smtClean="0">
                <a:solidFill>
                  <a:srgbClr val="002060"/>
                </a:solidFill>
              </a:rPr>
              <a:t>polyhistidine</a:t>
            </a:r>
            <a:r>
              <a:rPr lang="en-US" b="1" dirty="0" smtClean="0">
                <a:solidFill>
                  <a:srgbClr val="002060"/>
                </a:solidFill>
              </a:rPr>
              <a:t> tag at the C terminus can function for both assay and purification.</a:t>
            </a:r>
          </a:p>
          <a:p>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8534400" cy="4893647"/>
          </a:xfrm>
          <a:prstGeom prst="rect">
            <a:avLst/>
          </a:prstGeom>
        </p:spPr>
        <p:txBody>
          <a:bodyPr wrap="square">
            <a:spAutoFit/>
          </a:bodyPr>
          <a:lstStyle/>
          <a:p>
            <a:pPr algn="ctr"/>
            <a:r>
              <a:rPr lang="en-US" sz="2400" b="1" dirty="0">
                <a:solidFill>
                  <a:srgbClr val="C00000"/>
                </a:solidFill>
              </a:rPr>
              <a:t>Two parameters that can be manipulated to reduce</a:t>
            </a:r>
          </a:p>
          <a:p>
            <a:pPr algn="ctr"/>
            <a:r>
              <a:rPr lang="en-US" sz="2400" b="1" dirty="0">
                <a:solidFill>
                  <a:srgbClr val="C00000"/>
                </a:solidFill>
              </a:rPr>
              <a:t>inclusion-body formation are temperature and</a:t>
            </a:r>
          </a:p>
          <a:p>
            <a:pPr algn="ctr"/>
            <a:r>
              <a:rPr lang="en-US" sz="2400" b="1" dirty="0">
                <a:solidFill>
                  <a:srgbClr val="C00000"/>
                </a:solidFill>
              </a:rPr>
              <a:t>growth rate. There are a number of reports which</a:t>
            </a:r>
          </a:p>
          <a:p>
            <a:pPr algn="ctr"/>
            <a:r>
              <a:rPr lang="en-US" sz="2400" b="1" dirty="0">
                <a:solidFill>
                  <a:srgbClr val="C00000"/>
                </a:solidFill>
              </a:rPr>
              <a:t>show that lowering the temperature of growth</a:t>
            </a:r>
          </a:p>
          <a:p>
            <a:pPr algn="ctr"/>
            <a:r>
              <a:rPr lang="en-US" sz="2400" b="1" dirty="0">
                <a:solidFill>
                  <a:srgbClr val="C00000"/>
                </a:solidFill>
              </a:rPr>
              <a:t>increases the yield of correctly folded, soluble </a:t>
            </a:r>
            <a:r>
              <a:rPr lang="en-US" sz="2400" b="1" dirty="0" smtClean="0">
                <a:solidFill>
                  <a:srgbClr val="C00000"/>
                </a:solidFill>
              </a:rPr>
              <a:t>protein. </a:t>
            </a:r>
          </a:p>
          <a:p>
            <a:pPr algn="ctr"/>
            <a:endParaRPr lang="en-US" sz="2400" b="1" dirty="0" smtClean="0">
              <a:solidFill>
                <a:srgbClr val="002060"/>
              </a:solidFill>
            </a:endParaRPr>
          </a:p>
          <a:p>
            <a:pPr algn="ctr"/>
            <a:r>
              <a:rPr lang="en-US" sz="2400" b="1" dirty="0" smtClean="0">
                <a:solidFill>
                  <a:srgbClr val="002060"/>
                </a:solidFill>
              </a:rPr>
              <a:t>Media </a:t>
            </a:r>
            <a:r>
              <a:rPr lang="en-US" sz="2400" b="1" dirty="0">
                <a:solidFill>
                  <a:srgbClr val="002060"/>
                </a:solidFill>
              </a:rPr>
              <a:t>compositions and pH values</a:t>
            </a:r>
          </a:p>
          <a:p>
            <a:pPr algn="ctr"/>
            <a:r>
              <a:rPr lang="en-US" sz="2400" b="1" dirty="0">
                <a:solidFill>
                  <a:srgbClr val="002060"/>
                </a:solidFill>
              </a:rPr>
              <a:t>that reduce the growth rate also reduce </a:t>
            </a:r>
            <a:r>
              <a:rPr lang="en-US" sz="2400" b="1" dirty="0" smtClean="0">
                <a:solidFill>
                  <a:srgbClr val="002060"/>
                </a:solidFill>
              </a:rPr>
              <a:t>inclusion body</a:t>
            </a:r>
            <a:endParaRPr lang="en-US" sz="2400" b="1" dirty="0">
              <a:solidFill>
                <a:srgbClr val="002060"/>
              </a:solidFill>
            </a:endParaRPr>
          </a:p>
          <a:p>
            <a:pPr algn="ctr"/>
            <a:r>
              <a:rPr lang="en-US" sz="2400" b="1" dirty="0">
                <a:solidFill>
                  <a:srgbClr val="002060"/>
                </a:solidFill>
              </a:rPr>
              <a:t>formation. </a:t>
            </a:r>
            <a:endParaRPr lang="en-US" sz="2400" b="1" dirty="0" smtClean="0">
              <a:solidFill>
                <a:srgbClr val="002060"/>
              </a:solidFill>
            </a:endParaRPr>
          </a:p>
          <a:p>
            <a:pPr algn="ctr"/>
            <a:endParaRPr lang="en-US" sz="2400" b="1" dirty="0">
              <a:solidFill>
                <a:srgbClr val="002060"/>
              </a:solidFill>
            </a:endParaRPr>
          </a:p>
          <a:p>
            <a:pPr algn="ctr"/>
            <a:r>
              <a:rPr lang="en-US" sz="2400" b="1" dirty="0" err="1" smtClean="0">
                <a:solidFill>
                  <a:srgbClr val="002060"/>
                </a:solidFill>
              </a:rPr>
              <a:t>Renaturation</a:t>
            </a:r>
            <a:r>
              <a:rPr lang="en-US" sz="2400" b="1" dirty="0" smtClean="0">
                <a:solidFill>
                  <a:srgbClr val="002060"/>
                </a:solidFill>
              </a:rPr>
              <a:t> </a:t>
            </a:r>
            <a:r>
              <a:rPr lang="en-US" sz="2400" b="1" dirty="0">
                <a:solidFill>
                  <a:srgbClr val="002060"/>
                </a:solidFill>
              </a:rPr>
              <a:t>of </a:t>
            </a:r>
            <a:r>
              <a:rPr lang="en-US" sz="2400" b="1" dirty="0" err="1">
                <a:solidFill>
                  <a:srgbClr val="002060"/>
                </a:solidFill>
              </a:rPr>
              <a:t>misfolded</a:t>
            </a:r>
            <a:r>
              <a:rPr lang="en-US" sz="2400" b="1" dirty="0">
                <a:solidFill>
                  <a:srgbClr val="002060"/>
                </a:solidFill>
              </a:rPr>
              <a:t> proteins</a:t>
            </a:r>
          </a:p>
          <a:p>
            <a:pPr algn="ctr"/>
            <a:r>
              <a:rPr lang="en-US" sz="2400" b="1" dirty="0">
                <a:solidFill>
                  <a:srgbClr val="002060"/>
                </a:solidFill>
              </a:rPr>
              <a:t>can sometimes be achieved following </a:t>
            </a:r>
            <a:r>
              <a:rPr lang="en-US" sz="2400" b="1" dirty="0" err="1">
                <a:solidFill>
                  <a:srgbClr val="002060"/>
                </a:solidFill>
              </a:rPr>
              <a:t>solubilization</a:t>
            </a:r>
            <a:endParaRPr lang="en-US" sz="2400" b="1" dirty="0">
              <a:solidFill>
                <a:srgbClr val="002060"/>
              </a:solidFill>
            </a:endParaRPr>
          </a:p>
          <a:p>
            <a:pPr algn="ctr"/>
            <a:r>
              <a:rPr lang="en-US" sz="2400" b="1" dirty="0">
                <a:solidFill>
                  <a:srgbClr val="002060"/>
                </a:solidFill>
              </a:rPr>
              <a:t>in </a:t>
            </a:r>
            <a:r>
              <a:rPr lang="en-US" sz="2400" b="1" dirty="0" err="1">
                <a:solidFill>
                  <a:srgbClr val="002060"/>
                </a:solidFill>
              </a:rPr>
              <a:t>guanidinium</a:t>
            </a:r>
            <a:r>
              <a:rPr lang="en-US" sz="2400" b="1" dirty="0">
                <a:solidFill>
                  <a:srgbClr val="002060"/>
                </a:solidFill>
              </a:rPr>
              <a:t> hydrochloride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89844"/>
            <a:ext cx="8610600" cy="4708981"/>
          </a:xfrm>
          <a:prstGeom prst="rect">
            <a:avLst/>
          </a:prstGeom>
        </p:spPr>
        <p:txBody>
          <a:bodyPr wrap="square">
            <a:spAutoFit/>
          </a:bodyPr>
          <a:lstStyle/>
          <a:p>
            <a:pPr algn="ctr"/>
            <a:r>
              <a:rPr lang="en-US" sz="2000" b="1" u="sng" dirty="0">
                <a:solidFill>
                  <a:srgbClr val="00B050"/>
                </a:solidFill>
                <a:latin typeface="Arial" pitchFamily="34" charset="0"/>
                <a:cs typeface="Arial" pitchFamily="34" charset="0"/>
              </a:rPr>
              <a:t>Recovery of bioactive proteins from inclusion </a:t>
            </a:r>
            <a:r>
              <a:rPr lang="en-US" sz="2000" b="1" u="sng" dirty="0" smtClean="0">
                <a:solidFill>
                  <a:srgbClr val="00B050"/>
                </a:solidFill>
                <a:latin typeface="Arial" pitchFamily="34" charset="0"/>
                <a:cs typeface="Arial" pitchFamily="34" charset="0"/>
              </a:rPr>
              <a:t>bodies</a:t>
            </a:r>
          </a:p>
          <a:p>
            <a:pPr algn="ctr"/>
            <a:endParaRPr lang="en-US" sz="2000" b="1" u="sng" dirty="0">
              <a:solidFill>
                <a:srgbClr val="00B050"/>
              </a:solidFill>
              <a:latin typeface="Arial" pitchFamily="34" charset="0"/>
              <a:cs typeface="Arial" pitchFamily="34" charset="0"/>
            </a:endParaRPr>
          </a:p>
          <a:p>
            <a:r>
              <a:rPr lang="en-US" sz="2000" b="1" dirty="0">
                <a:solidFill>
                  <a:srgbClr val="C00000"/>
                </a:solidFill>
                <a:latin typeface="Arial" pitchFamily="34" charset="0"/>
                <a:cs typeface="Arial" pitchFamily="34" charset="0"/>
              </a:rPr>
              <a:t>As protein molecules are in an aggregated state in inclusion bodies, it is a challenging task to </a:t>
            </a:r>
            <a:r>
              <a:rPr lang="en-US" sz="2000" b="1" dirty="0" err="1">
                <a:solidFill>
                  <a:srgbClr val="C00000"/>
                </a:solidFill>
                <a:latin typeface="Arial" pitchFamily="34" charset="0"/>
                <a:cs typeface="Arial" pitchFamily="34" charset="0"/>
              </a:rPr>
              <a:t>solubilize</a:t>
            </a:r>
            <a:r>
              <a:rPr lang="en-US" sz="2000" b="1" dirty="0">
                <a:solidFill>
                  <a:srgbClr val="C00000"/>
                </a:solidFill>
                <a:latin typeface="Arial" pitchFamily="34" charset="0"/>
                <a:cs typeface="Arial" pitchFamily="34" charset="0"/>
              </a:rPr>
              <a:t> inclusion bodies and refold the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proteins into bioactive </a:t>
            </a:r>
            <a:r>
              <a:rPr lang="en-US" sz="2000" b="1" dirty="0" smtClean="0">
                <a:solidFill>
                  <a:srgbClr val="C00000"/>
                </a:solidFill>
                <a:latin typeface="Arial" pitchFamily="34" charset="0"/>
                <a:cs typeface="Arial" pitchFamily="34" charset="0"/>
              </a:rPr>
              <a:t>form. </a:t>
            </a:r>
          </a:p>
          <a:p>
            <a:endParaRPr lang="en-US" sz="2000" b="1" dirty="0">
              <a:solidFill>
                <a:srgbClr val="C00000"/>
              </a:solidFill>
              <a:latin typeface="Arial" pitchFamily="34" charset="0"/>
              <a:cs typeface="Arial" pitchFamily="34" charset="0"/>
            </a:endParaRPr>
          </a:p>
          <a:p>
            <a:r>
              <a:rPr lang="en-US" sz="2000" b="1" dirty="0" smtClean="0">
                <a:solidFill>
                  <a:srgbClr val="C00000"/>
                </a:solidFill>
                <a:latin typeface="Arial" pitchFamily="34" charset="0"/>
                <a:cs typeface="Arial" pitchFamily="34" charset="0"/>
              </a:rPr>
              <a:t>The </a:t>
            </a:r>
            <a:r>
              <a:rPr lang="en-US" sz="2000" b="1" dirty="0">
                <a:solidFill>
                  <a:srgbClr val="C00000"/>
                </a:solidFill>
                <a:latin typeface="Arial" pitchFamily="34" charset="0"/>
                <a:cs typeface="Arial" pitchFamily="34" charset="0"/>
              </a:rPr>
              <a:t>conventional strategy to purify proteins from inclusion bodies consists of four major steps: isolation of purified inclusion bodies, </a:t>
            </a:r>
            <a:r>
              <a:rPr lang="en-US" sz="2000" b="1" dirty="0" err="1">
                <a:solidFill>
                  <a:srgbClr val="C00000"/>
                </a:solidFill>
                <a:latin typeface="Arial" pitchFamily="34" charset="0"/>
                <a:cs typeface="Arial" pitchFamily="34" charset="0"/>
              </a:rPr>
              <a:t>solubilization</a:t>
            </a:r>
            <a:r>
              <a:rPr lang="en-US" sz="2000" b="1" dirty="0">
                <a:solidFill>
                  <a:srgbClr val="C00000"/>
                </a:solidFill>
                <a:latin typeface="Arial" pitchFamily="34" charset="0"/>
                <a:cs typeface="Arial" pitchFamily="34" charset="0"/>
              </a:rPr>
              <a:t> of inclusion bodies, refolding of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proteins and purification of refolded proteins by various chromatographic </a:t>
            </a:r>
            <a:r>
              <a:rPr lang="en-US" sz="2000" b="1" dirty="0" smtClean="0">
                <a:solidFill>
                  <a:srgbClr val="C00000"/>
                </a:solidFill>
                <a:latin typeface="Arial" pitchFamily="34" charset="0"/>
                <a:cs typeface="Arial" pitchFamily="34" charset="0"/>
              </a:rPr>
              <a:t>techniques. </a:t>
            </a:r>
          </a:p>
          <a:p>
            <a:endParaRPr lang="en-US" sz="2000" b="1" dirty="0">
              <a:solidFill>
                <a:srgbClr val="C00000"/>
              </a:solidFill>
              <a:latin typeface="Arial" pitchFamily="34" charset="0"/>
              <a:cs typeface="Arial" pitchFamily="34" charset="0"/>
            </a:endParaRPr>
          </a:p>
          <a:p>
            <a:r>
              <a:rPr lang="en-US" sz="2000" b="1" dirty="0" err="1" smtClean="0">
                <a:solidFill>
                  <a:srgbClr val="C00000"/>
                </a:solidFill>
                <a:latin typeface="Arial" pitchFamily="34" charset="0"/>
                <a:cs typeface="Arial" pitchFamily="34" charset="0"/>
              </a:rPr>
              <a:t>Solubilization</a:t>
            </a:r>
            <a:r>
              <a:rPr lang="en-US" sz="2000" b="1" dirty="0" smtClean="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of inclusion bodies and refolding of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 molecules into native conformation are the most crucial steps in the recovery of bioactive protein from inclusion bodies.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anted: more monitoring and control during inclusion body processing |  SpringerLink"/>
          <p:cNvPicPr>
            <a:picLocks noChangeAspect="1" noChangeArrowheads="1"/>
          </p:cNvPicPr>
          <p:nvPr/>
        </p:nvPicPr>
        <p:blipFill>
          <a:blip r:embed="rId2"/>
          <a:srcRect/>
          <a:stretch>
            <a:fillRect/>
          </a:stretch>
        </p:blipFill>
        <p:spPr bwMode="auto">
          <a:xfrm>
            <a:off x="326397" y="1219200"/>
            <a:ext cx="8436603" cy="3362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
          <p:cNvPicPr>
            <a:picLocks noChangeAspect="1" noChangeArrowheads="1"/>
          </p:cNvPicPr>
          <p:nvPr/>
        </p:nvPicPr>
        <p:blipFill>
          <a:blip r:embed="rId2"/>
          <a:srcRect/>
          <a:stretch>
            <a:fillRect/>
          </a:stretch>
        </p:blipFill>
        <p:spPr bwMode="auto">
          <a:xfrm>
            <a:off x="533400" y="283553"/>
            <a:ext cx="8077199" cy="62966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763000" cy="5632311"/>
          </a:xfrm>
          <a:prstGeom prst="rect">
            <a:avLst/>
          </a:prstGeom>
        </p:spPr>
        <p:txBody>
          <a:bodyPr wrap="square">
            <a:spAutoFit/>
          </a:bodyPr>
          <a:lstStyle/>
          <a:p>
            <a:r>
              <a:rPr lang="en-US" sz="2400" b="1" dirty="0">
                <a:solidFill>
                  <a:srgbClr val="00B050"/>
                </a:solidFill>
              </a:rPr>
              <a:t>Traditionally, inclusion bodies are </a:t>
            </a:r>
            <a:r>
              <a:rPr lang="en-US" sz="2400" b="1" dirty="0" err="1">
                <a:solidFill>
                  <a:srgbClr val="00B050"/>
                </a:solidFill>
              </a:rPr>
              <a:t>solubilized</a:t>
            </a:r>
            <a:r>
              <a:rPr lang="en-US" sz="2400" b="1" dirty="0">
                <a:solidFill>
                  <a:srgbClr val="00B050"/>
                </a:solidFill>
              </a:rPr>
              <a:t> using high concentration of denaturants and </a:t>
            </a:r>
            <a:r>
              <a:rPr lang="en-US" sz="2400" b="1" dirty="0" err="1">
                <a:solidFill>
                  <a:srgbClr val="00B050"/>
                </a:solidFill>
              </a:rPr>
              <a:t>chaotropes</a:t>
            </a:r>
            <a:r>
              <a:rPr lang="en-US" sz="2400" b="1" dirty="0">
                <a:solidFill>
                  <a:srgbClr val="00B050"/>
                </a:solidFill>
              </a:rPr>
              <a:t> like urea and guanidine hydrochloride (</a:t>
            </a:r>
            <a:r>
              <a:rPr lang="en-US" sz="2400" b="1" dirty="0" err="1">
                <a:solidFill>
                  <a:srgbClr val="00B050"/>
                </a:solidFill>
              </a:rPr>
              <a:t>GdnHCl</a:t>
            </a:r>
            <a:r>
              <a:rPr lang="en-US" sz="2400" b="1" dirty="0" smtClean="0">
                <a:solidFill>
                  <a:srgbClr val="00B050"/>
                </a:solidFill>
              </a:rPr>
              <a:t>). </a:t>
            </a:r>
          </a:p>
          <a:p>
            <a:endParaRPr lang="en-US" sz="2400" b="1" dirty="0" smtClean="0">
              <a:solidFill>
                <a:srgbClr val="00B050"/>
              </a:solidFill>
            </a:endParaRPr>
          </a:p>
          <a:p>
            <a:r>
              <a:rPr lang="en-US" sz="2400" b="1" dirty="0" smtClean="0">
                <a:solidFill>
                  <a:srgbClr val="00B050"/>
                </a:solidFill>
              </a:rPr>
              <a:t>For </a:t>
            </a:r>
            <a:r>
              <a:rPr lang="en-US" sz="2400" b="1" dirty="0">
                <a:solidFill>
                  <a:srgbClr val="00B050"/>
                </a:solidFill>
              </a:rPr>
              <a:t>proteins containing multiple </a:t>
            </a:r>
            <a:r>
              <a:rPr lang="en-US" sz="2400" b="1" dirty="0" err="1">
                <a:solidFill>
                  <a:srgbClr val="00B050"/>
                </a:solidFill>
              </a:rPr>
              <a:t>cysteine</a:t>
            </a:r>
            <a:r>
              <a:rPr lang="en-US" sz="2400" b="1" dirty="0">
                <a:solidFill>
                  <a:srgbClr val="00B050"/>
                </a:solidFill>
              </a:rPr>
              <a:t> residues, β-</a:t>
            </a:r>
            <a:r>
              <a:rPr lang="en-US" sz="2400" b="1" dirty="0" err="1">
                <a:solidFill>
                  <a:srgbClr val="00B050"/>
                </a:solidFill>
              </a:rPr>
              <a:t>mercaptoethanol</a:t>
            </a:r>
            <a:r>
              <a:rPr lang="en-US" sz="2400" b="1" dirty="0">
                <a:solidFill>
                  <a:srgbClr val="00B050"/>
                </a:solidFill>
              </a:rPr>
              <a:t> or </a:t>
            </a:r>
            <a:r>
              <a:rPr lang="en-US" sz="2400" b="1" dirty="0" err="1">
                <a:solidFill>
                  <a:srgbClr val="00B050"/>
                </a:solidFill>
              </a:rPr>
              <a:t>dithiothreitol</a:t>
            </a:r>
            <a:r>
              <a:rPr lang="en-US" sz="2400" b="1" dirty="0">
                <a:solidFill>
                  <a:srgbClr val="00B050"/>
                </a:solidFill>
              </a:rPr>
              <a:t> are added in these </a:t>
            </a:r>
            <a:r>
              <a:rPr lang="en-US" sz="2400" b="1" dirty="0" err="1">
                <a:solidFill>
                  <a:srgbClr val="00B050"/>
                </a:solidFill>
              </a:rPr>
              <a:t>solubilization</a:t>
            </a:r>
            <a:r>
              <a:rPr lang="en-US" sz="2400" b="1" dirty="0">
                <a:solidFill>
                  <a:srgbClr val="00B050"/>
                </a:solidFill>
              </a:rPr>
              <a:t> agents to reduce incorrect disulfide bonds. </a:t>
            </a:r>
            <a:endParaRPr lang="en-US" sz="2400" b="1" dirty="0" smtClean="0">
              <a:solidFill>
                <a:srgbClr val="00B050"/>
              </a:solidFill>
            </a:endParaRPr>
          </a:p>
          <a:p>
            <a:endParaRPr lang="en-US" sz="2400" b="1" dirty="0">
              <a:solidFill>
                <a:srgbClr val="00B050"/>
              </a:solidFill>
            </a:endParaRPr>
          </a:p>
          <a:p>
            <a:r>
              <a:rPr lang="en-US" sz="2400" b="1" dirty="0" err="1" smtClean="0">
                <a:solidFill>
                  <a:srgbClr val="00B050"/>
                </a:solidFill>
              </a:rPr>
              <a:t>Solubilization</a:t>
            </a:r>
            <a:r>
              <a:rPr lang="en-US" sz="2400" b="1" dirty="0" smtClean="0">
                <a:solidFill>
                  <a:srgbClr val="00B050"/>
                </a:solidFill>
              </a:rPr>
              <a:t> </a:t>
            </a:r>
            <a:r>
              <a:rPr lang="en-US" sz="2400" b="1" dirty="0">
                <a:solidFill>
                  <a:srgbClr val="00B050"/>
                </a:solidFill>
              </a:rPr>
              <a:t>of inclusion bodies using high concentration of </a:t>
            </a:r>
            <a:r>
              <a:rPr lang="en-US" sz="2400" b="1" dirty="0" err="1">
                <a:solidFill>
                  <a:srgbClr val="00B050"/>
                </a:solidFill>
              </a:rPr>
              <a:t>chaotropes</a:t>
            </a:r>
            <a:r>
              <a:rPr lang="en-US" sz="2400" b="1" dirty="0">
                <a:solidFill>
                  <a:srgbClr val="00B050"/>
                </a:solidFill>
              </a:rPr>
              <a:t> results in complete disruption of protein structure. This, in some cases, leads to aggregation of protein molecules during refolding </a:t>
            </a:r>
            <a:r>
              <a:rPr lang="en-US" sz="2400" b="1" dirty="0" smtClean="0">
                <a:solidFill>
                  <a:srgbClr val="00B050"/>
                </a:solidFill>
              </a:rPr>
              <a:t>process. As </a:t>
            </a:r>
            <a:r>
              <a:rPr lang="en-US" sz="2400" b="1" dirty="0">
                <a:solidFill>
                  <a:srgbClr val="00B050"/>
                </a:solidFill>
              </a:rPr>
              <a:t>inclusion body aggregates have been shown to have native-like secondary structures and can have activity, it is advantageous to use a “mild” </a:t>
            </a:r>
            <a:r>
              <a:rPr lang="en-US" sz="2400" b="1" dirty="0" err="1">
                <a:solidFill>
                  <a:srgbClr val="00B050"/>
                </a:solidFill>
              </a:rPr>
              <a:t>solubilization</a:t>
            </a:r>
            <a:r>
              <a:rPr lang="en-US" sz="2400" b="1" dirty="0">
                <a:solidFill>
                  <a:srgbClr val="00B050"/>
                </a:solidFill>
              </a:rPr>
              <a:t> process which does not completely unfold these native-like protein structures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46068"/>
            <a:ext cx="8915400" cy="5878532"/>
          </a:xfrm>
          <a:prstGeom prst="rect">
            <a:avLst/>
          </a:prstGeom>
        </p:spPr>
        <p:txBody>
          <a:bodyPr wrap="square">
            <a:spAutoFit/>
          </a:bodyPr>
          <a:lstStyle/>
          <a:p>
            <a:r>
              <a:rPr lang="en-US" sz="3200" b="1" dirty="0" smtClean="0">
                <a:solidFill>
                  <a:srgbClr val="00B050"/>
                </a:solidFill>
              </a:rPr>
              <a:t>Three ‘genetic’ methods of preventing inclusion body formation have been described.</a:t>
            </a:r>
          </a:p>
          <a:p>
            <a:r>
              <a:rPr lang="en-US" sz="2400" b="1" dirty="0" smtClean="0">
                <a:solidFill>
                  <a:srgbClr val="C00000"/>
                </a:solidFill>
              </a:rPr>
              <a:t>In the first of these, the host cell is engineered to overproduce a</a:t>
            </a:r>
          </a:p>
          <a:p>
            <a:r>
              <a:rPr lang="en-US" sz="2400" b="1" dirty="0" smtClean="0">
                <a:solidFill>
                  <a:srgbClr val="C00000"/>
                </a:solidFill>
              </a:rPr>
              <a:t>chaperon (e.g. </a:t>
            </a:r>
            <a:r>
              <a:rPr lang="en-US" sz="2400" b="1" dirty="0" err="1" smtClean="0">
                <a:solidFill>
                  <a:srgbClr val="C00000"/>
                </a:solidFill>
              </a:rPr>
              <a:t>DnaK</a:t>
            </a:r>
            <a:r>
              <a:rPr lang="en-US" sz="2400" b="1" dirty="0" smtClean="0">
                <a:solidFill>
                  <a:srgbClr val="C00000"/>
                </a:solidFill>
              </a:rPr>
              <a:t>, </a:t>
            </a:r>
            <a:r>
              <a:rPr lang="en-US" sz="2400" b="1" dirty="0" err="1" smtClean="0">
                <a:solidFill>
                  <a:srgbClr val="C00000"/>
                </a:solidFill>
              </a:rPr>
              <a:t>GroEL</a:t>
            </a:r>
            <a:r>
              <a:rPr lang="en-US" sz="2400" b="1" dirty="0" smtClean="0">
                <a:solidFill>
                  <a:srgbClr val="C00000"/>
                </a:solidFill>
              </a:rPr>
              <a:t> or </a:t>
            </a:r>
            <a:r>
              <a:rPr lang="en-US" sz="2400" b="1" dirty="0" err="1" smtClean="0">
                <a:solidFill>
                  <a:srgbClr val="C00000"/>
                </a:solidFill>
              </a:rPr>
              <a:t>GroES</a:t>
            </a:r>
            <a:r>
              <a:rPr lang="en-US" sz="2400" b="1" dirty="0" smtClean="0">
                <a:solidFill>
                  <a:srgbClr val="C00000"/>
                </a:solidFill>
              </a:rPr>
              <a:t> proteins) in addition to the protein of interest </a:t>
            </a:r>
          </a:p>
          <a:p>
            <a:r>
              <a:rPr lang="en-US" sz="2400" b="1" dirty="0" err="1" smtClean="0">
                <a:solidFill>
                  <a:srgbClr val="002060"/>
                </a:solidFill>
              </a:rPr>
              <a:t>Castanie</a:t>
            </a:r>
            <a:r>
              <a:rPr lang="en-US" sz="2400" b="1" dirty="0" smtClean="0">
                <a:solidFill>
                  <a:srgbClr val="002060"/>
                </a:solidFill>
              </a:rPr>
              <a:t> </a:t>
            </a:r>
            <a:r>
              <a:rPr lang="en-US" sz="2400" b="1" i="1" dirty="0" smtClean="0">
                <a:solidFill>
                  <a:srgbClr val="002060"/>
                </a:solidFill>
              </a:rPr>
              <a:t>et al. (1997) have developed a series of </a:t>
            </a:r>
            <a:r>
              <a:rPr lang="en-US" sz="2400" b="1" dirty="0" smtClean="0">
                <a:solidFill>
                  <a:srgbClr val="002060"/>
                </a:solidFill>
              </a:rPr>
              <a:t>vectors which are compatible with pBR322-type plasmids and which encode the overproduction of chaperons. These vectors can be used to test the</a:t>
            </a:r>
          </a:p>
          <a:p>
            <a:r>
              <a:rPr lang="en-US" sz="2400" b="1" dirty="0" smtClean="0">
                <a:solidFill>
                  <a:srgbClr val="002060"/>
                </a:solidFill>
              </a:rPr>
              <a:t>effect of chaperons on the </a:t>
            </a:r>
            <a:r>
              <a:rPr lang="en-US" sz="2400" b="1" dirty="0" err="1" smtClean="0">
                <a:solidFill>
                  <a:srgbClr val="002060"/>
                </a:solidFill>
              </a:rPr>
              <a:t>solubilization</a:t>
            </a:r>
            <a:r>
              <a:rPr lang="en-US" sz="2400" b="1" dirty="0" smtClean="0">
                <a:solidFill>
                  <a:srgbClr val="002060"/>
                </a:solidFill>
              </a:rPr>
              <a:t> of </a:t>
            </a:r>
            <a:r>
              <a:rPr lang="en-US" sz="2400" b="1" dirty="0" err="1" smtClean="0">
                <a:solidFill>
                  <a:srgbClr val="002060"/>
                </a:solidFill>
              </a:rPr>
              <a:t>heterologous</a:t>
            </a:r>
            <a:endParaRPr lang="en-US" sz="2400" b="1" dirty="0" smtClean="0">
              <a:solidFill>
                <a:srgbClr val="002060"/>
              </a:solidFill>
            </a:endParaRPr>
          </a:p>
          <a:p>
            <a:r>
              <a:rPr lang="en-US" sz="2400" b="1" dirty="0" smtClean="0">
                <a:solidFill>
                  <a:srgbClr val="002060"/>
                </a:solidFill>
              </a:rPr>
              <a:t>gene products. </a:t>
            </a:r>
          </a:p>
          <a:p>
            <a:r>
              <a:rPr lang="en-US" sz="2400" b="1" dirty="0" smtClean="0"/>
              <a:t>Even with excess chaperon there is no guarantee of proper folding. </a:t>
            </a:r>
            <a:r>
              <a:rPr lang="en-US" sz="2400" b="1" dirty="0" smtClean="0">
                <a:solidFill>
                  <a:srgbClr val="002060"/>
                </a:solidFill>
              </a:rPr>
              <a:t>The second method involves making minor changes to the</a:t>
            </a:r>
          </a:p>
          <a:p>
            <a:r>
              <a:rPr lang="en-US" sz="2400" b="1" dirty="0" smtClean="0">
                <a:solidFill>
                  <a:srgbClr val="002060"/>
                </a:solidFill>
              </a:rPr>
              <a:t>amino acid sequence of the target protein. </a:t>
            </a:r>
          </a:p>
          <a:p>
            <a:r>
              <a:rPr lang="en-US" sz="2400" b="1" dirty="0" smtClean="0">
                <a:solidFill>
                  <a:srgbClr val="002060"/>
                </a:solidFill>
              </a:rPr>
              <a:t>For example, </a:t>
            </a:r>
            <a:r>
              <a:rPr lang="en-US" sz="2400" b="1" dirty="0" err="1" smtClean="0">
                <a:solidFill>
                  <a:srgbClr val="002060"/>
                </a:solidFill>
              </a:rPr>
              <a:t>cysteine</a:t>
            </a:r>
            <a:r>
              <a:rPr lang="en-US" sz="2400" b="1" dirty="0" smtClean="0">
                <a:solidFill>
                  <a:srgbClr val="002060"/>
                </a:solidFill>
              </a:rPr>
              <a:t>-to-serine changes in fibroblast growth factor minimized inclusion-body formation (</a:t>
            </a:r>
            <a:r>
              <a:rPr lang="en-US" sz="2400" b="1" dirty="0" err="1" smtClean="0">
                <a:solidFill>
                  <a:srgbClr val="002060"/>
                </a:solidFill>
              </a:rPr>
              <a:t>Rinas</a:t>
            </a:r>
            <a:r>
              <a:rPr lang="en-US" sz="2400" b="1" dirty="0" smtClean="0">
                <a:solidFill>
                  <a:srgbClr val="002060"/>
                </a:solidFill>
              </a:rPr>
              <a:t> </a:t>
            </a:r>
            <a:r>
              <a:rPr lang="en-US" sz="2400" b="1" i="1" dirty="0" smtClean="0">
                <a:solidFill>
                  <a:srgbClr val="002060"/>
                </a:solidFill>
              </a:rPr>
              <a:t>et al. 1992).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14948"/>
            <a:ext cx="8458200" cy="3785652"/>
          </a:xfrm>
          <a:prstGeom prst="rect">
            <a:avLst/>
          </a:prstGeom>
        </p:spPr>
        <p:txBody>
          <a:bodyPr wrap="square">
            <a:spAutoFit/>
          </a:bodyPr>
          <a:lstStyle/>
          <a:p>
            <a:r>
              <a:rPr lang="en-US" sz="2400" b="1" dirty="0" smtClean="0">
                <a:solidFill>
                  <a:srgbClr val="0070C0"/>
                </a:solidFill>
              </a:rPr>
              <a:t>The third method is derived from the observation that many proteins produced as insoluble aggregates in their native state are synthesized in soluble form as </a:t>
            </a:r>
            <a:r>
              <a:rPr lang="en-US" sz="2400" b="1" dirty="0" err="1" smtClean="0">
                <a:solidFill>
                  <a:srgbClr val="0070C0"/>
                </a:solidFill>
              </a:rPr>
              <a:t>thioredoxin</a:t>
            </a:r>
            <a:r>
              <a:rPr lang="en-US" sz="2400" b="1" dirty="0" smtClean="0">
                <a:solidFill>
                  <a:srgbClr val="0070C0"/>
                </a:solidFill>
              </a:rPr>
              <a:t> fusion proteins</a:t>
            </a:r>
            <a:r>
              <a:rPr lang="en-US" sz="2400" b="1" i="1" dirty="0" smtClean="0">
                <a:solidFill>
                  <a:srgbClr val="0070C0"/>
                </a:solidFill>
              </a:rPr>
              <a:t>. </a:t>
            </a:r>
          </a:p>
          <a:p>
            <a:endParaRPr lang="en-US" sz="2400" b="1" i="1" dirty="0" smtClean="0">
              <a:solidFill>
                <a:srgbClr val="0070C0"/>
              </a:solidFill>
            </a:endParaRPr>
          </a:p>
          <a:p>
            <a:r>
              <a:rPr lang="en-US" sz="2400" b="1" i="1" dirty="0" smtClean="0">
                <a:solidFill>
                  <a:srgbClr val="0070C0"/>
                </a:solidFill>
              </a:rPr>
              <a:t>Davis et al. (1999) have shown that the </a:t>
            </a:r>
            <a:r>
              <a:rPr lang="en-US" sz="2400" b="1" i="1" dirty="0" err="1" smtClean="0">
                <a:solidFill>
                  <a:srgbClr val="0070C0"/>
                </a:solidFill>
              </a:rPr>
              <a:t>NusA</a:t>
            </a:r>
            <a:r>
              <a:rPr lang="en-US" sz="2400" b="1" i="1" dirty="0" smtClean="0">
                <a:solidFill>
                  <a:srgbClr val="0070C0"/>
                </a:solidFill>
              </a:rPr>
              <a:t> and </a:t>
            </a:r>
            <a:r>
              <a:rPr lang="en-US" sz="2400" b="1" i="1" dirty="0" err="1" smtClean="0">
                <a:solidFill>
                  <a:srgbClr val="0070C0"/>
                </a:solidFill>
              </a:rPr>
              <a:t>GrpE</a:t>
            </a:r>
            <a:r>
              <a:rPr lang="en-US" sz="2400" b="1" i="1" dirty="0" smtClean="0">
                <a:solidFill>
                  <a:srgbClr val="0070C0"/>
                </a:solidFill>
              </a:rPr>
              <a:t> </a:t>
            </a:r>
            <a:r>
              <a:rPr lang="en-US" sz="2400" b="1" dirty="0" smtClean="0">
                <a:solidFill>
                  <a:srgbClr val="0070C0"/>
                </a:solidFill>
              </a:rPr>
              <a:t>proteins, as well as </a:t>
            </a:r>
            <a:r>
              <a:rPr lang="en-US" sz="2400" b="1" dirty="0" err="1" smtClean="0">
                <a:solidFill>
                  <a:srgbClr val="0070C0"/>
                </a:solidFill>
              </a:rPr>
              <a:t>bacterioferritin</a:t>
            </a:r>
            <a:r>
              <a:rPr lang="en-US" sz="2400" b="1" dirty="0" smtClean="0">
                <a:solidFill>
                  <a:srgbClr val="0070C0"/>
                </a:solidFill>
              </a:rPr>
              <a:t>, are even better than </a:t>
            </a:r>
            <a:r>
              <a:rPr lang="en-US" sz="2400" b="1" dirty="0" err="1" smtClean="0">
                <a:solidFill>
                  <a:srgbClr val="0070C0"/>
                </a:solidFill>
              </a:rPr>
              <a:t>thioredoxin</a:t>
            </a:r>
            <a:r>
              <a:rPr lang="en-US" sz="2400" b="1" dirty="0" smtClean="0">
                <a:solidFill>
                  <a:srgbClr val="0070C0"/>
                </a:solidFill>
              </a:rPr>
              <a:t> at </a:t>
            </a:r>
            <a:r>
              <a:rPr lang="en-US" sz="2400" b="1" dirty="0" err="1" smtClean="0">
                <a:solidFill>
                  <a:srgbClr val="0070C0"/>
                </a:solidFill>
              </a:rPr>
              <a:t>solubilizing</a:t>
            </a:r>
            <a:r>
              <a:rPr lang="en-US" sz="2400" b="1" dirty="0" smtClean="0">
                <a:solidFill>
                  <a:srgbClr val="0070C0"/>
                </a:solidFill>
              </a:rPr>
              <a:t> proteins expressed at a high level. </a:t>
            </a:r>
          </a:p>
          <a:p>
            <a:endParaRPr lang="en-US" sz="2400" b="1" dirty="0" smtClean="0">
              <a:solidFill>
                <a:srgbClr val="0070C0"/>
              </a:solidFill>
            </a:endParaRPr>
          </a:p>
          <a:p>
            <a:r>
              <a:rPr lang="en-US" sz="2400" b="1" dirty="0" err="1" smtClean="0">
                <a:solidFill>
                  <a:srgbClr val="0070C0"/>
                </a:solidFill>
              </a:rPr>
              <a:t>Kapust</a:t>
            </a:r>
            <a:r>
              <a:rPr lang="en-US" sz="2400" b="1" dirty="0" smtClean="0">
                <a:solidFill>
                  <a:srgbClr val="0070C0"/>
                </a:solidFill>
              </a:rPr>
              <a:t> and Waugh (1999) have reported that the maltose-binding protein is also much better than </a:t>
            </a:r>
            <a:r>
              <a:rPr lang="en-US" sz="2400" b="1" dirty="0" err="1" smtClean="0">
                <a:solidFill>
                  <a:srgbClr val="0070C0"/>
                </a:solidFill>
              </a:rPr>
              <a:t>thioredoxin</a:t>
            </a:r>
            <a:r>
              <a:rPr lang="en-US" sz="2400" b="1" dirty="0" smtClean="0">
                <a:solidFill>
                  <a:srgbClr val="0070C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our Expression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Four Expression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609600" y="2209801"/>
            <a:ext cx="8143632" cy="2808814"/>
          </a:xfrm>
          <a:prstGeom prst="rect">
            <a:avLst/>
          </a:prstGeom>
          <a:noFill/>
          <a:ln w="9525">
            <a:noFill/>
            <a:miter lim="800000"/>
            <a:headEnd/>
            <a:tailEnd/>
          </a:ln>
          <a:effectLst/>
        </p:spPr>
      </p:pic>
      <p:sp>
        <p:nvSpPr>
          <p:cNvPr id="5" name="Rectangle 4"/>
          <p:cNvSpPr/>
          <p:nvPr/>
        </p:nvSpPr>
        <p:spPr>
          <a:xfrm>
            <a:off x="1066800" y="609600"/>
            <a:ext cx="6400800" cy="461665"/>
          </a:xfrm>
          <a:prstGeom prst="rect">
            <a:avLst/>
          </a:prstGeom>
        </p:spPr>
        <p:txBody>
          <a:bodyPr wrap="square">
            <a:spAutoFit/>
          </a:bodyPr>
          <a:lstStyle/>
          <a:p>
            <a:pPr algn="ctr"/>
            <a:r>
              <a:rPr lang="en-US" sz="2400" b="1" u="sng" dirty="0" smtClean="0">
                <a:solidFill>
                  <a:srgbClr val="FF0000"/>
                </a:solidFill>
              </a:rPr>
              <a:t>Recombinant Protein and Its Expression Systems</a:t>
            </a:r>
            <a:endParaRPr lang="en-US" sz="2400" b="1" u="sng"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5632311"/>
          </a:xfrm>
          <a:prstGeom prst="rect">
            <a:avLst/>
          </a:prstGeom>
        </p:spPr>
        <p:txBody>
          <a:bodyPr wrap="square">
            <a:spAutoFit/>
          </a:bodyPr>
          <a:lstStyle/>
          <a:p>
            <a:r>
              <a:rPr lang="en-US" sz="2400" b="1" dirty="0" smtClean="0"/>
              <a:t>Choosing an appropriate protein expression system is the key to the success of recombinant protein expression. Several factors need to be taken into consideration, including target protein property, intended application, protein yield and cost. Furthermore, challenges exist for many protein expression projects, especially for large protein, membrane protein, nuclear protein and proteins with heavy post-translational modifications.</a:t>
            </a:r>
          </a:p>
          <a:p>
            <a:endParaRPr lang="en-US" sz="2400" b="1" dirty="0" smtClean="0"/>
          </a:p>
          <a:p>
            <a:r>
              <a:rPr lang="en-US" sz="2400" b="1" dirty="0" smtClean="0"/>
              <a:t>Nowadays, there are several expression systems for use. Different systems have different features and applications. Here, we will introduce four systems which are commonly used in research and industrial. They are bacteria expression system, yeast expression system, </a:t>
            </a:r>
            <a:r>
              <a:rPr lang="en-US" sz="2400" b="1" dirty="0" err="1" smtClean="0"/>
              <a:t>baculovirus</a:t>
            </a:r>
            <a:r>
              <a:rPr lang="en-US" sz="2400" b="1" dirty="0" smtClean="0"/>
              <a:t> expression system and mammalian expression system.</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6093976"/>
          </a:xfrm>
          <a:prstGeom prst="rect">
            <a:avLst/>
          </a:prstGeom>
        </p:spPr>
        <p:txBody>
          <a:bodyPr wrap="square">
            <a:spAutoFit/>
          </a:bodyPr>
          <a:lstStyle/>
          <a:p>
            <a:pPr algn="ctr"/>
            <a:r>
              <a:rPr lang="en-US" sz="2400" b="1" dirty="0" smtClean="0">
                <a:hlinkClick r:id="rId2"/>
              </a:rPr>
              <a:t>Bacteria Expression System</a:t>
            </a:r>
            <a:endParaRPr lang="en-US" sz="2400" b="1" dirty="0" smtClean="0"/>
          </a:p>
          <a:p>
            <a:pPr algn="ctr"/>
            <a:endParaRPr lang="en-US" sz="2400" b="1" dirty="0" smtClean="0"/>
          </a:p>
          <a:p>
            <a:r>
              <a:rPr lang="en-US" dirty="0" smtClean="0"/>
              <a:t>E. coli expression system is the primary use and most mature expression system. The main method is transfer a vector which inserted target DNA fragment to host cell. And then induce protein expression by IPTG.</a:t>
            </a:r>
          </a:p>
          <a:p>
            <a:endParaRPr lang="en-US" dirty="0" smtClean="0"/>
          </a:p>
          <a:p>
            <a:r>
              <a:rPr lang="en-US" dirty="0" smtClean="0"/>
              <a:t>As the earliest development and the most widely used classical expression system, the E. coli expression system has the advantages of clear genetic background, fast breeding, low cost, high expression, easy purification of the product, good stability, strong anti-pollution ability and wide application range. However, there are many shortcomings in the prokaryotic expression system: not all proteins are soluble. Incorrectly folded proteins formed in cytoplasm can form insoluble aggregates called inclusion bodies, which leads to the difficult purification. Moreover, the post-translational modification processing of the prokaryotic expression system is imperfect and the biological activity of the expressed product is low.</a:t>
            </a:r>
          </a:p>
          <a:p>
            <a:r>
              <a:rPr lang="en-US" dirty="0" smtClean="0"/>
              <a:t/>
            </a:r>
            <a:br>
              <a:rPr lang="en-US" dirty="0" smtClean="0"/>
            </a:br>
            <a:r>
              <a:rPr lang="en-US" dirty="0" smtClean="0"/>
              <a:t>Thus, other more sophisticated systems are also being developed; such systems may allow for the expression of proteins previously thought impossible in E. coli, for example, </a:t>
            </a:r>
            <a:r>
              <a:rPr lang="en-US" dirty="0" err="1" smtClean="0"/>
              <a:t>glycosylated</a:t>
            </a:r>
            <a:r>
              <a:rPr lang="en-US" dirty="0" smtClean="0"/>
              <a:t> proteins.</a:t>
            </a:r>
          </a:p>
          <a:p>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138773"/>
          </a:xfrm>
          <a:prstGeom prst="rect">
            <a:avLst/>
          </a:prstGeom>
        </p:spPr>
        <p:txBody>
          <a:bodyPr wrap="square">
            <a:spAutoFit/>
          </a:bodyPr>
          <a:lstStyle/>
          <a:p>
            <a:r>
              <a:rPr lang="en-US" sz="3200" b="1" u="sng" dirty="0" smtClean="0">
                <a:solidFill>
                  <a:srgbClr val="C00000"/>
                </a:solidFill>
              </a:rPr>
              <a:t>FLAG-tag</a:t>
            </a:r>
            <a:r>
              <a:rPr lang="en-US" sz="3200" u="sng" dirty="0" smtClean="0">
                <a:solidFill>
                  <a:srgbClr val="C00000"/>
                </a:solidFill>
              </a:rPr>
              <a:t>,</a:t>
            </a:r>
            <a:r>
              <a:rPr lang="en-US" dirty="0" smtClean="0"/>
              <a:t> or </a:t>
            </a:r>
            <a:r>
              <a:rPr lang="en-US" b="1" dirty="0" smtClean="0"/>
              <a:t>FLAG </a:t>
            </a:r>
            <a:r>
              <a:rPr lang="en-US" b="1" dirty="0" err="1" smtClean="0"/>
              <a:t>octapeptide</a:t>
            </a:r>
            <a:r>
              <a:rPr lang="en-US" dirty="0" smtClean="0"/>
              <a:t>, or </a:t>
            </a:r>
            <a:r>
              <a:rPr lang="en-US" b="1" dirty="0" smtClean="0"/>
              <a:t>FLAG </a:t>
            </a:r>
            <a:r>
              <a:rPr lang="en-US" b="1" dirty="0" err="1" smtClean="0"/>
              <a:t>epitope</a:t>
            </a:r>
            <a:r>
              <a:rPr lang="en-US" dirty="0" smtClean="0"/>
              <a:t>, is a peptide </a:t>
            </a:r>
            <a:r>
              <a:rPr lang="en-US" dirty="0" smtClean="0">
                <a:hlinkClick r:id="rId2" tooltip="Protein tag"/>
              </a:rPr>
              <a:t>protein tag</a:t>
            </a:r>
            <a:r>
              <a:rPr lang="en-US" dirty="0" smtClean="0"/>
              <a:t> that can be added to a protein using </a:t>
            </a:r>
            <a:r>
              <a:rPr lang="en-US" dirty="0" smtClean="0">
                <a:hlinkClick r:id="rId3" tooltip="Recombinant DNA"/>
              </a:rPr>
              <a:t>recombinant DNA</a:t>
            </a:r>
            <a:r>
              <a:rPr lang="en-US" dirty="0" smtClean="0"/>
              <a:t> </a:t>
            </a:r>
            <a:r>
              <a:rPr lang="en-US" dirty="0" smtClean="0">
                <a:hlinkClick r:id="rId4" tooltip="Technology"/>
              </a:rPr>
              <a:t>technology</a:t>
            </a:r>
            <a:r>
              <a:rPr lang="en-US" dirty="0" smtClean="0"/>
              <a:t>, having the sequence DYKDDDDK (where D=</a:t>
            </a:r>
            <a:r>
              <a:rPr lang="en-US" dirty="0" smtClean="0">
                <a:hlinkClick r:id="rId5" tooltip="Aspartic acid"/>
              </a:rPr>
              <a:t>aspartic acid</a:t>
            </a:r>
            <a:r>
              <a:rPr lang="en-US" dirty="0" smtClean="0"/>
              <a:t>, Y=</a:t>
            </a:r>
            <a:r>
              <a:rPr lang="en-US" dirty="0" smtClean="0">
                <a:hlinkClick r:id="rId6" tooltip="Tyrosine"/>
              </a:rPr>
              <a:t>tyrosine</a:t>
            </a:r>
            <a:r>
              <a:rPr lang="en-US" dirty="0" smtClean="0"/>
              <a:t>, and K=</a:t>
            </a:r>
            <a:r>
              <a:rPr lang="en-US" dirty="0" smtClean="0">
                <a:hlinkClick r:id="rId7" tooltip="Lysine"/>
              </a:rPr>
              <a:t>lysine</a:t>
            </a:r>
            <a:r>
              <a:rPr lang="en-US" dirty="0" smtClean="0"/>
              <a:t>).</a:t>
            </a:r>
            <a:endParaRPr lang="en-US" dirty="0"/>
          </a:p>
        </p:txBody>
      </p:sp>
      <p:sp>
        <p:nvSpPr>
          <p:cNvPr id="3" name="Rectangle 2"/>
          <p:cNvSpPr/>
          <p:nvPr/>
        </p:nvSpPr>
        <p:spPr>
          <a:xfrm>
            <a:off x="381000" y="1676400"/>
            <a:ext cx="8686800" cy="1200329"/>
          </a:xfrm>
          <a:prstGeom prst="rect">
            <a:avLst/>
          </a:prstGeom>
        </p:spPr>
        <p:txBody>
          <a:bodyPr wrap="square">
            <a:spAutoFit/>
          </a:bodyPr>
          <a:lstStyle/>
          <a:p>
            <a:r>
              <a:rPr lang="en-US" dirty="0" smtClean="0"/>
              <a:t>It is one of the most specific tags</a:t>
            </a:r>
            <a:r>
              <a:rPr lang="en-US" baseline="30000" dirty="0" smtClean="0"/>
              <a:t> </a:t>
            </a:r>
            <a:r>
              <a:rPr lang="en-US" dirty="0" smtClean="0"/>
              <a:t>and it is an artificial antigen to which specific, high affinity monoclonal antibodies have been developed and hence can be used for protein purification by </a:t>
            </a:r>
            <a:r>
              <a:rPr lang="en-US" dirty="0" smtClean="0">
                <a:hlinkClick r:id="rId8" tooltip="Affinity chromatography"/>
              </a:rPr>
              <a:t>affinity chromatography</a:t>
            </a:r>
            <a:r>
              <a:rPr lang="en-US" dirty="0" smtClean="0"/>
              <a:t> and also can be used for locating proteins within living cells.</a:t>
            </a:r>
            <a:endParaRPr lang="en-US" dirty="0"/>
          </a:p>
        </p:txBody>
      </p:sp>
      <p:pic>
        <p:nvPicPr>
          <p:cNvPr id="3074" name="Picture 2" descr="Common protein tags explained- His &amp; FLAG- TriAltus Bioscience Blog"/>
          <p:cNvPicPr>
            <a:picLocks noChangeAspect="1" noChangeArrowheads="1"/>
          </p:cNvPicPr>
          <p:nvPr/>
        </p:nvPicPr>
        <p:blipFill>
          <a:blip r:embed="rId9"/>
          <a:srcRect/>
          <a:stretch>
            <a:fillRect/>
          </a:stretch>
        </p:blipFill>
        <p:spPr bwMode="auto">
          <a:xfrm>
            <a:off x="1981200" y="3200400"/>
            <a:ext cx="4572000" cy="2543175"/>
          </a:xfrm>
          <a:prstGeom prst="rect">
            <a:avLst/>
          </a:prstGeom>
          <a:noFill/>
        </p:spPr>
      </p:pic>
      <p:sp>
        <p:nvSpPr>
          <p:cNvPr id="5" name="Rectangle 4"/>
          <p:cNvSpPr/>
          <p:nvPr/>
        </p:nvSpPr>
        <p:spPr>
          <a:xfrm>
            <a:off x="914400" y="5983069"/>
            <a:ext cx="7696200" cy="646331"/>
          </a:xfrm>
          <a:prstGeom prst="rect">
            <a:avLst/>
          </a:prstGeom>
        </p:spPr>
        <p:txBody>
          <a:bodyPr wrap="square">
            <a:spAutoFit/>
          </a:bodyPr>
          <a:lstStyle/>
          <a:p>
            <a:r>
              <a:rPr lang="en-US" b="1" dirty="0" smtClean="0"/>
              <a:t>Cellular localization studies by </a:t>
            </a:r>
            <a:r>
              <a:rPr lang="en-US" b="1" dirty="0" err="1" smtClean="0">
                <a:hlinkClick r:id="rId10" tooltip="Immunofluorescence"/>
              </a:rPr>
              <a:t>immunofluorescence</a:t>
            </a:r>
            <a:r>
              <a:rPr lang="en-US" b="1" dirty="0" smtClean="0"/>
              <a:t>, </a:t>
            </a:r>
            <a:r>
              <a:rPr lang="en-US" b="1" dirty="0" err="1" smtClean="0">
                <a:hlinkClick r:id="rId11" tooltip="Immunoprecipitation"/>
              </a:rPr>
              <a:t>immunoprecipitation</a:t>
            </a:r>
            <a:r>
              <a:rPr lang="en-US" b="1" dirty="0" smtClean="0"/>
              <a:t> or detection by </a:t>
            </a:r>
            <a:r>
              <a:rPr lang="en-US" b="1" dirty="0" smtClean="0">
                <a:hlinkClick r:id="rId12" tooltip="SDS PAGE"/>
              </a:rPr>
              <a:t>SDS PAGE</a:t>
            </a:r>
            <a:r>
              <a:rPr lang="en-US" b="1" dirty="0" smtClean="0"/>
              <a:t> protein electrophoresis and </a:t>
            </a:r>
            <a:r>
              <a:rPr lang="en-US" b="1" u="sng" dirty="0" smtClean="0">
                <a:hlinkClick r:id="rId13"/>
              </a:rPr>
              <a:t>Western blotting</a:t>
            </a:r>
            <a:r>
              <a:rPr lang="en-US" b="1" dirty="0" smtClean="0"/>
              <a:t>.</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86800" cy="923330"/>
          </a:xfrm>
          <a:prstGeom prst="rect">
            <a:avLst/>
          </a:prstGeom>
        </p:spPr>
        <p:txBody>
          <a:bodyPr wrap="square">
            <a:spAutoFit/>
          </a:bodyPr>
          <a:lstStyle/>
          <a:p>
            <a:r>
              <a:rPr lang="en-US" b="1" u="sng" dirty="0" smtClean="0">
                <a:solidFill>
                  <a:srgbClr val="002060"/>
                </a:solidFill>
              </a:rPr>
              <a:t>Problem: </a:t>
            </a:r>
            <a:r>
              <a:rPr lang="en-US" b="1" dirty="0" smtClean="0">
                <a:solidFill>
                  <a:srgbClr val="002060"/>
                </a:solidFill>
              </a:rPr>
              <a:t>The affinity purification systems described above suffer from the disadvantage that a protease is required to separate the target protein from the affinity tag. Also, the protease has to be separated from the protein of interest.</a:t>
            </a:r>
          </a:p>
        </p:txBody>
      </p:sp>
      <p:sp>
        <p:nvSpPr>
          <p:cNvPr id="4" name="TextBox 3"/>
          <p:cNvSpPr txBox="1"/>
          <p:nvPr/>
        </p:nvSpPr>
        <p:spPr>
          <a:xfrm>
            <a:off x="2338777" y="1219200"/>
            <a:ext cx="4214423" cy="584775"/>
          </a:xfrm>
          <a:prstGeom prst="rect">
            <a:avLst/>
          </a:prstGeom>
          <a:noFill/>
        </p:spPr>
        <p:txBody>
          <a:bodyPr wrap="none" rtlCol="0">
            <a:spAutoFit/>
          </a:bodyPr>
          <a:lstStyle/>
          <a:p>
            <a:r>
              <a:rPr lang="en-US" sz="3200" b="1" u="sng" dirty="0" err="1" smtClean="0">
                <a:solidFill>
                  <a:srgbClr val="0070C0"/>
                </a:solidFill>
                <a:latin typeface="Arial" pitchFamily="34" charset="0"/>
                <a:cs typeface="Arial" pitchFamily="34" charset="0"/>
              </a:rPr>
              <a:t>Intein</a:t>
            </a:r>
            <a:r>
              <a:rPr lang="en-US" sz="3200" b="1" u="sng" dirty="0" smtClean="0">
                <a:solidFill>
                  <a:srgbClr val="0070C0"/>
                </a:solidFill>
                <a:latin typeface="Arial" pitchFamily="34" charset="0"/>
                <a:cs typeface="Arial" pitchFamily="34" charset="0"/>
              </a:rPr>
              <a:t> Based Vectors</a:t>
            </a:r>
            <a:endParaRPr lang="en-US" sz="3200" b="1" u="sng" dirty="0">
              <a:solidFill>
                <a:srgbClr val="0070C0"/>
              </a:solidFill>
              <a:latin typeface="Arial" pitchFamily="34" charset="0"/>
              <a:cs typeface="Arial" pitchFamily="34" charset="0"/>
            </a:endParaRPr>
          </a:p>
        </p:txBody>
      </p:sp>
      <p:pic>
        <p:nvPicPr>
          <p:cNvPr id="2049" name="Picture 1"/>
          <p:cNvPicPr>
            <a:picLocks noChangeAspect="1" noChangeArrowheads="1"/>
          </p:cNvPicPr>
          <p:nvPr/>
        </p:nvPicPr>
        <p:blipFill>
          <a:blip r:embed="rId2"/>
          <a:srcRect l="13093" r="10311" b="23163"/>
          <a:stretch>
            <a:fillRect/>
          </a:stretch>
        </p:blipFill>
        <p:spPr bwMode="auto">
          <a:xfrm>
            <a:off x="152400" y="1905000"/>
            <a:ext cx="8915400" cy="45815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2862322"/>
          </a:xfrm>
          <a:prstGeom prst="rect">
            <a:avLst/>
          </a:prstGeom>
        </p:spPr>
        <p:txBody>
          <a:bodyPr wrap="square">
            <a:spAutoFit/>
          </a:bodyPr>
          <a:lstStyle/>
          <a:p>
            <a:pPr algn="just"/>
            <a:r>
              <a:rPr lang="en-US" sz="2000" b="1" dirty="0" smtClean="0"/>
              <a:t>The system utilizes a protein splicing element, an </a:t>
            </a:r>
            <a:r>
              <a:rPr lang="en-US" sz="2000" b="1" dirty="0" err="1" smtClean="0"/>
              <a:t>intein</a:t>
            </a:r>
            <a:r>
              <a:rPr lang="en-US" sz="2000" b="1" dirty="0" smtClean="0"/>
              <a:t>, from the </a:t>
            </a:r>
            <a:r>
              <a:rPr lang="en-US" sz="2000" b="1" i="1" dirty="0" err="1" smtClean="0"/>
              <a:t>Saccharomyces</a:t>
            </a:r>
            <a:r>
              <a:rPr lang="en-US" sz="2000" b="1" i="1" dirty="0" smtClean="0"/>
              <a:t> </a:t>
            </a:r>
            <a:r>
              <a:rPr lang="en-US" sz="2000" b="1" i="1" dirty="0" err="1" smtClean="0"/>
              <a:t>cerevisiae</a:t>
            </a:r>
            <a:r>
              <a:rPr lang="en-US" sz="2000" b="1" i="1" dirty="0" smtClean="0"/>
              <a:t> VMA1 gene. </a:t>
            </a:r>
            <a:r>
              <a:rPr lang="en-US" sz="2000" b="1" dirty="0" smtClean="0"/>
              <a:t>The </a:t>
            </a:r>
            <a:r>
              <a:rPr lang="en-US" sz="2000" b="1" dirty="0" err="1" smtClean="0"/>
              <a:t>intein</a:t>
            </a:r>
            <a:r>
              <a:rPr lang="en-US" sz="2000" b="1" dirty="0" smtClean="0"/>
              <a:t> is modified such that it undergoes a self-cleavage reaction at its N terminus at low temperatures in the presence of </a:t>
            </a:r>
            <a:r>
              <a:rPr lang="en-US" sz="2000" b="1" dirty="0" err="1" smtClean="0"/>
              <a:t>thiols</a:t>
            </a:r>
            <a:r>
              <a:rPr lang="en-US" sz="2000" b="1" dirty="0" smtClean="0"/>
              <a:t>, such as </a:t>
            </a:r>
            <a:r>
              <a:rPr lang="en-US" sz="2000" b="1" dirty="0" err="1" smtClean="0"/>
              <a:t>cysteine</a:t>
            </a:r>
            <a:r>
              <a:rPr lang="en-US" sz="2000" b="1" dirty="0" smtClean="0"/>
              <a:t>, </a:t>
            </a:r>
            <a:r>
              <a:rPr lang="en-US" sz="2000" b="1" dirty="0" err="1" smtClean="0"/>
              <a:t>dithiothreitol</a:t>
            </a:r>
            <a:r>
              <a:rPr lang="en-US" sz="2000" b="1" dirty="0" smtClean="0"/>
              <a:t> or β-</a:t>
            </a:r>
            <a:r>
              <a:rPr lang="en-US" sz="2000" b="1" dirty="0" err="1" smtClean="0"/>
              <a:t>mercaptoethanol</a:t>
            </a:r>
            <a:r>
              <a:rPr lang="en-US" sz="2000" b="1" dirty="0" smtClean="0"/>
              <a:t>. The gene encoding the target protein is inserted into a multiple cloning site (MCS) of a vector to create a fusion between the C terminus of the target gene and the N terminus of the gene encoding the </a:t>
            </a:r>
            <a:r>
              <a:rPr lang="en-US" sz="2000" b="1" dirty="0" err="1" smtClean="0"/>
              <a:t>intein</a:t>
            </a:r>
            <a:r>
              <a:rPr lang="en-US" sz="2000" b="1" dirty="0" smtClean="0"/>
              <a:t>. DNA encoding a small (5 </a:t>
            </a:r>
            <a:r>
              <a:rPr lang="en-US" sz="2000" b="1" dirty="0" err="1" smtClean="0"/>
              <a:t>kDa</a:t>
            </a:r>
            <a:r>
              <a:rPr lang="en-US" sz="2000" b="1" dirty="0" smtClean="0"/>
              <a:t>) chitin-binding domain from </a:t>
            </a:r>
            <a:r>
              <a:rPr lang="en-US" sz="2000" b="1" i="1" dirty="0" smtClean="0"/>
              <a:t>Bacillus </a:t>
            </a:r>
            <a:r>
              <a:rPr lang="en-US" sz="2000" b="1" i="1" dirty="0" err="1" smtClean="0"/>
              <a:t>circulans</a:t>
            </a:r>
            <a:r>
              <a:rPr lang="en-US" sz="2000" b="1" i="1" dirty="0" smtClean="0"/>
              <a:t> was added to the C terminus </a:t>
            </a:r>
            <a:r>
              <a:rPr lang="en-US" sz="2000" b="1" dirty="0" smtClean="0"/>
              <a:t>of the </a:t>
            </a:r>
            <a:r>
              <a:rPr lang="en-US" sz="2000" b="1" dirty="0" err="1" smtClean="0"/>
              <a:t>intein</a:t>
            </a:r>
            <a:r>
              <a:rPr lang="en-US" sz="2000" b="1" dirty="0" smtClean="0"/>
              <a:t> for affinity purification.</a:t>
            </a:r>
          </a:p>
          <a:p>
            <a:endParaRPr lang="en-US" sz="2000" b="1" dirty="0" smtClean="0"/>
          </a:p>
        </p:txBody>
      </p:sp>
      <p:sp>
        <p:nvSpPr>
          <p:cNvPr id="3" name="Rectangle 2"/>
          <p:cNvSpPr/>
          <p:nvPr/>
        </p:nvSpPr>
        <p:spPr>
          <a:xfrm>
            <a:off x="1828800" y="3124200"/>
            <a:ext cx="5410200" cy="3139321"/>
          </a:xfrm>
          <a:prstGeom prst="rect">
            <a:avLst/>
          </a:prstGeom>
        </p:spPr>
        <p:txBody>
          <a:bodyPr wrap="square">
            <a:spAutoFit/>
          </a:bodyPr>
          <a:lstStyle/>
          <a:p>
            <a:r>
              <a:rPr lang="en-US" b="1" dirty="0" smtClean="0"/>
              <a:t>The above construct is placed under the control of</a:t>
            </a:r>
          </a:p>
          <a:p>
            <a:r>
              <a:rPr lang="en-US" b="1" dirty="0" smtClean="0"/>
              <a:t>an IPTG-inducible T7 promoter. When crude extracts</a:t>
            </a:r>
          </a:p>
          <a:p>
            <a:r>
              <a:rPr lang="en-US" b="1" dirty="0" smtClean="0"/>
              <a:t>from induced cells are passed through a chitin column,</a:t>
            </a:r>
          </a:p>
          <a:p>
            <a:r>
              <a:rPr lang="en-US" b="1" dirty="0" smtClean="0"/>
              <a:t>the fusion protein binds and all contaminating</a:t>
            </a:r>
          </a:p>
          <a:p>
            <a:r>
              <a:rPr lang="en-US" b="1" dirty="0" smtClean="0"/>
              <a:t>proteins are washed through. The fusion is then</a:t>
            </a:r>
          </a:p>
          <a:p>
            <a:r>
              <a:rPr lang="en-US" b="1" dirty="0" smtClean="0"/>
              <a:t>induced to undergo </a:t>
            </a:r>
            <a:r>
              <a:rPr lang="en-US" b="1" dirty="0" err="1" smtClean="0"/>
              <a:t>intein</a:t>
            </a:r>
            <a:r>
              <a:rPr lang="en-US" b="1" dirty="0" smtClean="0"/>
              <a:t>-mediated self-cleavage on</a:t>
            </a:r>
          </a:p>
          <a:p>
            <a:r>
              <a:rPr lang="en-US" b="1" dirty="0" smtClean="0"/>
              <a:t>the column by incubation with a </a:t>
            </a:r>
            <a:r>
              <a:rPr lang="en-US" b="1" dirty="0" err="1" smtClean="0"/>
              <a:t>thiol</a:t>
            </a:r>
            <a:r>
              <a:rPr lang="en-US" b="1" dirty="0" smtClean="0"/>
              <a:t>. This releases</a:t>
            </a:r>
          </a:p>
          <a:p>
            <a:r>
              <a:rPr lang="en-US" b="1" dirty="0" smtClean="0"/>
              <a:t>the target protein, while the </a:t>
            </a:r>
            <a:r>
              <a:rPr lang="en-US" b="1" dirty="0" err="1" smtClean="0"/>
              <a:t>intein</a:t>
            </a:r>
            <a:r>
              <a:rPr lang="en-US" b="1" dirty="0" smtClean="0"/>
              <a:t> chitin-binding</a:t>
            </a:r>
          </a:p>
          <a:p>
            <a:r>
              <a:rPr lang="en-US" b="1" dirty="0" smtClean="0"/>
              <a:t>domain remains bound to the column.</a:t>
            </a:r>
          </a:p>
          <a:p>
            <a:endParaRPr lang="en-US" b="1" dirty="0" smtClean="0"/>
          </a:p>
          <a:p>
            <a:r>
              <a:rPr lang="en-US" b="1" dirty="0" smtClean="0"/>
              <a:t>(Next Figure)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7601" t="9639" r="9629"/>
          <a:stretch>
            <a:fillRect/>
          </a:stretch>
        </p:blipFill>
        <p:spPr bwMode="auto">
          <a:xfrm>
            <a:off x="762000" y="353786"/>
            <a:ext cx="8001000" cy="6123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0"/>
            <a:ext cx="8763000" cy="5262979"/>
          </a:xfrm>
          <a:prstGeom prst="rect">
            <a:avLst/>
          </a:prstGeom>
          <a:noFill/>
        </p:spPr>
        <p:txBody>
          <a:bodyPr wrap="square" rtlCol="0">
            <a:spAutoFit/>
          </a:bodyPr>
          <a:lstStyle/>
          <a:p>
            <a:r>
              <a:rPr lang="en-US" sz="2400" b="1" dirty="0"/>
              <a:t>High level expression of recombinant protein in </a:t>
            </a:r>
            <a:r>
              <a:rPr lang="en-US" sz="2400" b="1" i="1" dirty="0"/>
              <a:t>Escherichia coli</a:t>
            </a:r>
            <a:r>
              <a:rPr lang="en-US" sz="2400" b="1" dirty="0"/>
              <a:t> often results in aggregation of the expressed protein molecules into inclusion </a:t>
            </a:r>
            <a:r>
              <a:rPr lang="en-US" sz="2400" b="1" dirty="0" smtClean="0"/>
              <a:t>bodies. </a:t>
            </a:r>
          </a:p>
          <a:p>
            <a:endParaRPr lang="en-US" sz="2400" b="1" dirty="0"/>
          </a:p>
          <a:p>
            <a:r>
              <a:rPr lang="en-US" sz="2400" b="1" dirty="0" smtClean="0"/>
              <a:t>Use </a:t>
            </a:r>
            <a:r>
              <a:rPr lang="en-US" sz="2400" b="1" dirty="0"/>
              <a:t>of high temperature during protein expression, high inducer concentration and expression under strong promoter systems often results in expression of the desired protein at a high translational rate. This exhausts bacterial protein quality control system and the partially folded and </a:t>
            </a:r>
            <a:r>
              <a:rPr lang="en-US" sz="2400" b="1" dirty="0" err="1" smtClean="0"/>
              <a:t>mis</a:t>
            </a:r>
            <a:r>
              <a:rPr lang="en-US" sz="2400" b="1" dirty="0" smtClean="0"/>
              <a:t>-folded </a:t>
            </a:r>
            <a:r>
              <a:rPr lang="en-US" sz="2400" b="1" dirty="0"/>
              <a:t>protein molecules aggregate to form inclusion </a:t>
            </a:r>
            <a:r>
              <a:rPr lang="en-US" sz="2400" b="1" dirty="0" smtClean="0"/>
              <a:t>bodies. </a:t>
            </a:r>
          </a:p>
          <a:p>
            <a:endParaRPr lang="en-US" sz="2400" b="1" dirty="0"/>
          </a:p>
          <a:p>
            <a:r>
              <a:rPr lang="en-US" sz="2400" b="1" dirty="0" smtClean="0"/>
              <a:t>Reduced </a:t>
            </a:r>
            <a:r>
              <a:rPr lang="en-US" sz="2400" b="1" dirty="0"/>
              <a:t>environment of bacterial </a:t>
            </a:r>
            <a:r>
              <a:rPr lang="en-US" sz="2400" b="1" dirty="0" err="1"/>
              <a:t>cytosol</a:t>
            </a:r>
            <a:r>
              <a:rPr lang="en-US" sz="2400" b="1" dirty="0"/>
              <a:t>, lack of eukaryotic chaperones and post-translational machinery also contribute to the formation of inclusion </a:t>
            </a:r>
            <a:r>
              <a:rPr lang="en-US" sz="2400" b="1" dirty="0" smtClean="0"/>
              <a:t>bodies.</a:t>
            </a:r>
            <a:endParaRPr lang="en-US" sz="2400" b="1" dirty="0"/>
          </a:p>
        </p:txBody>
      </p:sp>
      <p:sp>
        <p:nvSpPr>
          <p:cNvPr id="5" name="Rectangle 4"/>
          <p:cNvSpPr/>
          <p:nvPr/>
        </p:nvSpPr>
        <p:spPr>
          <a:xfrm>
            <a:off x="1447800" y="152400"/>
            <a:ext cx="6172200" cy="954107"/>
          </a:xfrm>
          <a:prstGeom prst="rect">
            <a:avLst/>
          </a:prstGeom>
        </p:spPr>
        <p:txBody>
          <a:bodyPr wrap="square">
            <a:spAutoFit/>
          </a:bodyPr>
          <a:lstStyle/>
          <a:p>
            <a:pPr algn="ctr"/>
            <a:r>
              <a:rPr lang="en-US" sz="2800" b="1" u="sng" dirty="0" smtClean="0">
                <a:solidFill>
                  <a:srgbClr val="FF0000"/>
                </a:solidFill>
              </a:rPr>
              <a:t>Inclusion Bodies: Methodologies to reduce the formation of IBs</a:t>
            </a:r>
            <a:endParaRPr lang="en-US" sz="2800" b="1" u="sng"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orrectly folded and inclusion bodies"/>
          <p:cNvPicPr>
            <a:picLocks noChangeAspect="1" noChangeArrowheads="1"/>
          </p:cNvPicPr>
          <p:nvPr/>
        </p:nvPicPr>
        <p:blipFill>
          <a:blip r:embed="rId2"/>
          <a:srcRect/>
          <a:stretch>
            <a:fillRect/>
          </a:stretch>
        </p:blipFill>
        <p:spPr bwMode="auto">
          <a:xfrm>
            <a:off x="685800" y="1524000"/>
            <a:ext cx="7924800" cy="30724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19088" y="447675"/>
            <a:ext cx="8505825" cy="59626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2677656"/>
          </a:xfrm>
          <a:prstGeom prst="rect">
            <a:avLst/>
          </a:prstGeom>
        </p:spPr>
        <p:txBody>
          <a:bodyPr wrap="square">
            <a:spAutoFit/>
          </a:bodyPr>
          <a:lstStyle/>
          <a:p>
            <a:r>
              <a:rPr lang="en-US" sz="2400" b="1" dirty="0">
                <a:solidFill>
                  <a:srgbClr val="FF0000"/>
                </a:solidFill>
              </a:rPr>
              <a:t>Formation of inclusion bodies imposes a great hurdle in production and purification of recombinant proteins using </a:t>
            </a:r>
            <a:r>
              <a:rPr lang="en-US" sz="2400" b="1" i="1" dirty="0">
                <a:solidFill>
                  <a:srgbClr val="FF0000"/>
                </a:solidFill>
              </a:rPr>
              <a:t>E. coli</a:t>
            </a:r>
            <a:r>
              <a:rPr lang="en-US" sz="2400" b="1" dirty="0">
                <a:solidFill>
                  <a:srgbClr val="FF0000"/>
                </a:solidFill>
              </a:rPr>
              <a:t> as </a:t>
            </a:r>
            <a:r>
              <a:rPr lang="en-US" sz="2400" b="1" dirty="0" smtClean="0">
                <a:solidFill>
                  <a:srgbClr val="FF0000"/>
                </a:solidFill>
              </a:rPr>
              <a:t>host. </a:t>
            </a:r>
          </a:p>
          <a:p>
            <a:endParaRPr lang="en-US" sz="2400" b="1" dirty="0" smtClean="0">
              <a:solidFill>
                <a:srgbClr val="FF0000"/>
              </a:solidFill>
            </a:endParaRPr>
          </a:p>
          <a:p>
            <a:r>
              <a:rPr lang="en-US" sz="2400" b="1" dirty="0" smtClean="0">
                <a:solidFill>
                  <a:srgbClr val="FF0000"/>
                </a:solidFill>
              </a:rPr>
              <a:t>Inclusion </a:t>
            </a:r>
            <a:r>
              <a:rPr lang="en-US" sz="2400" b="1" dirty="0">
                <a:solidFill>
                  <a:srgbClr val="FF0000"/>
                </a:solidFill>
              </a:rPr>
              <a:t>bodies need extensive processing involving isolation from cell, </a:t>
            </a:r>
            <a:r>
              <a:rPr lang="en-US" sz="2400" b="1" dirty="0" err="1">
                <a:solidFill>
                  <a:srgbClr val="FF0000"/>
                </a:solidFill>
              </a:rPr>
              <a:t>solubilization</a:t>
            </a:r>
            <a:r>
              <a:rPr lang="en-US" sz="2400" b="1" dirty="0">
                <a:solidFill>
                  <a:srgbClr val="FF0000"/>
                </a:solidFill>
              </a:rPr>
              <a:t>, refolding and purification to produce the bioactive proteins.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1094</Words>
  <Application>Microsoft Office PowerPoint</Application>
  <PresentationFormat>On-screen Show (4:3)</PresentationFormat>
  <Paragraphs>78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21</cp:revision>
  <dcterms:created xsi:type="dcterms:W3CDTF">2022-11-01T01:46:34Z</dcterms:created>
  <dcterms:modified xsi:type="dcterms:W3CDTF">2022-11-04T11:18:46Z</dcterms:modified>
</cp:coreProperties>
</file>