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1" r:id="rId4"/>
    <p:sldId id="282" r:id="rId5"/>
    <p:sldId id="283" r:id="rId6"/>
    <p:sldId id="284" r:id="rId7"/>
    <p:sldId id="285" r:id="rId8"/>
    <p:sldId id="286" r:id="rId9"/>
    <p:sldId id="287" r:id="rId10"/>
    <p:sldId id="289" r:id="rId11"/>
    <p:sldId id="288" r:id="rId12"/>
    <p:sldId id="290" r:id="rId13"/>
    <p:sldId id="291" r:id="rId14"/>
    <p:sldId id="292" r:id="rId15"/>
    <p:sldId id="263" r:id="rId16"/>
    <p:sldId id="264" r:id="rId17"/>
    <p:sldId id="266" r:id="rId18"/>
    <p:sldId id="265" r:id="rId19"/>
    <p:sldId id="267" r:id="rId20"/>
    <p:sldId id="268" r:id="rId21"/>
    <p:sldId id="270" r:id="rId22"/>
    <p:sldId id="271" r:id="rId23"/>
    <p:sldId id="2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A4FC0B-4744-4E8C-BC3A-5603FE52AA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A4FC0B-4744-4E8C-BC3A-5603FE52AA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A4FC0B-4744-4E8C-BC3A-5603FE52AA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A4FC0B-4744-4E8C-BC3A-5603FE52AA78}" type="datetimeFigureOut">
              <a:rPr lang="en-US" smtClean="0"/>
              <a:pPr/>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4FC0B-4744-4E8C-BC3A-5603FE52AA78}" type="datetimeFigureOut">
              <a:rPr lang="en-US" smtClean="0"/>
              <a:pPr/>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4FC0B-4744-4E8C-BC3A-5603FE52AA78}" type="datetimeFigureOut">
              <a:rPr lang="en-US" smtClean="0"/>
              <a:pPr/>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4FC0B-4744-4E8C-BC3A-5603FE52AA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4FC0B-4744-4E8C-BC3A-5603FE52AA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D48FE-8E98-4183-BED1-AAEA141B4B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4FC0B-4744-4E8C-BC3A-5603FE52AA78}" type="datetimeFigureOut">
              <a:rPr lang="en-US" smtClean="0"/>
              <a:pPr/>
              <a:t>12/8/2022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D48FE-8E98-4183-BED1-AAEA141B4B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Homology_(biology)" TargetMode="External"/><Relationship Id="rId2" Type="http://schemas.openxmlformats.org/officeDocument/2006/relationships/hyperlink" Target="https://en.wikipedia.org/wiki/Molecular_biology" TargetMode="External"/><Relationship Id="rId1" Type="http://schemas.openxmlformats.org/officeDocument/2006/relationships/slideLayout" Target="../slideLayouts/slideLayout7.xml"/><Relationship Id="rId6" Type="http://schemas.openxmlformats.org/officeDocument/2006/relationships/hyperlink" Target="https://en.wikipedia.org/wiki/Gene" TargetMode="External"/><Relationship Id="rId5" Type="http://schemas.openxmlformats.org/officeDocument/2006/relationships/hyperlink" Target="https://en.wikipedia.org/wiki/Gene_polymorphism" TargetMode="External"/><Relationship Id="rId4" Type="http://schemas.openxmlformats.org/officeDocument/2006/relationships/hyperlink" Target="https://en.wikipedia.org/wiki/DNA"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PCR - Variations to the System | ABM In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Unacademy - India's largest learning platfor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2" name="Picture 6" descr="https://old.abmgood.com/marketing/knowledge_base/img/PCR/Multiplex_PCR.png"/>
          <p:cNvPicPr>
            <a:picLocks noChangeAspect="1" noChangeArrowheads="1"/>
          </p:cNvPicPr>
          <p:nvPr/>
        </p:nvPicPr>
        <p:blipFill>
          <a:blip r:embed="rId2"/>
          <a:srcRect/>
          <a:stretch>
            <a:fillRect/>
          </a:stretch>
        </p:blipFill>
        <p:spPr bwMode="auto">
          <a:xfrm>
            <a:off x="2743201" y="2515741"/>
            <a:ext cx="4724399" cy="4189859"/>
          </a:xfrm>
          <a:prstGeom prst="rect">
            <a:avLst/>
          </a:prstGeom>
          <a:noFill/>
        </p:spPr>
      </p:pic>
      <p:sp>
        <p:nvSpPr>
          <p:cNvPr id="5" name="Rectangle 4"/>
          <p:cNvSpPr/>
          <p:nvPr/>
        </p:nvSpPr>
        <p:spPr>
          <a:xfrm>
            <a:off x="228600" y="76200"/>
            <a:ext cx="8915400" cy="2400657"/>
          </a:xfrm>
          <a:prstGeom prst="rect">
            <a:avLst/>
          </a:prstGeom>
        </p:spPr>
        <p:txBody>
          <a:bodyPr wrap="square">
            <a:spAutoFit/>
          </a:bodyPr>
          <a:lstStyle/>
          <a:p>
            <a:r>
              <a:rPr lang="en-US" sz="2400" b="1" dirty="0" smtClean="0">
                <a:solidFill>
                  <a:srgbClr val="C00000"/>
                </a:solidFill>
              </a:rPr>
              <a:t>Multiplex-PCR</a:t>
            </a:r>
          </a:p>
          <a:p>
            <a:r>
              <a:rPr lang="en-US" b="1" dirty="0" smtClean="0"/>
              <a:t>Multiplex PCR is a widely used molecular biology technique for amplification of multiple targets in a single PCR experiment. In a multiplex-PCR assay, different target DNA sequences can be amplified simultaneously by using multiple primer pairs in a reaction mixture. Annealing temperature and primer sets should be optimized so that all primer pairs can work correctly within a single reaction. </a:t>
            </a:r>
            <a:r>
              <a:rPr lang="en-US" b="1" dirty="0" err="1" smtClean="0"/>
              <a:t>Amplicon</a:t>
            </a:r>
            <a:r>
              <a:rPr lang="en-US" b="1" dirty="0" smtClean="0"/>
              <a:t> sizes of different genes such as their base pair length should be different so that distinct bands can be visualized by gel electrophoresis.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s://media.addgene.org/data/easy-thumbnails/filer_public/cms/filer_public/f4/a4/f4a45260-23ea-40bc-a7b1-4fc4526abf95/pcr-based-cloning.gif__800.0x346.0_crop_subsampling-2_upscale.png"/>
          <p:cNvPicPr>
            <a:picLocks noChangeAspect="1" noChangeArrowheads="1"/>
          </p:cNvPicPr>
          <p:nvPr/>
        </p:nvPicPr>
        <p:blipFill>
          <a:blip r:embed="rId2"/>
          <a:srcRect/>
          <a:stretch>
            <a:fillRect/>
          </a:stretch>
        </p:blipFill>
        <p:spPr bwMode="auto">
          <a:xfrm>
            <a:off x="762000" y="685800"/>
            <a:ext cx="7620000" cy="3295651"/>
          </a:xfrm>
          <a:prstGeom prst="rect">
            <a:avLst/>
          </a:prstGeom>
          <a:noFill/>
        </p:spPr>
      </p:pic>
      <p:sp>
        <p:nvSpPr>
          <p:cNvPr id="3" name="Rectangle 2"/>
          <p:cNvSpPr/>
          <p:nvPr/>
        </p:nvSpPr>
        <p:spPr>
          <a:xfrm>
            <a:off x="3048000" y="228600"/>
            <a:ext cx="3161378" cy="461665"/>
          </a:xfrm>
          <a:prstGeom prst="rect">
            <a:avLst/>
          </a:prstGeom>
        </p:spPr>
        <p:txBody>
          <a:bodyPr wrap="none">
            <a:spAutoFit/>
          </a:bodyPr>
          <a:lstStyle/>
          <a:p>
            <a:r>
              <a:rPr lang="en-US" sz="2400" b="1" dirty="0" smtClean="0">
                <a:solidFill>
                  <a:srgbClr val="C00000"/>
                </a:solidFill>
              </a:rPr>
              <a:t>Plasmid Cloning by PCR</a:t>
            </a:r>
            <a:endParaRPr lang="en-US" sz="2400" b="1" dirty="0">
              <a:solidFill>
                <a:srgbClr val="C00000"/>
              </a:solidFill>
            </a:endParaRPr>
          </a:p>
        </p:txBody>
      </p:sp>
      <p:sp>
        <p:nvSpPr>
          <p:cNvPr id="4" name="Rectangle 3"/>
          <p:cNvSpPr/>
          <p:nvPr/>
        </p:nvSpPr>
        <p:spPr>
          <a:xfrm>
            <a:off x="838200" y="4321076"/>
            <a:ext cx="7696200" cy="2308324"/>
          </a:xfrm>
          <a:prstGeom prst="rect">
            <a:avLst/>
          </a:prstGeom>
        </p:spPr>
        <p:txBody>
          <a:bodyPr wrap="square">
            <a:spAutoFit/>
          </a:bodyPr>
          <a:lstStyle/>
          <a:p>
            <a:r>
              <a:rPr lang="en-US" b="1" dirty="0" smtClean="0"/>
              <a:t>Experimental Procedure</a:t>
            </a:r>
            <a:endParaRPr lang="en-US" dirty="0" smtClean="0"/>
          </a:p>
          <a:p>
            <a:pPr marL="342900" indent="-342900">
              <a:buFont typeface="+mj-lt"/>
              <a:buAutoNum type="arabicPeriod"/>
            </a:pPr>
            <a:r>
              <a:rPr lang="en-US" dirty="0" smtClean="0"/>
              <a:t>Run PCR and purify the PCR product: Run PCR to amplify your insert DNA</a:t>
            </a:r>
          </a:p>
          <a:p>
            <a:pPr marL="342900" indent="-342900">
              <a:buFont typeface="+mj-lt"/>
              <a:buAutoNum type="arabicPeriod"/>
            </a:pPr>
            <a:r>
              <a:rPr lang="en-US" dirty="0" smtClean="0"/>
              <a:t>Digest your DNA</a:t>
            </a:r>
          </a:p>
          <a:p>
            <a:pPr marL="342900" indent="-342900">
              <a:buFont typeface="+mj-lt"/>
              <a:buAutoNum type="arabicPeriod"/>
            </a:pPr>
            <a:r>
              <a:rPr lang="en-US" dirty="0" smtClean="0"/>
              <a:t>Isolate your insert and vector by gel purification</a:t>
            </a:r>
          </a:p>
          <a:p>
            <a:pPr marL="342900" indent="-342900">
              <a:buFont typeface="+mj-lt"/>
              <a:buAutoNum type="arabicPeriod"/>
            </a:pPr>
            <a:r>
              <a:rPr lang="en-US" dirty="0" err="1" smtClean="0"/>
              <a:t>Ligate</a:t>
            </a:r>
            <a:r>
              <a:rPr lang="en-US" dirty="0" smtClean="0"/>
              <a:t> your insert into your vector</a:t>
            </a:r>
          </a:p>
          <a:p>
            <a:pPr marL="342900" indent="-342900">
              <a:buFont typeface="+mj-lt"/>
              <a:buAutoNum type="arabicPeriod"/>
            </a:pPr>
            <a:r>
              <a:rPr lang="en-US" dirty="0" smtClean="0"/>
              <a:t>Transformation</a:t>
            </a:r>
          </a:p>
          <a:p>
            <a:pPr marL="342900" indent="-342900">
              <a:buFont typeface="+mj-lt"/>
              <a:buAutoNum type="arabicPeriod"/>
            </a:pPr>
            <a:r>
              <a:rPr lang="en-US" dirty="0" smtClean="0"/>
              <a:t>Isolate the Finished Plasmid</a:t>
            </a:r>
          </a:p>
          <a:p>
            <a:pPr marL="342900" indent="-342900">
              <a:buFont typeface="+mj-lt"/>
              <a:buAutoNum type="arabicPeriod"/>
            </a:pPr>
            <a:r>
              <a:rPr lang="en-US" dirty="0" smtClean="0"/>
              <a:t>Verify your Plasmid by Sequencing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TA Cloning - an overview | ScienceDirect Topics"/>
          <p:cNvPicPr>
            <a:picLocks noChangeAspect="1" noChangeArrowheads="1"/>
          </p:cNvPicPr>
          <p:nvPr/>
        </p:nvPicPr>
        <p:blipFill>
          <a:blip r:embed="rId2"/>
          <a:srcRect/>
          <a:stretch>
            <a:fillRect/>
          </a:stretch>
        </p:blipFill>
        <p:spPr bwMode="auto">
          <a:xfrm>
            <a:off x="5619750" y="1028700"/>
            <a:ext cx="3143250" cy="4762500"/>
          </a:xfrm>
          <a:prstGeom prst="rect">
            <a:avLst/>
          </a:prstGeom>
          <a:noFill/>
        </p:spPr>
      </p:pic>
      <p:sp>
        <p:nvSpPr>
          <p:cNvPr id="4" name="TextBox 3"/>
          <p:cNvSpPr txBox="1"/>
          <p:nvPr/>
        </p:nvSpPr>
        <p:spPr>
          <a:xfrm>
            <a:off x="2743200" y="76200"/>
            <a:ext cx="2797112" cy="523220"/>
          </a:xfrm>
          <a:prstGeom prst="rect">
            <a:avLst/>
          </a:prstGeom>
          <a:noFill/>
        </p:spPr>
        <p:txBody>
          <a:bodyPr wrap="none" rtlCol="0">
            <a:spAutoFit/>
          </a:bodyPr>
          <a:lstStyle/>
          <a:p>
            <a:r>
              <a:rPr lang="en-US" sz="2800" b="1" dirty="0" smtClean="0">
                <a:solidFill>
                  <a:srgbClr val="C00000"/>
                </a:solidFill>
              </a:rPr>
              <a:t>TA Cloning Vector</a:t>
            </a:r>
            <a:endParaRPr lang="en-US" sz="2800" b="1" dirty="0">
              <a:solidFill>
                <a:srgbClr val="C00000"/>
              </a:solidFill>
            </a:endParaRPr>
          </a:p>
        </p:txBody>
      </p:sp>
      <p:pic>
        <p:nvPicPr>
          <p:cNvPr id="47108" name="Picture 4" descr="TA Cloning - Laboratory Notes"/>
          <p:cNvPicPr>
            <a:picLocks noChangeAspect="1" noChangeArrowheads="1"/>
          </p:cNvPicPr>
          <p:nvPr/>
        </p:nvPicPr>
        <p:blipFill>
          <a:blip r:embed="rId3"/>
          <a:srcRect/>
          <a:stretch>
            <a:fillRect/>
          </a:stretch>
        </p:blipFill>
        <p:spPr bwMode="auto">
          <a:xfrm>
            <a:off x="287289" y="2286000"/>
            <a:ext cx="4818111" cy="241935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Promega pGEM -T and pGEM -T Easy Vector Systems:Molecular Biology Reagents  | Fisher Scientific"/>
          <p:cNvPicPr>
            <a:picLocks noChangeAspect="1" noChangeArrowheads="1"/>
          </p:cNvPicPr>
          <p:nvPr/>
        </p:nvPicPr>
        <p:blipFill>
          <a:blip r:embed="rId2"/>
          <a:srcRect/>
          <a:stretch>
            <a:fillRect/>
          </a:stretch>
        </p:blipFill>
        <p:spPr bwMode="auto">
          <a:xfrm>
            <a:off x="1524000" y="914400"/>
            <a:ext cx="6191250" cy="4619626"/>
          </a:xfrm>
          <a:prstGeom prst="rect">
            <a:avLst/>
          </a:prstGeom>
          <a:noFill/>
        </p:spPr>
      </p:pic>
      <p:sp>
        <p:nvSpPr>
          <p:cNvPr id="3" name="TextBox 2"/>
          <p:cNvSpPr txBox="1"/>
          <p:nvPr/>
        </p:nvSpPr>
        <p:spPr>
          <a:xfrm>
            <a:off x="3657600" y="6096000"/>
            <a:ext cx="952953" cy="369332"/>
          </a:xfrm>
          <a:prstGeom prst="rect">
            <a:avLst/>
          </a:prstGeom>
          <a:noFill/>
        </p:spPr>
        <p:txBody>
          <a:bodyPr wrap="none" rtlCol="0">
            <a:spAutoFit/>
          </a:bodyPr>
          <a:lstStyle/>
          <a:p>
            <a:r>
              <a:rPr lang="en-US" b="1" u="sng" dirty="0" smtClean="0"/>
              <a:t>T vector</a:t>
            </a:r>
            <a:endParaRPr lang="en-US" b="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4419600" cy="6186309"/>
          </a:xfrm>
          <a:prstGeom prst="rect">
            <a:avLst/>
          </a:prstGeom>
        </p:spPr>
        <p:txBody>
          <a:bodyPr wrap="square">
            <a:spAutoFit/>
          </a:bodyPr>
          <a:lstStyle/>
          <a:p>
            <a:r>
              <a:rPr lang="en-US" b="1" dirty="0" smtClean="0">
                <a:solidFill>
                  <a:srgbClr val="C00000"/>
                </a:solidFill>
              </a:rPr>
              <a:t>Site directed mutagenesis</a:t>
            </a:r>
          </a:p>
          <a:p>
            <a:r>
              <a:rPr lang="en-US" b="1" dirty="0" smtClean="0">
                <a:solidFill>
                  <a:srgbClr val="002060"/>
                </a:solidFill>
              </a:rPr>
              <a:t>This is an important molecular biology method to introduce specific and intentional mutations to the DNA sequence of a gene or any genetic products. During this process, firstly a short DNA primer is synthesize which contains the expected mutation and is complementary to the template DNA around the mutation sit so it can hybridize with the DNA sequence of interest. The mutation can be a single or multiple base changes, deletion or insertion. The primer is then elongated by DNA polymerase. Thus the amplified gene then contains the mutated site, which are then incorporated into a host cell as a vector and cloned. At last, mutants are selected by DNA sequencing to select those with desired mutations. </a:t>
            </a:r>
            <a:r>
              <a:rPr lang="en-US" b="1" dirty="0" smtClean="0">
                <a:solidFill>
                  <a:srgbClr val="7030A0"/>
                </a:solidFill>
              </a:rPr>
              <a:t>This method can be used to study the function of a gene or protein, or for creating variants of an enzyme with new and improved functions.</a:t>
            </a:r>
            <a:endParaRPr lang="en-US" b="1" dirty="0">
              <a:solidFill>
                <a:srgbClr val="7030A0"/>
              </a:solidFill>
            </a:endParaRPr>
          </a:p>
        </p:txBody>
      </p:sp>
      <p:pic>
        <p:nvPicPr>
          <p:cNvPr id="50178" name="Picture 2" descr="https://old.abmgood.com/marketing/knowledge_base/img/PCR/Site_directed_mutagenesis.png"/>
          <p:cNvPicPr>
            <a:picLocks noChangeAspect="1" noChangeArrowheads="1"/>
          </p:cNvPicPr>
          <p:nvPr/>
        </p:nvPicPr>
        <p:blipFill>
          <a:blip r:embed="rId2"/>
          <a:srcRect/>
          <a:stretch>
            <a:fillRect/>
          </a:stretch>
        </p:blipFill>
        <p:spPr bwMode="auto">
          <a:xfrm>
            <a:off x="4876800" y="457200"/>
            <a:ext cx="4019550" cy="55149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7848600" cy="1477328"/>
          </a:xfrm>
          <a:prstGeom prst="rect">
            <a:avLst/>
          </a:prstGeom>
        </p:spPr>
        <p:txBody>
          <a:bodyPr wrap="square">
            <a:spAutoFit/>
          </a:bodyPr>
          <a:lstStyle/>
          <a:p>
            <a:r>
              <a:rPr lang="en-US" dirty="0" smtClean="0"/>
              <a:t>The principle of the method is simple; </a:t>
            </a:r>
            <a:r>
              <a:rPr lang="en-US" b="1" dirty="0" smtClean="0"/>
              <a:t>when a pure PCR product of the 16S gene is obtained, sequenced, and aligned against bacterial DNA data base</a:t>
            </a:r>
            <a:r>
              <a:rPr lang="en-US" dirty="0" smtClean="0"/>
              <a:t>, then the bacterium can be identified.</a:t>
            </a:r>
          </a:p>
          <a:p>
            <a:endParaRPr lang="en-US" dirty="0" smtClean="0"/>
          </a:p>
          <a:p>
            <a:r>
              <a:rPr lang="en-US" dirty="0" smtClean="0"/>
              <a:t>18S </a:t>
            </a:r>
            <a:r>
              <a:rPr lang="en-US" dirty="0" err="1" smtClean="0"/>
              <a:t>rRNA</a:t>
            </a:r>
            <a:r>
              <a:rPr lang="en-US" dirty="0" smtClean="0"/>
              <a:t> for fungal species identification. </a:t>
            </a:r>
            <a:endParaRPr lang="en-US" dirty="0"/>
          </a:p>
        </p:txBody>
      </p:sp>
      <p:sp>
        <p:nvSpPr>
          <p:cNvPr id="3" name="TextBox 2"/>
          <p:cNvSpPr txBox="1"/>
          <p:nvPr/>
        </p:nvSpPr>
        <p:spPr>
          <a:xfrm>
            <a:off x="2667000" y="304800"/>
            <a:ext cx="3654911" cy="369332"/>
          </a:xfrm>
          <a:prstGeom prst="rect">
            <a:avLst/>
          </a:prstGeom>
          <a:noFill/>
        </p:spPr>
        <p:txBody>
          <a:bodyPr wrap="none" rtlCol="0">
            <a:spAutoFit/>
          </a:bodyPr>
          <a:lstStyle/>
          <a:p>
            <a:r>
              <a:rPr lang="en-US" b="1" u="sng" dirty="0" smtClean="0"/>
              <a:t>Viral, Fungal and Bacterial Detection</a:t>
            </a:r>
            <a:endParaRPr lang="en-US" b="1" u="sng" dirty="0"/>
          </a:p>
        </p:txBody>
      </p:sp>
      <p:pic>
        <p:nvPicPr>
          <p:cNvPr id="49154" name="Picture 2" descr="figure 1"/>
          <p:cNvPicPr>
            <a:picLocks noChangeAspect="1" noChangeArrowheads="1"/>
          </p:cNvPicPr>
          <p:nvPr/>
        </p:nvPicPr>
        <p:blipFill>
          <a:blip r:embed="rId2"/>
          <a:srcRect/>
          <a:stretch>
            <a:fillRect/>
          </a:stretch>
        </p:blipFill>
        <p:spPr bwMode="auto">
          <a:xfrm>
            <a:off x="1143000" y="2895600"/>
            <a:ext cx="6524625" cy="29241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4983" y="228600"/>
            <a:ext cx="3011017" cy="523220"/>
          </a:xfrm>
          <a:prstGeom prst="rect">
            <a:avLst/>
          </a:prstGeom>
          <a:noFill/>
        </p:spPr>
        <p:txBody>
          <a:bodyPr wrap="none" rtlCol="0">
            <a:spAutoFit/>
          </a:bodyPr>
          <a:lstStyle/>
          <a:p>
            <a:r>
              <a:rPr lang="en-US" sz="2800" b="1" u="sng" dirty="0" smtClean="0"/>
              <a:t>Molecular Markers</a:t>
            </a:r>
            <a:endParaRPr lang="en-US" sz="2800" b="1" u="sng" dirty="0"/>
          </a:p>
        </p:txBody>
      </p:sp>
      <p:sp>
        <p:nvSpPr>
          <p:cNvPr id="3" name="Rectangle 2"/>
          <p:cNvSpPr/>
          <p:nvPr/>
        </p:nvSpPr>
        <p:spPr>
          <a:xfrm>
            <a:off x="762000" y="1002268"/>
            <a:ext cx="7086600" cy="369332"/>
          </a:xfrm>
          <a:prstGeom prst="rect">
            <a:avLst/>
          </a:prstGeom>
        </p:spPr>
        <p:txBody>
          <a:bodyPr wrap="square">
            <a:spAutoFit/>
          </a:bodyPr>
          <a:lstStyle/>
          <a:p>
            <a:r>
              <a:rPr lang="en-US" b="1" dirty="0"/>
              <a:t>Restriction fragment length polymorphism</a:t>
            </a:r>
            <a:r>
              <a:rPr lang="en-US" dirty="0"/>
              <a:t> </a:t>
            </a:r>
            <a:r>
              <a:rPr lang="en-US" dirty="0" smtClean="0"/>
              <a:t>(RFLP</a:t>
            </a:r>
            <a:r>
              <a:rPr lang="en-US" dirty="0"/>
              <a:t>)</a:t>
            </a:r>
          </a:p>
        </p:txBody>
      </p:sp>
      <p:sp>
        <p:nvSpPr>
          <p:cNvPr id="4" name="Rectangle 3"/>
          <p:cNvSpPr/>
          <p:nvPr/>
        </p:nvSpPr>
        <p:spPr>
          <a:xfrm>
            <a:off x="762000" y="1371600"/>
            <a:ext cx="4570482" cy="369332"/>
          </a:xfrm>
          <a:prstGeom prst="rect">
            <a:avLst/>
          </a:prstGeom>
        </p:spPr>
        <p:txBody>
          <a:bodyPr wrap="none">
            <a:spAutoFit/>
          </a:bodyPr>
          <a:lstStyle/>
          <a:p>
            <a:r>
              <a:rPr lang="en-US" b="1" dirty="0"/>
              <a:t>Randomly amplified polymorphic DNA</a:t>
            </a:r>
            <a:r>
              <a:rPr lang="en-US" dirty="0"/>
              <a:t> (RAPD)</a:t>
            </a:r>
          </a:p>
        </p:txBody>
      </p:sp>
      <p:sp>
        <p:nvSpPr>
          <p:cNvPr id="5" name="Rectangle 4"/>
          <p:cNvSpPr/>
          <p:nvPr/>
        </p:nvSpPr>
        <p:spPr>
          <a:xfrm>
            <a:off x="762000" y="1752600"/>
            <a:ext cx="5638800" cy="369332"/>
          </a:xfrm>
          <a:prstGeom prst="rect">
            <a:avLst/>
          </a:prstGeom>
        </p:spPr>
        <p:txBody>
          <a:bodyPr wrap="square">
            <a:spAutoFit/>
          </a:bodyPr>
          <a:lstStyle/>
          <a:p>
            <a:r>
              <a:rPr lang="en-US" b="1" dirty="0"/>
              <a:t>Amplified fragment length polymorphism</a:t>
            </a:r>
            <a:r>
              <a:rPr lang="en-US" dirty="0"/>
              <a:t> (AFLP)</a:t>
            </a:r>
          </a:p>
        </p:txBody>
      </p:sp>
      <p:pic>
        <p:nvPicPr>
          <p:cNvPr id="20482" name="Picture 2" descr="Molecular markers - Codominant and Dominant markers"/>
          <p:cNvPicPr>
            <a:picLocks noChangeAspect="1" noChangeArrowheads="1"/>
          </p:cNvPicPr>
          <p:nvPr/>
        </p:nvPicPr>
        <p:blipFill>
          <a:blip r:embed="rId2"/>
          <a:srcRect/>
          <a:stretch>
            <a:fillRect/>
          </a:stretch>
        </p:blipFill>
        <p:spPr bwMode="auto">
          <a:xfrm>
            <a:off x="5257800" y="3733800"/>
            <a:ext cx="3657600" cy="2238376"/>
          </a:xfrm>
          <a:prstGeom prst="rect">
            <a:avLst/>
          </a:prstGeom>
          <a:noFill/>
        </p:spPr>
      </p:pic>
      <p:sp>
        <p:nvSpPr>
          <p:cNvPr id="7" name="TextBox 6"/>
          <p:cNvSpPr txBox="1"/>
          <p:nvPr/>
        </p:nvSpPr>
        <p:spPr>
          <a:xfrm>
            <a:off x="533400" y="2590800"/>
            <a:ext cx="6065507" cy="369332"/>
          </a:xfrm>
          <a:prstGeom prst="rect">
            <a:avLst/>
          </a:prstGeom>
          <a:noFill/>
        </p:spPr>
        <p:txBody>
          <a:bodyPr wrap="none" rtlCol="0">
            <a:spAutoFit/>
          </a:bodyPr>
          <a:lstStyle/>
          <a:p>
            <a:r>
              <a:rPr lang="en-US" dirty="0" smtClean="0"/>
              <a:t>DNA markers can be </a:t>
            </a:r>
            <a:r>
              <a:rPr lang="en-US" dirty="0" err="1" smtClean="0"/>
              <a:t>codominant</a:t>
            </a:r>
            <a:r>
              <a:rPr lang="en-US" dirty="0" smtClean="0"/>
              <a:t>  (a) or dominant (b) in nature.</a:t>
            </a:r>
            <a:endParaRPr lang="en-US" dirty="0"/>
          </a:p>
        </p:txBody>
      </p:sp>
      <p:pic>
        <p:nvPicPr>
          <p:cNvPr id="8" name="Picture 2" descr="Dominant and codominant markers30nov"/>
          <p:cNvPicPr>
            <a:picLocks noChangeAspect="1" noChangeArrowheads="1"/>
          </p:cNvPicPr>
          <p:nvPr/>
        </p:nvPicPr>
        <p:blipFill>
          <a:blip r:embed="rId3"/>
          <a:srcRect r="12500" b="22222"/>
          <a:stretch>
            <a:fillRect/>
          </a:stretch>
        </p:blipFill>
        <p:spPr bwMode="auto">
          <a:xfrm>
            <a:off x="228600" y="3048000"/>
            <a:ext cx="4800600" cy="3200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304800"/>
            <a:ext cx="8001000" cy="523220"/>
          </a:xfrm>
          <a:prstGeom prst="rect">
            <a:avLst/>
          </a:prstGeom>
        </p:spPr>
        <p:txBody>
          <a:bodyPr wrap="square">
            <a:spAutoFit/>
          </a:bodyPr>
          <a:lstStyle/>
          <a:p>
            <a:r>
              <a:rPr lang="en-US" sz="2800" b="1" u="sng" dirty="0" smtClean="0">
                <a:solidFill>
                  <a:srgbClr val="C00000"/>
                </a:solidFill>
              </a:rPr>
              <a:t>Restriction fragment length polymorphism</a:t>
            </a:r>
            <a:r>
              <a:rPr lang="en-US" sz="2800" u="sng" dirty="0" smtClean="0">
                <a:solidFill>
                  <a:srgbClr val="C00000"/>
                </a:solidFill>
              </a:rPr>
              <a:t> (RFLP)</a:t>
            </a:r>
            <a:endParaRPr lang="en-US" sz="2800" u="sng" dirty="0">
              <a:solidFill>
                <a:srgbClr val="C00000"/>
              </a:solidFill>
            </a:endParaRPr>
          </a:p>
        </p:txBody>
      </p:sp>
      <p:sp>
        <p:nvSpPr>
          <p:cNvPr id="4" name="Rectangle 3"/>
          <p:cNvSpPr/>
          <p:nvPr/>
        </p:nvSpPr>
        <p:spPr>
          <a:xfrm>
            <a:off x="533400" y="2056686"/>
            <a:ext cx="8305800" cy="4801314"/>
          </a:xfrm>
          <a:prstGeom prst="rect">
            <a:avLst/>
          </a:prstGeom>
        </p:spPr>
        <p:txBody>
          <a:bodyPr wrap="square">
            <a:spAutoFit/>
          </a:bodyPr>
          <a:lstStyle/>
          <a:p>
            <a:pPr marL="342900" indent="-342900">
              <a:buFont typeface="+mj-lt"/>
              <a:buAutoNum type="arabicPeriod"/>
            </a:pPr>
            <a:r>
              <a:rPr lang="en-US" dirty="0"/>
              <a:t>The first step in this process is to </a:t>
            </a:r>
            <a:r>
              <a:rPr lang="en-US" b="1" dirty="0"/>
              <a:t>isolate the DNA</a:t>
            </a:r>
            <a:r>
              <a:rPr lang="en-US" dirty="0"/>
              <a:t> from the target.</a:t>
            </a:r>
          </a:p>
          <a:p>
            <a:pPr marL="342900" indent="-342900">
              <a:buFont typeface="+mj-lt"/>
              <a:buAutoNum type="arabicPeriod"/>
            </a:pPr>
            <a:r>
              <a:rPr lang="en-US" dirty="0"/>
              <a:t>Once the </a:t>
            </a:r>
            <a:r>
              <a:rPr lang="en-US" dirty="0" err="1"/>
              <a:t>the</a:t>
            </a:r>
            <a:r>
              <a:rPr lang="en-US" dirty="0"/>
              <a:t> DNA is isolated from the sample it is </a:t>
            </a:r>
            <a:r>
              <a:rPr lang="en-US" b="1" dirty="0"/>
              <a:t>subjected to restriction digestion</a:t>
            </a:r>
            <a:r>
              <a:rPr lang="en-US" dirty="0"/>
              <a:t> using restriction enzymes.</a:t>
            </a:r>
          </a:p>
          <a:p>
            <a:pPr marL="342900" indent="-342900">
              <a:buFont typeface="+mj-lt"/>
              <a:buAutoNum type="arabicPeriod"/>
            </a:pPr>
            <a:r>
              <a:rPr lang="en-US" dirty="0"/>
              <a:t>The digested DNA sample is then subjected to </a:t>
            </a:r>
            <a:r>
              <a:rPr lang="en-US" b="1" dirty="0"/>
              <a:t>gel electrophoresis</a:t>
            </a:r>
            <a:r>
              <a:rPr lang="en-US" dirty="0"/>
              <a:t>, in which the DNA is separated based on its size. Many DNA fragments with slight differences in length are produced.</a:t>
            </a:r>
          </a:p>
          <a:p>
            <a:pPr marL="342900" indent="-342900">
              <a:buFont typeface="+mj-lt"/>
              <a:buAutoNum type="arabicPeriod"/>
            </a:pPr>
            <a:r>
              <a:rPr lang="en-US" dirty="0"/>
              <a:t>The gel is then exposed to a chemical to denature double-stranded DNA to become single- stranded.</a:t>
            </a:r>
          </a:p>
          <a:p>
            <a:pPr marL="342900" indent="-342900">
              <a:buFont typeface="+mj-lt"/>
              <a:buAutoNum type="arabicPeriod"/>
            </a:pPr>
            <a:r>
              <a:rPr lang="en-US" dirty="0"/>
              <a:t>This is followed by southern blotting where DNA is transferred from gel to nylon membrane.</a:t>
            </a:r>
          </a:p>
          <a:p>
            <a:pPr marL="342900" indent="-342900">
              <a:buFont typeface="+mj-lt"/>
              <a:buAutoNum type="arabicPeriod"/>
            </a:pPr>
            <a:r>
              <a:rPr lang="en-US" dirty="0"/>
              <a:t>The nylon membrane is then exposed to solution with radioactive complementary nucleotide probes that hybridize to specifically chosen DNA sequences on nylon membrane.</a:t>
            </a:r>
          </a:p>
          <a:p>
            <a:pPr marL="342900" indent="-342900">
              <a:buFont typeface="+mj-lt"/>
              <a:buAutoNum type="arabicPeriod"/>
            </a:pPr>
            <a:r>
              <a:rPr lang="en-US" dirty="0"/>
              <a:t>The membrane is then placed against X- ray film, where hybridized radioactive probes cause exposure of X-ray film, producing an autoradiogram.</a:t>
            </a:r>
          </a:p>
          <a:p>
            <a:pPr marL="342900" indent="-342900">
              <a:buFont typeface="+mj-lt"/>
              <a:buAutoNum type="arabicPeriod"/>
            </a:pPr>
            <a:r>
              <a:rPr lang="en-US" dirty="0"/>
              <a:t>RFLP analysis is carried out to detect differences in pattern to confirm polymorphisms.</a:t>
            </a:r>
          </a:p>
        </p:txBody>
      </p:sp>
      <p:sp>
        <p:nvSpPr>
          <p:cNvPr id="5" name="Rectangle 4"/>
          <p:cNvSpPr/>
          <p:nvPr/>
        </p:nvSpPr>
        <p:spPr>
          <a:xfrm>
            <a:off x="457200" y="838200"/>
            <a:ext cx="8229600" cy="1200329"/>
          </a:xfrm>
          <a:prstGeom prst="rect">
            <a:avLst/>
          </a:prstGeom>
        </p:spPr>
        <p:txBody>
          <a:bodyPr wrap="square">
            <a:spAutoFit/>
          </a:bodyPr>
          <a:lstStyle/>
          <a:p>
            <a:r>
              <a:rPr lang="en-US" dirty="0"/>
              <a:t>In </a:t>
            </a:r>
            <a:r>
              <a:rPr lang="en-US" dirty="0">
                <a:hlinkClick r:id="rId2" tooltip="Molecular biology"/>
              </a:rPr>
              <a:t>molecular biology</a:t>
            </a:r>
            <a:r>
              <a:rPr lang="en-US" dirty="0"/>
              <a:t>, </a:t>
            </a:r>
            <a:r>
              <a:rPr lang="en-US" b="1" dirty="0"/>
              <a:t>restriction fragment length polymorphism</a:t>
            </a:r>
            <a:r>
              <a:rPr lang="en-US" dirty="0"/>
              <a:t> (</a:t>
            </a:r>
            <a:r>
              <a:rPr lang="en-US" b="1" dirty="0"/>
              <a:t>RFLP</a:t>
            </a:r>
            <a:r>
              <a:rPr lang="en-US" dirty="0"/>
              <a:t>) is a technique that exploits variations in </a:t>
            </a:r>
            <a:r>
              <a:rPr lang="en-US" dirty="0">
                <a:hlinkClick r:id="rId3" tooltip="Homology (biology)"/>
              </a:rPr>
              <a:t>homologous</a:t>
            </a:r>
            <a:r>
              <a:rPr lang="en-US" dirty="0"/>
              <a:t> </a:t>
            </a:r>
            <a:r>
              <a:rPr lang="en-US" dirty="0">
                <a:hlinkClick r:id="rId4" tooltip="DNA"/>
              </a:rPr>
              <a:t>DNA</a:t>
            </a:r>
            <a:r>
              <a:rPr lang="en-US" dirty="0"/>
              <a:t> sequences, known as </a:t>
            </a:r>
            <a:r>
              <a:rPr lang="en-US" dirty="0">
                <a:hlinkClick r:id="rId5" tooltip="Gene polymorphism"/>
              </a:rPr>
              <a:t>polymorphisms</a:t>
            </a:r>
            <a:r>
              <a:rPr lang="en-US" dirty="0"/>
              <a:t>, in order to distinguish individuals, populations, or species or to pinpoint the locations of </a:t>
            </a:r>
            <a:r>
              <a:rPr lang="en-US" u="sng" dirty="0">
                <a:hlinkClick r:id="rId6"/>
              </a:rPr>
              <a:t>genes</a:t>
            </a:r>
            <a:r>
              <a:rPr lang="en-US" dirty="0"/>
              <a:t> within a sequence.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Restriction Fragment Length Polymorphism (RFLP)"/>
          <p:cNvPicPr>
            <a:picLocks noChangeAspect="1" noChangeArrowheads="1"/>
          </p:cNvPicPr>
          <p:nvPr/>
        </p:nvPicPr>
        <p:blipFill>
          <a:blip r:embed="rId2"/>
          <a:srcRect/>
          <a:stretch>
            <a:fillRect/>
          </a:stretch>
        </p:blipFill>
        <p:spPr bwMode="auto">
          <a:xfrm>
            <a:off x="838200" y="990600"/>
            <a:ext cx="7586660" cy="4114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34283"/>
            <a:ext cx="8001000" cy="4247317"/>
          </a:xfrm>
          <a:prstGeom prst="rect">
            <a:avLst/>
          </a:prstGeom>
        </p:spPr>
        <p:txBody>
          <a:bodyPr wrap="square">
            <a:spAutoFit/>
          </a:bodyPr>
          <a:lstStyle/>
          <a:p>
            <a:r>
              <a:rPr lang="en-US" b="1" dirty="0"/>
              <a:t>Applications of Restriction Fragment Length Polymorphism (RFLP)</a:t>
            </a:r>
            <a:endParaRPr lang="en-US" dirty="0"/>
          </a:p>
          <a:p>
            <a:pPr marL="342900" indent="-342900"/>
            <a:r>
              <a:rPr lang="en-US" dirty="0"/>
              <a:t>RFLP analysis was formerly an important tool in genome mapping, localization of genes for genetic disorders, determination of risk for disease, and paternity </a:t>
            </a:r>
            <a:r>
              <a:rPr lang="en-US" dirty="0" smtClean="0"/>
              <a:t>testing.</a:t>
            </a:r>
          </a:p>
          <a:p>
            <a:pPr marL="342900" indent="-342900"/>
            <a:r>
              <a:rPr lang="en-US" dirty="0" smtClean="0"/>
              <a:t>RFLP </a:t>
            </a:r>
            <a:r>
              <a:rPr lang="en-US" dirty="0"/>
              <a:t>can be used in many different settings to accomplish different objectives:</a:t>
            </a:r>
          </a:p>
          <a:p>
            <a:pPr marL="342900" indent="-342900">
              <a:buFont typeface="+mj-lt"/>
              <a:buAutoNum type="arabicPeriod"/>
            </a:pPr>
            <a:r>
              <a:rPr lang="en-US" dirty="0"/>
              <a:t>In paternity cases or criminal cases to determine the source of a DNA sample. (i.e. it has forensic applications).</a:t>
            </a:r>
          </a:p>
          <a:p>
            <a:pPr marL="342900" indent="-342900">
              <a:buFont typeface="+mj-lt"/>
              <a:buAutoNum type="arabicPeriod"/>
            </a:pPr>
            <a:r>
              <a:rPr lang="en-US" dirty="0"/>
              <a:t>Determining the disease status of an individual. (e.g. it can be used in the detection of mutations)</a:t>
            </a:r>
          </a:p>
          <a:p>
            <a:pPr marL="342900" indent="-342900">
              <a:buFont typeface="+mj-lt"/>
              <a:buAutoNum type="arabicPeriod"/>
            </a:pPr>
            <a:r>
              <a:rPr lang="en-US" dirty="0"/>
              <a:t>To measure recombination rates which can lead to a genetic map with the distance between RFLP loci.</a:t>
            </a:r>
          </a:p>
          <a:p>
            <a:pPr marL="342900" indent="-342900">
              <a:buFont typeface="+mj-lt"/>
              <a:buAutoNum type="arabicPeriod"/>
            </a:pPr>
            <a:r>
              <a:rPr lang="en-US" dirty="0"/>
              <a:t>In the characterization of genetic diversity or breeding patterns in animal populations.</a:t>
            </a:r>
          </a:p>
          <a:p>
            <a:pPr marL="342900" indent="-342900">
              <a:buFont typeface="+mj-lt"/>
              <a:buAutoNum type="arabicPeriod"/>
            </a:pPr>
            <a:r>
              <a:rPr lang="en-US" dirty="0"/>
              <a:t>RFLP has been developed for chromosomes mapping of humans, mice, maize, tomato, rice, etc.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1" y="304800"/>
            <a:ext cx="7848600" cy="2585323"/>
          </a:xfrm>
          <a:prstGeom prst="rect">
            <a:avLst/>
          </a:prstGeom>
        </p:spPr>
        <p:txBody>
          <a:bodyPr wrap="square">
            <a:spAutoFit/>
          </a:bodyPr>
          <a:lstStyle/>
          <a:p>
            <a:pPr algn="ctr"/>
            <a:r>
              <a:rPr lang="en-US" b="1" u="sng" dirty="0" smtClean="0"/>
              <a:t>2. Randomly amplified polymorphic DNA</a:t>
            </a:r>
            <a:r>
              <a:rPr lang="en-US" u="sng" dirty="0" smtClean="0"/>
              <a:t> (RAPD)</a:t>
            </a:r>
          </a:p>
          <a:p>
            <a:endParaRPr lang="en-US" dirty="0"/>
          </a:p>
          <a:p>
            <a:r>
              <a:rPr lang="en-US" b="1" dirty="0"/>
              <a:t>Randomly amplified polymorphic DNA</a:t>
            </a:r>
            <a:r>
              <a:rPr lang="en-US" dirty="0"/>
              <a:t> (RAPD) is a PCR-based technique which uses arbitrary primers which bind to the nonspecific sites on the DNA and amplify the DNA. These amplified fragments are then migrated on </a:t>
            </a:r>
            <a:r>
              <a:rPr lang="en-US" dirty="0" err="1"/>
              <a:t>agarose</a:t>
            </a:r>
            <a:r>
              <a:rPr lang="en-US" dirty="0"/>
              <a:t> gel and difference in the band pattern is observed</a:t>
            </a:r>
            <a:r>
              <a:rPr lang="en-US" dirty="0" smtClean="0"/>
              <a:t>.</a:t>
            </a:r>
          </a:p>
          <a:p>
            <a:endParaRPr lang="en-US" dirty="0"/>
          </a:p>
          <a:p>
            <a:endParaRPr lang="en-US" dirty="0" smtClean="0"/>
          </a:p>
          <a:p>
            <a:r>
              <a:rPr lang="en-US" b="1" dirty="0" smtClean="0">
                <a:solidFill>
                  <a:srgbClr val="C00000"/>
                </a:solidFill>
              </a:rPr>
              <a:t>DOMINANT Marker </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133600"/>
            <a:ext cx="8153400" cy="2246769"/>
          </a:xfrm>
          <a:prstGeom prst="rect">
            <a:avLst/>
          </a:prstGeom>
        </p:spPr>
        <p:txBody>
          <a:bodyPr wrap="square">
            <a:spAutoFit/>
          </a:bodyPr>
          <a:lstStyle/>
          <a:p>
            <a:pPr algn="just"/>
            <a:r>
              <a:rPr lang="en-US" sz="2800" b="1" dirty="0" smtClean="0"/>
              <a:t>Multiplex PCR has been used in pathogen identification, high throughput SNP genotyping, mutation analysis, gene deletion analysis, template quantification, linkage analysis, RNA detection and forensic studies.</a:t>
            </a:r>
            <a:endParaRPr lang="en-US"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teps of the RAPD technique. | Download Scientific Diagram"/>
          <p:cNvPicPr>
            <a:picLocks noChangeAspect="1" noChangeArrowheads="1"/>
          </p:cNvPicPr>
          <p:nvPr/>
        </p:nvPicPr>
        <p:blipFill>
          <a:blip r:embed="rId2"/>
          <a:srcRect/>
          <a:stretch>
            <a:fillRect/>
          </a:stretch>
        </p:blipFill>
        <p:spPr bwMode="auto">
          <a:xfrm>
            <a:off x="2209800" y="304800"/>
            <a:ext cx="5438775" cy="627814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81000"/>
            <a:ext cx="5791200" cy="369332"/>
          </a:xfrm>
          <a:prstGeom prst="rect">
            <a:avLst/>
          </a:prstGeom>
        </p:spPr>
        <p:txBody>
          <a:bodyPr wrap="square">
            <a:spAutoFit/>
          </a:bodyPr>
          <a:lstStyle/>
          <a:p>
            <a:r>
              <a:rPr lang="en-US" b="1" u="sng" dirty="0" smtClean="0"/>
              <a:t>3. Amplified fragment length polymorphism</a:t>
            </a:r>
            <a:r>
              <a:rPr lang="en-US" u="sng" dirty="0" smtClean="0"/>
              <a:t> (AFLP)</a:t>
            </a:r>
            <a:endParaRPr lang="en-US" u="sng" dirty="0"/>
          </a:p>
        </p:txBody>
      </p:sp>
      <p:sp>
        <p:nvSpPr>
          <p:cNvPr id="3" name="Rectangle 2"/>
          <p:cNvSpPr/>
          <p:nvPr/>
        </p:nvSpPr>
        <p:spPr>
          <a:xfrm>
            <a:off x="609600" y="990600"/>
            <a:ext cx="8077200" cy="1477328"/>
          </a:xfrm>
          <a:prstGeom prst="rect">
            <a:avLst/>
          </a:prstGeom>
        </p:spPr>
        <p:txBody>
          <a:bodyPr wrap="square">
            <a:spAutoFit/>
          </a:bodyPr>
          <a:lstStyle/>
          <a:p>
            <a:r>
              <a:rPr lang="en-US" b="1" dirty="0"/>
              <a:t>Amplified fragment length polymorphism</a:t>
            </a:r>
            <a:r>
              <a:rPr lang="en-US" dirty="0"/>
              <a:t> (AFLP) is a PCR-based technique that uses selective amplification of a subset of digested DNA fragments to generate and compare unique fingerprints for genomes of interest</a:t>
            </a:r>
            <a:r>
              <a:rPr lang="en-US" dirty="0" smtClean="0"/>
              <a:t>.</a:t>
            </a:r>
          </a:p>
          <a:p>
            <a:endParaRPr lang="en-US" dirty="0"/>
          </a:p>
          <a:p>
            <a:r>
              <a:rPr lang="en-US" dirty="0" smtClean="0"/>
              <a:t>Dominant Marker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Outline of the AFLP procedure | Learn Science at Scitable"/>
          <p:cNvPicPr>
            <a:picLocks noChangeAspect="1" noChangeArrowheads="1"/>
          </p:cNvPicPr>
          <p:nvPr/>
        </p:nvPicPr>
        <p:blipFill>
          <a:blip r:embed="rId2"/>
          <a:srcRect/>
          <a:stretch>
            <a:fillRect/>
          </a:stretch>
        </p:blipFill>
        <p:spPr bwMode="auto">
          <a:xfrm>
            <a:off x="1066800" y="533400"/>
            <a:ext cx="6667500" cy="5210175"/>
          </a:xfrm>
          <a:prstGeom prst="rect">
            <a:avLst/>
          </a:prstGeom>
          <a:noFill/>
        </p:spPr>
      </p:pic>
      <p:sp>
        <p:nvSpPr>
          <p:cNvPr id="3" name="TextBox 2"/>
          <p:cNvSpPr txBox="1"/>
          <p:nvPr/>
        </p:nvSpPr>
        <p:spPr>
          <a:xfrm>
            <a:off x="4419600" y="6107668"/>
            <a:ext cx="651140" cy="369332"/>
          </a:xfrm>
          <a:prstGeom prst="rect">
            <a:avLst/>
          </a:prstGeom>
          <a:noFill/>
        </p:spPr>
        <p:txBody>
          <a:bodyPr wrap="none" rtlCol="0">
            <a:spAutoFit/>
          </a:bodyPr>
          <a:lstStyle/>
          <a:p>
            <a:r>
              <a:rPr lang="en-US" b="1" u="sng" dirty="0" smtClean="0"/>
              <a:t>AFLP</a:t>
            </a:r>
            <a:endParaRPr lang="en-US" b="1"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descr="CSIR-UGC NET - Rflp Vs Rapd Vs Aflp Revised (in Hindi) Offered by Unacadem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5604" name="Picture 4" descr="Molecular Markers in Plant Breeding-II. Some Pre-requisites for Use -  SciAlert Responsive Version"/>
          <p:cNvPicPr>
            <a:picLocks noChangeAspect="1" noChangeArrowheads="1"/>
          </p:cNvPicPr>
          <p:nvPr/>
        </p:nvPicPr>
        <p:blipFill>
          <a:blip r:embed="rId2"/>
          <a:srcRect r="20970"/>
          <a:stretch>
            <a:fillRect/>
          </a:stretch>
        </p:blipFill>
        <p:spPr bwMode="auto">
          <a:xfrm>
            <a:off x="381000" y="1714185"/>
            <a:ext cx="8534400" cy="3315015"/>
          </a:xfrm>
          <a:prstGeom prst="rect">
            <a:avLst/>
          </a:prstGeom>
          <a:noFill/>
        </p:spPr>
      </p:pic>
      <p:sp>
        <p:nvSpPr>
          <p:cNvPr id="4" name="TextBox 3"/>
          <p:cNvSpPr txBox="1"/>
          <p:nvPr/>
        </p:nvSpPr>
        <p:spPr>
          <a:xfrm>
            <a:off x="3454921" y="228600"/>
            <a:ext cx="1879079" cy="523220"/>
          </a:xfrm>
          <a:prstGeom prst="rect">
            <a:avLst/>
          </a:prstGeom>
          <a:noFill/>
        </p:spPr>
        <p:txBody>
          <a:bodyPr wrap="square" rtlCol="0">
            <a:spAutoFit/>
          </a:bodyPr>
          <a:lstStyle/>
          <a:p>
            <a:r>
              <a:rPr lang="en-US" sz="2800" b="1" u="sng" dirty="0" smtClean="0"/>
              <a:t>Differences </a:t>
            </a:r>
            <a:endParaRPr lang="en-US" sz="2800" b="1" u="sng" dirty="0"/>
          </a:p>
        </p:txBody>
      </p:sp>
      <p:sp>
        <p:nvSpPr>
          <p:cNvPr id="5" name="Rectangle 4"/>
          <p:cNvSpPr/>
          <p:nvPr/>
        </p:nvSpPr>
        <p:spPr>
          <a:xfrm>
            <a:off x="7848600" y="3124200"/>
            <a:ext cx="1143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19755"/>
            <a:ext cx="8458200" cy="5447645"/>
          </a:xfrm>
          <a:prstGeom prst="rect">
            <a:avLst/>
          </a:prstGeom>
        </p:spPr>
        <p:txBody>
          <a:bodyPr wrap="square">
            <a:spAutoFit/>
          </a:bodyPr>
          <a:lstStyle/>
          <a:p>
            <a:r>
              <a:rPr lang="en-US" sz="2400" b="1" dirty="0" smtClean="0">
                <a:solidFill>
                  <a:srgbClr val="C00000"/>
                </a:solidFill>
              </a:rPr>
              <a:t>Nested PCR</a:t>
            </a:r>
          </a:p>
          <a:p>
            <a:r>
              <a:rPr lang="en-US" b="1" dirty="0" smtClean="0"/>
              <a:t>Nested PCR is used to increase the specificity of DNA amplification by reducing the non-specific amplification of DNA. </a:t>
            </a:r>
          </a:p>
          <a:p>
            <a:endParaRPr lang="en-US" b="1" dirty="0" smtClean="0"/>
          </a:p>
          <a:p>
            <a:r>
              <a:rPr lang="en-US" b="1" dirty="0" smtClean="0"/>
              <a:t>A nested PCR assay has 2 sets of primers (outer pair and inner pair) for a single locus and two successive PCRs. </a:t>
            </a:r>
          </a:p>
          <a:p>
            <a:endParaRPr lang="en-US" b="1" dirty="0" smtClean="0"/>
          </a:p>
          <a:p>
            <a:r>
              <a:rPr lang="en-US" b="1" dirty="0" smtClean="0"/>
              <a:t>In the first PCR run, the outer pair primers are used to generate DNA products as the regular PCR does and thus their DNA products may contain non-specifically amplified DNA fragments. </a:t>
            </a:r>
          </a:p>
          <a:p>
            <a:endParaRPr lang="en-US" b="1" dirty="0" smtClean="0"/>
          </a:p>
          <a:p>
            <a:r>
              <a:rPr lang="en-US" b="1" dirty="0" smtClean="0"/>
              <a:t>These products then enter a second run of PCR using the second set “inner” primers whose binding sites are completely or partially different from and located after the 3’end of each of the outer pair primer used in the first PCR reaction. Therefore a second PCR product was produced and shorter than the first one. </a:t>
            </a:r>
          </a:p>
          <a:p>
            <a:endParaRPr lang="en-US" b="1" dirty="0" smtClean="0"/>
          </a:p>
          <a:p>
            <a:r>
              <a:rPr lang="en-US" b="1" dirty="0" smtClean="0"/>
              <a:t>If the wrong locus was amplified by mistake in the first round, it’s very unlikely it would also be amplified a second time by the second pair of primers, thus in this way nested PCR greatly increases the specificity of PCR. </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old.abmgood.com/marketing/knowledge_base/img/PCR/Nested_PCR.png"/>
          <p:cNvPicPr>
            <a:picLocks noChangeAspect="1" noChangeArrowheads="1"/>
          </p:cNvPicPr>
          <p:nvPr/>
        </p:nvPicPr>
        <p:blipFill>
          <a:blip r:embed="rId2"/>
          <a:srcRect/>
          <a:stretch>
            <a:fillRect/>
          </a:stretch>
        </p:blipFill>
        <p:spPr bwMode="auto">
          <a:xfrm>
            <a:off x="2209800" y="762000"/>
            <a:ext cx="4867275" cy="54197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84287"/>
            <a:ext cx="8305800" cy="5078313"/>
          </a:xfrm>
          <a:prstGeom prst="rect">
            <a:avLst/>
          </a:prstGeom>
        </p:spPr>
        <p:txBody>
          <a:bodyPr wrap="square">
            <a:spAutoFit/>
          </a:bodyPr>
          <a:lstStyle/>
          <a:p>
            <a:r>
              <a:rPr lang="en-US" b="1" dirty="0" smtClean="0">
                <a:solidFill>
                  <a:srgbClr val="C00000"/>
                </a:solidFill>
              </a:rPr>
              <a:t>Touch Down PCR</a:t>
            </a:r>
          </a:p>
          <a:p>
            <a:r>
              <a:rPr lang="en-US" b="1" dirty="0" smtClean="0"/>
              <a:t>The term “Touch Down” means at the earlier PCR cycles, the annealing temperature is set as high. </a:t>
            </a:r>
          </a:p>
          <a:p>
            <a:r>
              <a:rPr lang="en-US" b="1" dirty="0" smtClean="0"/>
              <a:t>Then the annealing temperature is reduced in increments for every subsequent set of cycles. The principle behind this is that the annealing temperature during a PCR reaction determines the specificity of primer annealing. </a:t>
            </a:r>
          </a:p>
          <a:p>
            <a:endParaRPr lang="en-US" b="1" dirty="0" smtClean="0"/>
          </a:p>
          <a:p>
            <a:r>
              <a:rPr lang="en-US" b="1" dirty="0" smtClean="0"/>
              <a:t>Touch Down PCR increases the specificity of PCR by using higher annealing temperatures at the earlier cycles and increases the efficiency by lowering the annealing temperatures gradually toward the end of cycles. This method dramatically increases the quality of outcome of PCR .</a:t>
            </a:r>
          </a:p>
          <a:p>
            <a:endParaRPr lang="en-US" b="1" dirty="0" smtClean="0"/>
          </a:p>
          <a:p>
            <a:r>
              <a:rPr lang="en-US" b="1" dirty="0" smtClean="0"/>
              <a:t> A typical Touch Down PCR cycling condition has two phases. The first phase of touchdown programming uses an annealing temperature that is approximately 10°C above the calculated Tm (melting temperature). The temperature is reduced by 1°C every successive cycle until the calculated Tm range is reached. This is done for a total of 10-15 cycles. Phase 2 follows generic PCR amplification of up to 20-25 cycles using the final annealing temperature reached in the touchdown phase.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s://old.abmgood.com/marketing/knowledge_base/img/PCR/Touchdown_PCR.png"/>
          <p:cNvPicPr>
            <a:picLocks noChangeAspect="1" noChangeArrowheads="1"/>
          </p:cNvPicPr>
          <p:nvPr/>
        </p:nvPicPr>
        <p:blipFill>
          <a:blip r:embed="rId2"/>
          <a:srcRect/>
          <a:stretch>
            <a:fillRect/>
          </a:stretch>
        </p:blipFill>
        <p:spPr bwMode="auto">
          <a:xfrm>
            <a:off x="2133904" y="152400"/>
            <a:ext cx="4190696" cy="6324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PPT - Amplification of DNA using the Polymerase Chain Reaction (PCR)  PowerPoint Presentation - ID:2937895"/>
          <p:cNvPicPr>
            <a:picLocks noChangeAspect="1" noChangeArrowheads="1"/>
          </p:cNvPicPr>
          <p:nvPr/>
        </p:nvPicPr>
        <p:blipFill>
          <a:blip r:embed="rId2"/>
          <a:srcRect/>
          <a:stretch>
            <a:fillRect/>
          </a:stretch>
        </p:blipFill>
        <p:spPr bwMode="auto">
          <a:xfrm>
            <a:off x="838200" y="990600"/>
            <a:ext cx="7620000" cy="5715000"/>
          </a:xfrm>
          <a:prstGeom prst="rect">
            <a:avLst/>
          </a:prstGeom>
          <a:noFill/>
        </p:spPr>
      </p:pic>
      <p:sp>
        <p:nvSpPr>
          <p:cNvPr id="3" name="Rectangle 2"/>
          <p:cNvSpPr/>
          <p:nvPr/>
        </p:nvSpPr>
        <p:spPr>
          <a:xfrm>
            <a:off x="685800" y="152400"/>
            <a:ext cx="8153400" cy="1200329"/>
          </a:xfrm>
          <a:prstGeom prst="rect">
            <a:avLst/>
          </a:prstGeom>
        </p:spPr>
        <p:txBody>
          <a:bodyPr wrap="square">
            <a:spAutoFit/>
          </a:bodyPr>
          <a:lstStyle/>
          <a:p>
            <a:r>
              <a:rPr lang="en-US" b="1" dirty="0" smtClean="0">
                <a:solidFill>
                  <a:srgbClr val="C00000"/>
                </a:solidFill>
              </a:rPr>
              <a:t>This technique is based on the principle of initiating the polymerase reaction at or above the primer annealing temperature, thereby preempting possible extensions of the primers nonspecifically annealed at ambient temperature (20°-55°C) at which </a:t>
            </a:r>
            <a:r>
              <a:rPr lang="en-US" b="1" dirty="0" err="1" smtClean="0">
                <a:solidFill>
                  <a:srgbClr val="C00000"/>
                </a:solidFill>
              </a:rPr>
              <a:t>Taq</a:t>
            </a:r>
            <a:r>
              <a:rPr lang="en-US" b="1" dirty="0" smtClean="0">
                <a:solidFill>
                  <a:srgbClr val="C00000"/>
                </a:solidFill>
              </a:rPr>
              <a:t> </a:t>
            </a:r>
            <a:r>
              <a:rPr lang="en-US" b="1" dirty="0" err="1" smtClean="0">
                <a:solidFill>
                  <a:srgbClr val="C00000"/>
                </a:solidFill>
              </a:rPr>
              <a:t>Pol</a:t>
            </a:r>
            <a:r>
              <a:rPr lang="en-US" b="1" dirty="0" smtClean="0">
                <a:solidFill>
                  <a:srgbClr val="C00000"/>
                </a:solidFill>
              </a:rPr>
              <a:t> retains partial activity.</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What is colony PCR?"/>
          <p:cNvPicPr>
            <a:picLocks noChangeAspect="1" noChangeArrowheads="1"/>
          </p:cNvPicPr>
          <p:nvPr/>
        </p:nvPicPr>
        <p:blipFill>
          <a:blip r:embed="rId2"/>
          <a:srcRect/>
          <a:stretch>
            <a:fillRect/>
          </a:stretch>
        </p:blipFill>
        <p:spPr bwMode="auto">
          <a:xfrm>
            <a:off x="719229" y="1447800"/>
            <a:ext cx="7434171" cy="3276600"/>
          </a:xfrm>
          <a:prstGeom prst="rect">
            <a:avLst/>
          </a:prstGeom>
          <a:noFill/>
        </p:spPr>
      </p:pic>
      <p:sp>
        <p:nvSpPr>
          <p:cNvPr id="3" name="TextBox 2"/>
          <p:cNvSpPr txBox="1"/>
          <p:nvPr/>
        </p:nvSpPr>
        <p:spPr>
          <a:xfrm>
            <a:off x="3312242" y="228600"/>
            <a:ext cx="1869358" cy="523220"/>
          </a:xfrm>
          <a:prstGeom prst="rect">
            <a:avLst/>
          </a:prstGeom>
          <a:noFill/>
        </p:spPr>
        <p:txBody>
          <a:bodyPr wrap="none" rtlCol="0">
            <a:spAutoFit/>
          </a:bodyPr>
          <a:lstStyle/>
          <a:p>
            <a:r>
              <a:rPr lang="en-US" sz="2800" b="1" u="sng" dirty="0" smtClean="0">
                <a:solidFill>
                  <a:srgbClr val="C00000"/>
                </a:solidFill>
              </a:rPr>
              <a:t>Colony PCR</a:t>
            </a:r>
            <a:endParaRPr lang="en-US" sz="2800" b="1" u="sng"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Plasmids 101: Colony PCR"/>
          <p:cNvPicPr>
            <a:picLocks noChangeAspect="1" noChangeArrowheads="1"/>
          </p:cNvPicPr>
          <p:nvPr/>
        </p:nvPicPr>
        <p:blipFill>
          <a:blip r:embed="rId2"/>
          <a:srcRect/>
          <a:stretch>
            <a:fillRect/>
          </a:stretch>
        </p:blipFill>
        <p:spPr bwMode="auto">
          <a:xfrm>
            <a:off x="1524000" y="1752600"/>
            <a:ext cx="5715000" cy="4286250"/>
          </a:xfrm>
          <a:prstGeom prst="rect">
            <a:avLst/>
          </a:prstGeom>
          <a:noFill/>
        </p:spPr>
      </p:pic>
      <p:sp>
        <p:nvSpPr>
          <p:cNvPr id="3" name="TextBox 2"/>
          <p:cNvSpPr txBox="1"/>
          <p:nvPr/>
        </p:nvSpPr>
        <p:spPr>
          <a:xfrm>
            <a:off x="3581400" y="405825"/>
            <a:ext cx="1582484" cy="584775"/>
          </a:xfrm>
          <a:prstGeom prst="rect">
            <a:avLst/>
          </a:prstGeom>
          <a:noFill/>
        </p:spPr>
        <p:txBody>
          <a:bodyPr wrap="none" rtlCol="0">
            <a:spAutoFit/>
          </a:bodyPr>
          <a:lstStyle/>
          <a:p>
            <a:r>
              <a:rPr lang="en-US" sz="3200" b="1" u="sng" dirty="0" smtClean="0">
                <a:solidFill>
                  <a:srgbClr val="C00000"/>
                </a:solidFill>
              </a:rPr>
              <a:t>Concept</a:t>
            </a:r>
            <a:endParaRPr lang="en-US" sz="3200" b="1" u="sng"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842</Words>
  <Application>Microsoft Office PowerPoint</Application>
  <PresentationFormat>On-screen Show (4:3)</PresentationFormat>
  <Paragraphs>75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Alok Pandey</cp:lastModifiedBy>
  <cp:revision>16</cp:revision>
  <dcterms:created xsi:type="dcterms:W3CDTF">2022-06-13T01:34:10Z</dcterms:created>
  <dcterms:modified xsi:type="dcterms:W3CDTF">2022-12-08T13:54:01Z</dcterms:modified>
</cp:coreProperties>
</file>