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5" r:id="rId2"/>
    <p:sldId id="286" r:id="rId3"/>
    <p:sldId id="287" r:id="rId4"/>
    <p:sldId id="279" r:id="rId5"/>
    <p:sldId id="281" r:id="rId6"/>
    <p:sldId id="283" r:id="rId7"/>
    <p:sldId id="280" r:id="rId8"/>
    <p:sldId id="284" r:id="rId9"/>
    <p:sldId id="288" r:id="rId10"/>
    <p:sldId id="289" r:id="rId11"/>
    <p:sldId id="290" r:id="rId12"/>
    <p:sldId id="291"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20"/>
    <p:restoredTop sz="94660"/>
  </p:normalViewPr>
  <p:slideViewPr>
    <p:cSldViewPr>
      <p:cViewPr varScale="1">
        <p:scale>
          <a:sx n="69" d="100"/>
          <a:sy n="69" d="100"/>
        </p:scale>
        <p:origin x="-111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A4FC0B-4744-4E8C-BC3A-5603FE52AA78}" type="datetimeFigureOut">
              <a:rPr lang="en-US" smtClean="0"/>
              <a:pPr/>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4D48FE-8E98-4183-BED1-AAEA141B4B2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A4FC0B-4744-4E8C-BC3A-5603FE52AA78}" type="datetimeFigureOut">
              <a:rPr lang="en-US" smtClean="0"/>
              <a:pPr/>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4D48FE-8E98-4183-BED1-AAEA141B4B2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A4FC0B-4744-4E8C-BC3A-5603FE52AA78}" type="datetimeFigureOut">
              <a:rPr lang="en-US" smtClean="0"/>
              <a:pPr/>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4D48FE-8E98-4183-BED1-AAEA141B4B2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A4FC0B-4744-4E8C-BC3A-5603FE52AA78}" type="datetimeFigureOut">
              <a:rPr lang="en-US" smtClean="0"/>
              <a:pPr/>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4D48FE-8E98-4183-BED1-AAEA141B4B2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A4FC0B-4744-4E8C-BC3A-5603FE52AA78}" type="datetimeFigureOut">
              <a:rPr lang="en-US" smtClean="0"/>
              <a:pPr/>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4D48FE-8E98-4183-BED1-AAEA141B4B2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A4FC0B-4744-4E8C-BC3A-5603FE52AA78}" type="datetimeFigureOut">
              <a:rPr lang="en-US" smtClean="0"/>
              <a:pPr/>
              <a:t>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4D48FE-8E98-4183-BED1-AAEA141B4B2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A4FC0B-4744-4E8C-BC3A-5603FE52AA78}" type="datetimeFigureOut">
              <a:rPr lang="en-US" smtClean="0"/>
              <a:pPr/>
              <a:t>12/9/2022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4D48FE-8E98-4183-BED1-AAEA141B4B2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A4FC0B-4744-4E8C-BC3A-5603FE52AA78}" type="datetimeFigureOut">
              <a:rPr lang="en-US" smtClean="0"/>
              <a:pPr/>
              <a:t>12/9/2022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4D48FE-8E98-4183-BED1-AAEA141B4B2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A4FC0B-4744-4E8C-BC3A-5603FE52AA78}" type="datetimeFigureOut">
              <a:rPr lang="en-US" smtClean="0"/>
              <a:pPr/>
              <a:t>12/9/2022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4D48FE-8E98-4183-BED1-AAEA141B4B2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A4FC0B-4744-4E8C-BC3A-5603FE52AA78}" type="datetimeFigureOut">
              <a:rPr lang="en-US" smtClean="0"/>
              <a:pPr/>
              <a:t>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4D48FE-8E98-4183-BED1-AAEA141B4B2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A4FC0B-4744-4E8C-BC3A-5603FE52AA78}" type="datetimeFigureOut">
              <a:rPr lang="en-US" smtClean="0"/>
              <a:pPr/>
              <a:t>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4D48FE-8E98-4183-BED1-AAEA141B4B2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A4FC0B-4744-4E8C-BC3A-5603FE52AA78}" type="datetimeFigureOut">
              <a:rPr lang="en-US" smtClean="0"/>
              <a:pPr/>
              <a:t>12/9/2022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4D48FE-8E98-4183-BED1-AAEA141B4B2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Electrophoresis" TargetMode="External"/><Relationship Id="rId2" Type="http://schemas.openxmlformats.org/officeDocument/2006/relationships/hyperlink" Target="https://en.wikipedia.org/wiki/DNA"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en.wikipedia.org/wiki/Sequencing"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Acrylamide" TargetMode="External"/><Relationship Id="rId7" Type="http://schemas.openxmlformats.org/officeDocument/2006/relationships/image" Target="../media/image4.png"/><Relationship Id="rId2" Type="http://schemas.openxmlformats.org/officeDocument/2006/relationships/hyperlink" Target="https://en.wikipedia.org/wiki/Electrophoresis" TargetMode="External"/><Relationship Id="rId1" Type="http://schemas.openxmlformats.org/officeDocument/2006/relationships/slideLayout" Target="../slideLayouts/slideLayout7.xml"/><Relationship Id="rId6" Type="http://schemas.openxmlformats.org/officeDocument/2006/relationships/hyperlink" Target="https://en.wikipedia.org/wiki/Nucleic_acids" TargetMode="External"/><Relationship Id="rId5" Type="http://schemas.openxmlformats.org/officeDocument/2006/relationships/hyperlink" Target="https://en.wikipedia.org/wiki/RNA" TargetMode="External"/><Relationship Id="rId4" Type="http://schemas.openxmlformats.org/officeDocument/2006/relationships/hyperlink" Target="https://en.wikipedia.org/wiki/DNA"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08264" y="609600"/>
            <a:ext cx="3540136" cy="584775"/>
          </a:xfrm>
          <a:prstGeom prst="rect">
            <a:avLst/>
          </a:prstGeom>
          <a:noFill/>
        </p:spPr>
        <p:txBody>
          <a:bodyPr wrap="none" rtlCol="0">
            <a:spAutoFit/>
          </a:bodyPr>
          <a:lstStyle/>
          <a:p>
            <a:r>
              <a:rPr lang="en-US" sz="3200" b="1" u="sng" dirty="0" smtClean="0"/>
              <a:t>Mutation Detection</a:t>
            </a:r>
            <a:endParaRPr lang="en-US" sz="3200" b="1" u="sng" dirty="0"/>
          </a:p>
        </p:txBody>
      </p:sp>
      <p:sp>
        <p:nvSpPr>
          <p:cNvPr id="3" name="TextBox 2"/>
          <p:cNvSpPr txBox="1"/>
          <p:nvPr/>
        </p:nvSpPr>
        <p:spPr>
          <a:xfrm>
            <a:off x="3553372" y="1752600"/>
            <a:ext cx="1552028" cy="3539430"/>
          </a:xfrm>
          <a:prstGeom prst="rect">
            <a:avLst/>
          </a:prstGeom>
          <a:noFill/>
        </p:spPr>
        <p:txBody>
          <a:bodyPr wrap="none" rtlCol="0">
            <a:spAutoFit/>
          </a:bodyPr>
          <a:lstStyle/>
          <a:p>
            <a:pPr marL="514350" indent="-514350">
              <a:buFont typeface="+mj-lt"/>
              <a:buAutoNum type="arabicPeriod"/>
            </a:pPr>
            <a:r>
              <a:rPr lang="en-US" sz="2800" b="1" dirty="0" smtClean="0">
                <a:solidFill>
                  <a:srgbClr val="002060"/>
                </a:solidFill>
              </a:rPr>
              <a:t>RFLP</a:t>
            </a:r>
          </a:p>
          <a:p>
            <a:pPr marL="514350" indent="-514350">
              <a:buFont typeface="+mj-lt"/>
              <a:buAutoNum type="arabicPeriod"/>
            </a:pPr>
            <a:r>
              <a:rPr lang="en-US" sz="2800" b="1" dirty="0" smtClean="0">
                <a:solidFill>
                  <a:srgbClr val="002060"/>
                </a:solidFill>
              </a:rPr>
              <a:t>RAPD</a:t>
            </a:r>
          </a:p>
          <a:p>
            <a:pPr marL="514350" indent="-514350">
              <a:buFont typeface="+mj-lt"/>
              <a:buAutoNum type="arabicPeriod"/>
            </a:pPr>
            <a:r>
              <a:rPr lang="en-US" sz="2800" b="1" dirty="0" smtClean="0">
                <a:solidFill>
                  <a:srgbClr val="002060"/>
                </a:solidFill>
              </a:rPr>
              <a:t>AFLP</a:t>
            </a:r>
          </a:p>
          <a:p>
            <a:pPr marL="514350" indent="-514350">
              <a:buFont typeface="+mj-lt"/>
              <a:buAutoNum type="arabicPeriod"/>
            </a:pPr>
            <a:r>
              <a:rPr lang="en-US" sz="2800" b="1" dirty="0" smtClean="0">
                <a:solidFill>
                  <a:srgbClr val="002060"/>
                </a:solidFill>
              </a:rPr>
              <a:t>SSCP</a:t>
            </a:r>
          </a:p>
          <a:p>
            <a:pPr marL="514350" indent="-514350">
              <a:buFont typeface="+mj-lt"/>
              <a:buAutoNum type="arabicPeriod"/>
            </a:pPr>
            <a:r>
              <a:rPr lang="en-US" sz="2800" b="1" dirty="0" smtClean="0">
                <a:solidFill>
                  <a:srgbClr val="002060"/>
                </a:solidFill>
              </a:rPr>
              <a:t>DGGE</a:t>
            </a:r>
          </a:p>
          <a:p>
            <a:pPr marL="514350" indent="-514350">
              <a:buFont typeface="+mj-lt"/>
              <a:buAutoNum type="arabicPeriod"/>
            </a:pPr>
            <a:r>
              <a:rPr lang="en-US" sz="2800" b="1" dirty="0" smtClean="0">
                <a:solidFill>
                  <a:srgbClr val="002060"/>
                </a:solidFill>
              </a:rPr>
              <a:t>OLA</a:t>
            </a:r>
          </a:p>
          <a:p>
            <a:pPr marL="514350" indent="-514350">
              <a:buFont typeface="+mj-lt"/>
              <a:buAutoNum type="arabicPeriod"/>
            </a:pPr>
            <a:r>
              <a:rPr lang="en-US" sz="2800" b="1" dirty="0" smtClean="0">
                <a:solidFill>
                  <a:srgbClr val="002060"/>
                </a:solidFill>
              </a:rPr>
              <a:t>MCC</a:t>
            </a:r>
          </a:p>
          <a:p>
            <a:pPr marL="514350" indent="-514350">
              <a:buFont typeface="+mj-lt"/>
              <a:buAutoNum type="arabicPeriod"/>
            </a:pPr>
            <a:r>
              <a:rPr lang="en-US" sz="2800" b="1" dirty="0" smtClean="0">
                <a:solidFill>
                  <a:srgbClr val="002060"/>
                </a:solidFill>
              </a:rPr>
              <a:t>PTT</a:t>
            </a:r>
            <a:endParaRPr lang="en-US" sz="2800" b="1" dirty="0">
              <a:solidFill>
                <a:srgbClr val="00206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7924800" cy="1015663"/>
          </a:xfrm>
          <a:prstGeom prst="rect">
            <a:avLst/>
          </a:prstGeom>
        </p:spPr>
        <p:txBody>
          <a:bodyPr wrap="square">
            <a:spAutoFit/>
          </a:bodyPr>
          <a:lstStyle/>
          <a:p>
            <a:r>
              <a:rPr lang="en-US" sz="2400" b="1" dirty="0" smtClean="0">
                <a:solidFill>
                  <a:srgbClr val="C00000"/>
                </a:solidFill>
              </a:rPr>
              <a:t>The protein truncation test (PTT)</a:t>
            </a:r>
            <a:r>
              <a:rPr lang="en-US" dirty="0" smtClean="0">
                <a:solidFill>
                  <a:srgbClr val="C00000"/>
                </a:solidFill>
              </a:rPr>
              <a:t> </a:t>
            </a:r>
            <a:r>
              <a:rPr lang="en-US" dirty="0" smtClean="0"/>
              <a:t>is </a:t>
            </a:r>
            <a:r>
              <a:rPr lang="en-US" b="1" dirty="0" smtClean="0"/>
              <a:t>a simple and fast method to screen for biologically relevant gene mutations</a:t>
            </a:r>
            <a:r>
              <a:rPr lang="en-US" dirty="0" smtClean="0"/>
              <a:t>. The method is based on the size analysis of products resulting from in vitro transcription and translation.</a:t>
            </a:r>
            <a:endParaRPr lang="en-US" dirty="0"/>
          </a:p>
        </p:txBody>
      </p:sp>
      <p:pic>
        <p:nvPicPr>
          <p:cNvPr id="30722" name="Picture 2" descr="Protein Truncation Test - Labster Theory"/>
          <p:cNvPicPr>
            <a:picLocks noChangeAspect="1" noChangeArrowheads="1"/>
          </p:cNvPicPr>
          <p:nvPr/>
        </p:nvPicPr>
        <p:blipFill>
          <a:blip r:embed="rId2"/>
          <a:srcRect/>
          <a:stretch>
            <a:fillRect/>
          </a:stretch>
        </p:blipFill>
        <p:spPr bwMode="auto">
          <a:xfrm>
            <a:off x="1600200" y="1751872"/>
            <a:ext cx="6400800" cy="434412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914400" y="914400"/>
            <a:ext cx="7620000" cy="5029200"/>
            <a:chOff x="914400" y="1143000"/>
            <a:chExt cx="7620000" cy="5029200"/>
          </a:xfrm>
        </p:grpSpPr>
        <p:pic>
          <p:nvPicPr>
            <p:cNvPr id="31746" name="Picture 2" descr="PPT - Breast Cancer Genetics and Prevention PowerPoint Presentation, free  download - ID:4018135"/>
            <p:cNvPicPr>
              <a:picLocks noChangeAspect="1" noChangeArrowheads="1"/>
            </p:cNvPicPr>
            <p:nvPr/>
          </p:nvPicPr>
          <p:blipFill>
            <a:blip r:embed="rId2"/>
            <a:srcRect t="12000"/>
            <a:stretch>
              <a:fillRect/>
            </a:stretch>
          </p:blipFill>
          <p:spPr bwMode="auto">
            <a:xfrm>
              <a:off x="914400" y="1143000"/>
              <a:ext cx="7620000" cy="5029200"/>
            </a:xfrm>
            <a:prstGeom prst="rect">
              <a:avLst/>
            </a:prstGeom>
            <a:noFill/>
          </p:spPr>
        </p:pic>
        <p:sp>
          <p:nvSpPr>
            <p:cNvPr id="4" name="Rectangle 3"/>
            <p:cNvSpPr/>
            <p:nvPr/>
          </p:nvSpPr>
          <p:spPr>
            <a:xfrm>
              <a:off x="6324600" y="3200400"/>
              <a:ext cx="1524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248400" y="3119735"/>
              <a:ext cx="304800" cy="461665"/>
            </a:xfrm>
            <a:prstGeom prst="rect">
              <a:avLst/>
            </a:prstGeom>
            <a:noFill/>
          </p:spPr>
          <p:txBody>
            <a:bodyPr wrap="square" rtlCol="0">
              <a:spAutoFit/>
            </a:bodyPr>
            <a:lstStyle/>
            <a:p>
              <a:r>
                <a:rPr lang="en-US" sz="2400" b="1" dirty="0" smtClean="0"/>
                <a:t>A</a:t>
              </a:r>
              <a:endParaRPr lang="en-US" sz="2400" b="1" dirty="0"/>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srcRect l="7190" t="29822" r="10457" b="28687"/>
          <a:stretch>
            <a:fillRect/>
          </a:stretch>
        </p:blipFill>
        <p:spPr bwMode="auto">
          <a:xfrm>
            <a:off x="228600" y="2057400"/>
            <a:ext cx="8763000" cy="2225524"/>
          </a:xfrm>
          <a:prstGeom prst="rect">
            <a:avLst/>
          </a:prstGeom>
          <a:noFill/>
          <a:ln w="9525">
            <a:noFill/>
            <a:miter lim="800000"/>
            <a:headEnd/>
            <a:tailEnd/>
          </a:ln>
          <a:effectLst/>
        </p:spPr>
      </p:pic>
      <p:sp>
        <p:nvSpPr>
          <p:cNvPr id="3" name="TextBox 2"/>
          <p:cNvSpPr txBox="1"/>
          <p:nvPr/>
        </p:nvSpPr>
        <p:spPr>
          <a:xfrm>
            <a:off x="3469158" y="609600"/>
            <a:ext cx="1560042" cy="369332"/>
          </a:xfrm>
          <a:prstGeom prst="rect">
            <a:avLst/>
          </a:prstGeom>
          <a:noFill/>
        </p:spPr>
        <p:txBody>
          <a:bodyPr wrap="none" rtlCol="0">
            <a:spAutoFit/>
          </a:bodyPr>
          <a:lstStyle/>
          <a:p>
            <a:r>
              <a:rPr lang="en-US" b="1" dirty="0" smtClean="0"/>
              <a:t>End of Unit IV</a:t>
            </a:r>
            <a:endParaRPr lang="en-US"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894344"/>
            <a:ext cx="7848600" cy="2677656"/>
          </a:xfrm>
          <a:prstGeom prst="rect">
            <a:avLst/>
          </a:prstGeom>
        </p:spPr>
        <p:txBody>
          <a:bodyPr wrap="square">
            <a:spAutoFit/>
          </a:bodyPr>
          <a:lstStyle/>
          <a:p>
            <a:r>
              <a:rPr lang="en-US" sz="2800" dirty="0" err="1" smtClean="0">
                <a:solidFill>
                  <a:srgbClr val="002060"/>
                </a:solidFill>
              </a:rPr>
              <a:t>Polymorphismrefers</a:t>
            </a:r>
            <a:r>
              <a:rPr lang="en-US" sz="2800" dirty="0" smtClean="0">
                <a:solidFill>
                  <a:srgbClr val="002060"/>
                </a:solidFill>
              </a:rPr>
              <a:t> to </a:t>
            </a:r>
            <a:r>
              <a:rPr lang="en-US" sz="2800" b="1" dirty="0" smtClean="0">
                <a:solidFill>
                  <a:srgbClr val="002060"/>
                </a:solidFill>
              </a:rPr>
              <a:t>the presence of two or more variant forms of a specific DNA sequence that can occur among different individuals or populations</a:t>
            </a:r>
            <a:r>
              <a:rPr lang="en-US" sz="2800" dirty="0" smtClean="0">
                <a:solidFill>
                  <a:srgbClr val="002060"/>
                </a:solidFill>
              </a:rPr>
              <a:t>. The most common type of polymorphism involves variation at a single nucleotide (also called a single-nucleotide polymorphism, or SNP).</a:t>
            </a:r>
            <a:endParaRPr lang="en-US" sz="2800" dirty="0">
              <a:solidFill>
                <a:srgbClr val="002060"/>
              </a:solidFill>
            </a:endParaRPr>
          </a:p>
        </p:txBody>
      </p:sp>
      <p:sp>
        <p:nvSpPr>
          <p:cNvPr id="25602" name="AutoShape 2" descr="Genetic Polymorphisms | IntechOp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Good Genes vs. Good Habits: Which Impacts Your Longevity More? – OneSkin"/>
          <p:cNvPicPr>
            <a:picLocks noChangeAspect="1" noChangeArrowheads="1"/>
          </p:cNvPicPr>
          <p:nvPr/>
        </p:nvPicPr>
        <p:blipFill>
          <a:blip r:embed="rId2"/>
          <a:srcRect/>
          <a:stretch>
            <a:fillRect/>
          </a:stretch>
        </p:blipFill>
        <p:spPr bwMode="auto">
          <a:xfrm>
            <a:off x="834868" y="228600"/>
            <a:ext cx="7928132" cy="61722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304800"/>
            <a:ext cx="7510069" cy="523220"/>
          </a:xfrm>
          <a:prstGeom prst="rect">
            <a:avLst/>
          </a:prstGeom>
        </p:spPr>
        <p:txBody>
          <a:bodyPr wrap="none">
            <a:spAutoFit/>
          </a:bodyPr>
          <a:lstStyle/>
          <a:p>
            <a:r>
              <a:rPr lang="en-US" sz="2800" b="1" dirty="0" smtClean="0"/>
              <a:t>Single-strand conformation polymorphism (SSCP)</a:t>
            </a:r>
            <a:endParaRPr lang="en-US" sz="2800" b="1" dirty="0"/>
          </a:p>
        </p:txBody>
      </p:sp>
      <p:sp>
        <p:nvSpPr>
          <p:cNvPr id="3" name="Rectangle 2"/>
          <p:cNvSpPr/>
          <p:nvPr/>
        </p:nvSpPr>
        <p:spPr>
          <a:xfrm>
            <a:off x="152400" y="914400"/>
            <a:ext cx="8839200" cy="1477328"/>
          </a:xfrm>
          <a:prstGeom prst="rect">
            <a:avLst/>
          </a:prstGeom>
        </p:spPr>
        <p:txBody>
          <a:bodyPr wrap="square">
            <a:spAutoFit/>
          </a:bodyPr>
          <a:lstStyle/>
          <a:p>
            <a:r>
              <a:rPr lang="en-US" b="1" dirty="0" smtClean="0">
                <a:solidFill>
                  <a:srgbClr val="C00000"/>
                </a:solidFill>
              </a:rPr>
              <a:t>Single-strand conformation polymorphism (SSCP), or single-strand </a:t>
            </a:r>
            <a:r>
              <a:rPr lang="en-US" b="1" i="1" dirty="0" smtClean="0">
                <a:solidFill>
                  <a:srgbClr val="C00000"/>
                </a:solidFill>
              </a:rPr>
              <a:t>chain</a:t>
            </a:r>
            <a:r>
              <a:rPr lang="en-US" b="1" dirty="0" smtClean="0">
                <a:solidFill>
                  <a:srgbClr val="C00000"/>
                </a:solidFill>
              </a:rPr>
              <a:t> polymorphism, is defined as a conformational difference of single-stranded </a:t>
            </a:r>
            <a:r>
              <a:rPr lang="en-US" b="1" dirty="0" smtClean="0">
                <a:solidFill>
                  <a:srgbClr val="C00000"/>
                </a:solidFill>
                <a:hlinkClick r:id="rId2" tooltip="DNA"/>
              </a:rPr>
              <a:t>nucleotide sequences</a:t>
            </a:r>
            <a:r>
              <a:rPr lang="en-US" b="1" dirty="0" smtClean="0">
                <a:solidFill>
                  <a:srgbClr val="C00000"/>
                </a:solidFill>
              </a:rPr>
              <a:t> of identical length as induced by differences in the sequences under certain experimental conditions. This property allows sequences to be distinguished by means of gel </a:t>
            </a:r>
            <a:r>
              <a:rPr lang="en-US" b="1" dirty="0" smtClean="0">
                <a:solidFill>
                  <a:srgbClr val="C00000"/>
                </a:solidFill>
                <a:hlinkClick r:id="rId3" tooltip="Electrophoresis"/>
              </a:rPr>
              <a:t>electrophoresis</a:t>
            </a:r>
            <a:r>
              <a:rPr lang="en-US" b="1" dirty="0" smtClean="0">
                <a:solidFill>
                  <a:srgbClr val="C00000"/>
                </a:solidFill>
              </a:rPr>
              <a:t>, which separates fragments according to their different conformations.</a:t>
            </a:r>
            <a:endParaRPr lang="en-US" b="1" dirty="0">
              <a:solidFill>
                <a:srgbClr val="C00000"/>
              </a:solidFill>
            </a:endParaRPr>
          </a:p>
        </p:txBody>
      </p:sp>
      <p:sp>
        <p:nvSpPr>
          <p:cNvPr id="4" name="Rectangle 3"/>
          <p:cNvSpPr/>
          <p:nvPr/>
        </p:nvSpPr>
        <p:spPr>
          <a:xfrm>
            <a:off x="152400" y="2596277"/>
            <a:ext cx="8915400" cy="2585323"/>
          </a:xfrm>
          <a:prstGeom prst="rect">
            <a:avLst/>
          </a:prstGeom>
        </p:spPr>
        <p:txBody>
          <a:bodyPr wrap="square">
            <a:spAutoFit/>
          </a:bodyPr>
          <a:lstStyle/>
          <a:p>
            <a:r>
              <a:rPr lang="en-US" b="1" dirty="0" smtClean="0">
                <a:solidFill>
                  <a:srgbClr val="002060"/>
                </a:solidFill>
              </a:rPr>
              <a:t>A single nucleotide change in a particular sequence, as seen in a double-stranded DNA, cannot be distinguished by gel electrophoresis techniques, which can be attributed to the fact that; the physical properties of the double strands are almost identical for both alleles.</a:t>
            </a:r>
          </a:p>
          <a:p>
            <a:endParaRPr lang="en-US" b="1" dirty="0" smtClean="0">
              <a:solidFill>
                <a:srgbClr val="002060"/>
              </a:solidFill>
            </a:endParaRPr>
          </a:p>
          <a:p>
            <a:r>
              <a:rPr lang="en-US" b="1" dirty="0" smtClean="0">
                <a:solidFill>
                  <a:srgbClr val="002060"/>
                </a:solidFill>
              </a:rPr>
              <a:t> After </a:t>
            </a:r>
            <a:r>
              <a:rPr lang="en-US" b="1" dirty="0" err="1" smtClean="0">
                <a:solidFill>
                  <a:srgbClr val="002060"/>
                </a:solidFill>
              </a:rPr>
              <a:t>denaturation</a:t>
            </a:r>
            <a:r>
              <a:rPr lang="en-US" b="1" dirty="0" smtClean="0">
                <a:solidFill>
                  <a:srgbClr val="002060"/>
                </a:solidFill>
              </a:rPr>
              <a:t>, single-stranded DNA undergoes a characteristic 3-dimensional folding and may assume a unique conformational state based on its DNA sequence. The difference in shape between two single-stranded DNA strands with different sequences can cause them to migrate differently through an electrophoresis gel, even though the number of nucleotides is the same, which is, in fact, an application of SSCP.</a:t>
            </a:r>
            <a:endParaRPr lang="en-US" b="1" dirty="0">
              <a:solidFill>
                <a:srgbClr val="00206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57200"/>
            <a:ext cx="8610600" cy="923330"/>
          </a:xfrm>
          <a:prstGeom prst="rect">
            <a:avLst/>
          </a:prstGeom>
        </p:spPr>
        <p:txBody>
          <a:bodyPr wrap="square">
            <a:spAutoFit/>
          </a:bodyPr>
          <a:lstStyle/>
          <a:p>
            <a:r>
              <a:rPr lang="en-US" b="1" dirty="0" smtClean="0">
                <a:solidFill>
                  <a:srgbClr val="002060"/>
                </a:solidFill>
              </a:rPr>
              <a:t>SSCP used to be a way to discover new DNA polymorphisms apart from DNA sequencing but is now being supplanted by </a:t>
            </a:r>
            <a:r>
              <a:rPr lang="en-US" b="1" dirty="0" smtClean="0">
                <a:solidFill>
                  <a:srgbClr val="002060"/>
                </a:solidFill>
                <a:hlinkClick r:id="rId2" tooltip="Sequencing"/>
              </a:rPr>
              <a:t>sequencing</a:t>
            </a:r>
            <a:r>
              <a:rPr lang="en-US" b="1" dirty="0" smtClean="0">
                <a:solidFill>
                  <a:srgbClr val="002060"/>
                </a:solidFill>
              </a:rPr>
              <a:t> techniques on account of efficiency and accuracy.</a:t>
            </a:r>
            <a:endParaRPr lang="en-US" b="1" dirty="0">
              <a:solidFill>
                <a:srgbClr val="002060"/>
              </a:solidFill>
            </a:endParaRPr>
          </a:p>
        </p:txBody>
      </p:sp>
      <p:pic>
        <p:nvPicPr>
          <p:cNvPr id="1026" name="Picture 2"/>
          <p:cNvPicPr>
            <a:picLocks noChangeAspect="1" noChangeArrowheads="1"/>
          </p:cNvPicPr>
          <p:nvPr/>
        </p:nvPicPr>
        <p:blipFill>
          <a:blip r:embed="rId3"/>
          <a:srcRect l="4028" t="2716" r="50050" b="160"/>
          <a:stretch>
            <a:fillRect/>
          </a:stretch>
        </p:blipFill>
        <p:spPr bwMode="auto">
          <a:xfrm>
            <a:off x="2305050" y="1371600"/>
            <a:ext cx="3943350" cy="5257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 brief introduction to Single Strand Conformational Polymorphism (SSCP) -  YouTube"/>
          <p:cNvPicPr>
            <a:picLocks noChangeAspect="1" noChangeArrowheads="1"/>
          </p:cNvPicPr>
          <p:nvPr/>
        </p:nvPicPr>
        <p:blipFill>
          <a:blip r:embed="rId2"/>
          <a:srcRect/>
          <a:stretch>
            <a:fillRect/>
          </a:stretch>
        </p:blipFill>
        <p:spPr bwMode="auto">
          <a:xfrm>
            <a:off x="1219200" y="685800"/>
            <a:ext cx="7315200" cy="548640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458200" cy="2492990"/>
          </a:xfrm>
          <a:prstGeom prst="rect">
            <a:avLst/>
          </a:prstGeom>
        </p:spPr>
        <p:txBody>
          <a:bodyPr wrap="square">
            <a:spAutoFit/>
          </a:bodyPr>
          <a:lstStyle/>
          <a:p>
            <a:r>
              <a:rPr lang="en-US" sz="2400" b="1" dirty="0" smtClean="0">
                <a:solidFill>
                  <a:srgbClr val="7030A0"/>
                </a:solidFill>
              </a:rPr>
              <a:t>Temperature gradient gel electrophoresis (TGGE) and denaturing gradient gel electrophoresis (DGGE) </a:t>
            </a:r>
            <a:r>
              <a:rPr lang="en-US" b="1" dirty="0" smtClean="0">
                <a:solidFill>
                  <a:srgbClr val="C00000"/>
                </a:solidFill>
              </a:rPr>
              <a:t>are forms of </a:t>
            </a:r>
            <a:r>
              <a:rPr lang="en-US" b="1" dirty="0" smtClean="0">
                <a:solidFill>
                  <a:srgbClr val="C00000"/>
                </a:solidFill>
                <a:hlinkClick r:id="rId2" tooltip="Electrophoresis"/>
              </a:rPr>
              <a:t>electrophoresis</a:t>
            </a:r>
            <a:r>
              <a:rPr lang="en-US" b="1" dirty="0" smtClean="0">
                <a:solidFill>
                  <a:srgbClr val="C00000"/>
                </a:solidFill>
              </a:rPr>
              <a:t> which use either a temperature or chemical gradient to denature the sample as it moves across an </a:t>
            </a:r>
            <a:r>
              <a:rPr lang="en-US" b="1" dirty="0" err="1" smtClean="0">
                <a:solidFill>
                  <a:srgbClr val="C00000"/>
                </a:solidFill>
                <a:hlinkClick r:id="rId3" tooltip="Acrylamide"/>
              </a:rPr>
              <a:t>acrylamide</a:t>
            </a:r>
            <a:r>
              <a:rPr lang="en-US" b="1" dirty="0" smtClean="0">
                <a:solidFill>
                  <a:srgbClr val="C00000"/>
                </a:solidFill>
              </a:rPr>
              <a:t> gel. TGGE and DGGE can be applied to nucleic acids such as </a:t>
            </a:r>
            <a:r>
              <a:rPr lang="en-US" b="1" dirty="0" smtClean="0">
                <a:solidFill>
                  <a:srgbClr val="C00000"/>
                </a:solidFill>
                <a:hlinkClick r:id="rId4" tooltip="DNA"/>
              </a:rPr>
              <a:t>DNA</a:t>
            </a:r>
            <a:r>
              <a:rPr lang="en-US" b="1" dirty="0" smtClean="0">
                <a:solidFill>
                  <a:srgbClr val="C00000"/>
                </a:solidFill>
              </a:rPr>
              <a:t> and </a:t>
            </a:r>
            <a:r>
              <a:rPr lang="en-US" b="1" dirty="0" smtClean="0">
                <a:solidFill>
                  <a:srgbClr val="C00000"/>
                </a:solidFill>
                <a:hlinkClick r:id="rId5" tooltip="RNA"/>
              </a:rPr>
              <a:t>RNA</a:t>
            </a:r>
            <a:r>
              <a:rPr lang="en-US" b="1" dirty="0" smtClean="0">
                <a:solidFill>
                  <a:srgbClr val="C00000"/>
                </a:solidFill>
              </a:rPr>
              <a:t>, and (less commonly) proteins. TGGE relies on temperature dependent changes in structure to separate </a:t>
            </a:r>
            <a:r>
              <a:rPr lang="en-US" b="1" dirty="0" smtClean="0">
                <a:solidFill>
                  <a:srgbClr val="C00000"/>
                </a:solidFill>
                <a:hlinkClick r:id="rId6" tooltip="Nucleic acids"/>
              </a:rPr>
              <a:t>nucleic acids</a:t>
            </a:r>
            <a:r>
              <a:rPr lang="en-US" b="1" dirty="0" smtClean="0">
                <a:solidFill>
                  <a:srgbClr val="C00000"/>
                </a:solidFill>
              </a:rPr>
              <a:t>. DGGE separates genes of the same size based on their different denaturing ability which is determined by their base pair sequence. DGGE was the original technique, and TGGE a refinement of it.</a:t>
            </a:r>
            <a:endParaRPr lang="en-US" b="1" dirty="0">
              <a:solidFill>
                <a:srgbClr val="C00000"/>
              </a:solidFill>
            </a:endParaRPr>
          </a:p>
        </p:txBody>
      </p:sp>
      <p:pic>
        <p:nvPicPr>
          <p:cNvPr id="4098" name="Picture 2" descr="Denaturing Gradient Gel Electrophoresis - Cleaver Scientific"/>
          <p:cNvPicPr>
            <a:picLocks noChangeAspect="1" noChangeArrowheads="1"/>
          </p:cNvPicPr>
          <p:nvPr/>
        </p:nvPicPr>
        <p:blipFill>
          <a:blip r:embed="rId7"/>
          <a:srcRect/>
          <a:stretch>
            <a:fillRect/>
          </a:stretch>
        </p:blipFill>
        <p:spPr bwMode="auto">
          <a:xfrm>
            <a:off x="533400" y="3095028"/>
            <a:ext cx="8241426" cy="269617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800" y="228600"/>
            <a:ext cx="4730526" cy="523220"/>
          </a:xfrm>
          <a:prstGeom prst="rect">
            <a:avLst/>
          </a:prstGeom>
        </p:spPr>
        <p:txBody>
          <a:bodyPr wrap="none">
            <a:spAutoFit/>
          </a:bodyPr>
          <a:lstStyle/>
          <a:p>
            <a:r>
              <a:rPr lang="en-US" sz="2800" b="1" u="sng" dirty="0" err="1" smtClean="0">
                <a:solidFill>
                  <a:srgbClr val="7030A0"/>
                </a:solidFill>
              </a:rPr>
              <a:t>Oligonucleotide</a:t>
            </a:r>
            <a:r>
              <a:rPr lang="en-US" sz="2800" b="1" u="sng" dirty="0" smtClean="0">
                <a:solidFill>
                  <a:srgbClr val="7030A0"/>
                </a:solidFill>
              </a:rPr>
              <a:t> Ligation Assay</a:t>
            </a:r>
            <a:endParaRPr lang="en-US" sz="2800" b="1" u="sng" dirty="0">
              <a:solidFill>
                <a:srgbClr val="7030A0"/>
              </a:solidFill>
            </a:endParaRPr>
          </a:p>
        </p:txBody>
      </p:sp>
      <p:sp>
        <p:nvSpPr>
          <p:cNvPr id="3" name="Rectangle 2"/>
          <p:cNvSpPr/>
          <p:nvPr/>
        </p:nvSpPr>
        <p:spPr>
          <a:xfrm>
            <a:off x="457200" y="762000"/>
            <a:ext cx="8305800" cy="2308324"/>
          </a:xfrm>
          <a:prstGeom prst="rect">
            <a:avLst/>
          </a:prstGeom>
        </p:spPr>
        <p:txBody>
          <a:bodyPr wrap="square">
            <a:spAutoFit/>
          </a:bodyPr>
          <a:lstStyle/>
          <a:p>
            <a:r>
              <a:rPr lang="en-US" b="1" dirty="0" smtClean="0"/>
              <a:t>DNA </a:t>
            </a:r>
            <a:r>
              <a:rPr lang="en-US" b="1" dirty="0" err="1" smtClean="0"/>
              <a:t>ligase</a:t>
            </a:r>
            <a:r>
              <a:rPr lang="en-US" b="1" dirty="0" smtClean="0"/>
              <a:t> catalyzes the ligation of the 3' end of a DNA fragment to the 5' end of a directly adjacent DNA fragment. This mechanism can be used to interrogate a SNP by hybridizing two probes directly over the SNP polymorphic site, whereby ligation can occur if the probes are identical to the target DNA. </a:t>
            </a:r>
          </a:p>
          <a:p>
            <a:endParaRPr lang="en-US" b="1" dirty="0" smtClean="0"/>
          </a:p>
          <a:p>
            <a:r>
              <a:rPr lang="en-US" b="1" dirty="0" smtClean="0"/>
              <a:t>If the allele-specific probe matches the target DNA, it will fully hybridize to the target DNA and ligation can occur. Ligation does not generally occur in the presence of a mismatched 3' base.</a:t>
            </a:r>
            <a:endParaRPr lang="en-US" b="1" dirty="0"/>
          </a:p>
        </p:txBody>
      </p:sp>
      <p:pic>
        <p:nvPicPr>
          <p:cNvPr id="27650" name="Picture 2" descr="Oligonucleotide Ligation Assay | SpringerLink"/>
          <p:cNvPicPr>
            <a:picLocks noChangeAspect="1" noChangeArrowheads="1"/>
          </p:cNvPicPr>
          <p:nvPr/>
        </p:nvPicPr>
        <p:blipFill>
          <a:blip r:embed="rId2"/>
          <a:srcRect/>
          <a:stretch>
            <a:fillRect/>
          </a:stretch>
        </p:blipFill>
        <p:spPr bwMode="auto">
          <a:xfrm>
            <a:off x="2133600" y="2971800"/>
            <a:ext cx="5381625" cy="3714751"/>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800" y="304800"/>
            <a:ext cx="3813801" cy="461665"/>
          </a:xfrm>
          <a:prstGeom prst="rect">
            <a:avLst/>
          </a:prstGeom>
        </p:spPr>
        <p:txBody>
          <a:bodyPr wrap="none">
            <a:spAutoFit/>
          </a:bodyPr>
          <a:lstStyle/>
          <a:p>
            <a:r>
              <a:rPr lang="en-US" sz="2400" b="1" u="sng" dirty="0" smtClean="0"/>
              <a:t>Mismatch chemical cleavage</a:t>
            </a:r>
            <a:endParaRPr lang="en-US" sz="2400" b="1" u="sng" dirty="0"/>
          </a:p>
        </p:txBody>
      </p:sp>
      <p:pic>
        <p:nvPicPr>
          <p:cNvPr id="29698" name="Picture 2" descr="1 Heteroduplex formation. PCR products are denatured, which leads to separation into single DNA strands, and then slow renaturation leads to the rebinding of single strands into a two-stranded form. Heteroduplexes are formed when a single-stranded fragment with a mutation complements a wild-type single-stranded fragment, thus creating a mismatch in the mutation position  "/>
          <p:cNvPicPr>
            <a:picLocks noChangeAspect="1" noChangeArrowheads="1"/>
          </p:cNvPicPr>
          <p:nvPr/>
        </p:nvPicPr>
        <p:blipFill>
          <a:blip r:embed="rId2"/>
          <a:srcRect/>
          <a:stretch>
            <a:fillRect/>
          </a:stretch>
        </p:blipFill>
        <p:spPr bwMode="auto">
          <a:xfrm>
            <a:off x="228600" y="2133599"/>
            <a:ext cx="3902849" cy="2209801"/>
          </a:xfrm>
          <a:prstGeom prst="rect">
            <a:avLst/>
          </a:prstGeom>
          <a:noFill/>
        </p:spPr>
      </p:pic>
      <p:pic>
        <p:nvPicPr>
          <p:cNvPr id="29700" name="Picture 4" descr="Fig. 1."/>
          <p:cNvPicPr>
            <a:picLocks noChangeAspect="1" noChangeArrowheads="1"/>
          </p:cNvPicPr>
          <p:nvPr/>
        </p:nvPicPr>
        <p:blipFill>
          <a:blip r:embed="rId3"/>
          <a:srcRect/>
          <a:stretch>
            <a:fillRect/>
          </a:stretch>
        </p:blipFill>
        <p:spPr bwMode="auto">
          <a:xfrm>
            <a:off x="4876800" y="895350"/>
            <a:ext cx="3886200" cy="550545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TotalTime>
  <Words>277</Words>
  <Application>Microsoft Office PowerPoint</Application>
  <PresentationFormat>On-screen Show (4:3)</PresentationFormat>
  <Paragraphs>25</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Alok Pandey</dc:creator>
  <cp:lastModifiedBy>Alok Pandey</cp:lastModifiedBy>
  <cp:revision>25</cp:revision>
  <dcterms:created xsi:type="dcterms:W3CDTF">2022-06-13T01:34:10Z</dcterms:created>
  <dcterms:modified xsi:type="dcterms:W3CDTF">2022-12-09T05:56:23Z</dcterms:modified>
</cp:coreProperties>
</file>