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686AA-1D25-4E10-B4A6-455AAFEC9085}"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686AA-1D25-4E10-B4A6-455AAFEC9085}" type="datetimeFigureOut">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294FA-CFAD-44F4-AE09-F99BC15903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enscript.com/biology-glossary/9100/cloning" TargetMode="External"/><Relationship Id="rId13" Type="http://schemas.openxmlformats.org/officeDocument/2006/relationships/hyperlink" Target="https://www.genscript.com/biology-glossary/564/codon" TargetMode="External"/><Relationship Id="rId3" Type="http://schemas.openxmlformats.org/officeDocument/2006/relationships/hyperlink" Target="https://www.genscript.com/biology-glossary/1027/expression" TargetMode="External"/><Relationship Id="rId7" Type="http://schemas.openxmlformats.org/officeDocument/2006/relationships/hyperlink" Target="https://www.genscript.com/biology-glossary/11083/promoter" TargetMode="External"/><Relationship Id="rId12" Type="http://schemas.openxmlformats.org/officeDocument/2006/relationships/hyperlink" Target="https://www.genscript.com/biology-glossary/2674/sequence" TargetMode="External"/><Relationship Id="rId2" Type="http://schemas.openxmlformats.org/officeDocument/2006/relationships/hyperlink" Target="https://www.genscript.com/biology-glossary/3089/vector" TargetMode="External"/><Relationship Id="rId1" Type="http://schemas.openxmlformats.org/officeDocument/2006/relationships/slideLayout" Target="../slideLayouts/slideLayout1.xml"/><Relationship Id="rId6" Type="http://schemas.openxmlformats.org/officeDocument/2006/relationships/hyperlink" Target="https://www.genscript.com/biology-glossary/697/DNA" TargetMode="External"/><Relationship Id="rId11" Type="http://schemas.openxmlformats.org/officeDocument/2006/relationships/hyperlink" Target="https://www.genscript.com/biology-glossary/2558/ribosome" TargetMode="External"/><Relationship Id="rId5" Type="http://schemas.openxmlformats.org/officeDocument/2006/relationships/hyperlink" Target="https://www.genscript.com/biology-glossary/2996/translation" TargetMode="External"/><Relationship Id="rId15" Type="http://schemas.openxmlformats.org/officeDocument/2006/relationships/image" Target="../media/image1.jpeg"/><Relationship Id="rId10" Type="http://schemas.openxmlformats.org/officeDocument/2006/relationships/hyperlink" Target="https://www.genscript.com/biology-glossary/8964/cell" TargetMode="External"/><Relationship Id="rId4" Type="http://schemas.openxmlformats.org/officeDocument/2006/relationships/hyperlink" Target="https://www.genscript.com/biology-glossary/2976/transcription" TargetMode="External"/><Relationship Id="rId9" Type="http://schemas.openxmlformats.org/officeDocument/2006/relationships/hyperlink" Target="https://www.genscript.com/biology-glossary/10026/Host" TargetMode="External"/><Relationship Id="rId14" Type="http://schemas.openxmlformats.org/officeDocument/2006/relationships/hyperlink" Target="https://www.genscript.com/biology-glossary/12055/Protei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vectorbuilder.com/design.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5993" y="304800"/>
            <a:ext cx="2967607" cy="523220"/>
          </a:xfrm>
          <a:prstGeom prst="rect">
            <a:avLst/>
          </a:prstGeom>
          <a:noFill/>
        </p:spPr>
        <p:txBody>
          <a:bodyPr wrap="none" rtlCol="0">
            <a:spAutoFit/>
          </a:bodyPr>
          <a:lstStyle/>
          <a:p>
            <a:r>
              <a:rPr lang="en-US" sz="2800" b="1" u="sng" dirty="0" smtClean="0">
                <a:solidFill>
                  <a:srgbClr val="FF0000"/>
                </a:solidFill>
              </a:rPr>
              <a:t>Expression Vectors</a:t>
            </a:r>
            <a:endParaRPr lang="en-US" sz="2800" b="1" u="sng" dirty="0">
              <a:solidFill>
                <a:srgbClr val="FF0000"/>
              </a:solidFill>
            </a:endParaRPr>
          </a:p>
        </p:txBody>
      </p:sp>
      <p:sp>
        <p:nvSpPr>
          <p:cNvPr id="3" name="TextBox 2"/>
          <p:cNvSpPr txBox="1"/>
          <p:nvPr/>
        </p:nvSpPr>
        <p:spPr>
          <a:xfrm>
            <a:off x="533400" y="990600"/>
            <a:ext cx="7924800" cy="2031325"/>
          </a:xfrm>
          <a:prstGeom prst="rect">
            <a:avLst/>
          </a:prstGeom>
          <a:noFill/>
        </p:spPr>
        <p:txBody>
          <a:bodyPr wrap="square" rtlCol="0">
            <a:spAutoFit/>
          </a:bodyPr>
          <a:lstStyle/>
          <a:p>
            <a:r>
              <a:rPr lang="en-US" b="1" dirty="0" smtClean="0">
                <a:solidFill>
                  <a:srgbClr val="C00000"/>
                </a:solidFill>
              </a:rPr>
              <a:t>A </a:t>
            </a:r>
            <a:r>
              <a:rPr lang="en-US" b="1" dirty="0" smtClean="0">
                <a:solidFill>
                  <a:srgbClr val="C00000"/>
                </a:solidFill>
                <a:hlinkClick r:id="rId2"/>
              </a:rPr>
              <a:t>vector</a:t>
            </a:r>
            <a:r>
              <a:rPr lang="en-US" b="1" dirty="0" smtClean="0">
                <a:solidFill>
                  <a:srgbClr val="C00000"/>
                </a:solidFill>
              </a:rPr>
              <a:t> which is designed to allow </a:t>
            </a:r>
            <a:r>
              <a:rPr lang="en-US" b="1" dirty="0" smtClean="0">
                <a:solidFill>
                  <a:srgbClr val="C00000"/>
                </a:solidFill>
                <a:hlinkClick r:id="rId3"/>
              </a:rPr>
              <a:t>expression</a:t>
            </a:r>
            <a:r>
              <a:rPr lang="en-US" b="1" dirty="0" smtClean="0">
                <a:solidFill>
                  <a:srgbClr val="C00000"/>
                </a:solidFill>
              </a:rPr>
              <a:t> (</a:t>
            </a:r>
            <a:r>
              <a:rPr lang="en-US" b="1" dirty="0" smtClean="0">
                <a:solidFill>
                  <a:srgbClr val="C00000"/>
                </a:solidFill>
                <a:hlinkClick r:id="rId4"/>
              </a:rPr>
              <a:t>transcription</a:t>
            </a:r>
            <a:r>
              <a:rPr lang="en-US" b="1" dirty="0" smtClean="0">
                <a:solidFill>
                  <a:srgbClr val="C00000"/>
                </a:solidFill>
              </a:rPr>
              <a:t> and </a:t>
            </a:r>
            <a:r>
              <a:rPr lang="en-US" b="1" dirty="0" smtClean="0">
                <a:solidFill>
                  <a:srgbClr val="C00000"/>
                </a:solidFill>
                <a:hlinkClick r:id="rId5"/>
              </a:rPr>
              <a:t>translation</a:t>
            </a:r>
            <a:r>
              <a:rPr lang="en-US" b="1" dirty="0" smtClean="0">
                <a:solidFill>
                  <a:srgbClr val="C00000"/>
                </a:solidFill>
              </a:rPr>
              <a:t>) of the inserted section of </a:t>
            </a:r>
            <a:r>
              <a:rPr lang="en-US" b="1" dirty="0" smtClean="0">
                <a:solidFill>
                  <a:srgbClr val="C00000"/>
                </a:solidFill>
                <a:hlinkClick r:id="rId6"/>
              </a:rPr>
              <a:t>DNA</a:t>
            </a:r>
            <a:r>
              <a:rPr lang="en-US" b="1" dirty="0" smtClean="0">
                <a:solidFill>
                  <a:srgbClr val="C00000"/>
                </a:solidFill>
              </a:rPr>
              <a:t>. The </a:t>
            </a:r>
            <a:r>
              <a:rPr lang="en-US" b="1" dirty="0" smtClean="0">
                <a:solidFill>
                  <a:srgbClr val="C00000"/>
                </a:solidFill>
                <a:hlinkClick r:id="rId2"/>
              </a:rPr>
              <a:t>vector</a:t>
            </a:r>
            <a:r>
              <a:rPr lang="en-US" b="1" dirty="0" smtClean="0">
                <a:solidFill>
                  <a:srgbClr val="C00000"/>
                </a:solidFill>
              </a:rPr>
              <a:t> carries a </a:t>
            </a:r>
            <a:r>
              <a:rPr lang="en-US" b="1" dirty="0" smtClean="0">
                <a:solidFill>
                  <a:srgbClr val="C00000"/>
                </a:solidFill>
                <a:hlinkClick r:id="rId7"/>
              </a:rPr>
              <a:t>promoter</a:t>
            </a:r>
            <a:r>
              <a:rPr lang="en-US" b="1" dirty="0" smtClean="0">
                <a:solidFill>
                  <a:srgbClr val="C00000"/>
                </a:solidFill>
              </a:rPr>
              <a:t> (normally inducible) on one side of the </a:t>
            </a:r>
            <a:r>
              <a:rPr lang="en-US" b="1" dirty="0" smtClean="0">
                <a:solidFill>
                  <a:srgbClr val="C00000"/>
                </a:solidFill>
                <a:hlinkClick r:id="rId8"/>
              </a:rPr>
              <a:t>cloning</a:t>
            </a:r>
            <a:r>
              <a:rPr lang="en-US" b="1" dirty="0" smtClean="0">
                <a:solidFill>
                  <a:srgbClr val="C00000"/>
                </a:solidFill>
              </a:rPr>
              <a:t> site, and a </a:t>
            </a:r>
            <a:r>
              <a:rPr lang="en-US" b="1" dirty="0" smtClean="0">
                <a:solidFill>
                  <a:srgbClr val="C00000"/>
                </a:solidFill>
                <a:hlinkClick r:id="rId4"/>
              </a:rPr>
              <a:t>transcription</a:t>
            </a:r>
            <a:r>
              <a:rPr lang="en-US" b="1" dirty="0" smtClean="0">
                <a:solidFill>
                  <a:srgbClr val="C00000"/>
                </a:solidFill>
              </a:rPr>
              <a:t> terminator on the other side. These must be </a:t>
            </a:r>
            <a:r>
              <a:rPr lang="en-US" b="1" dirty="0" err="1" smtClean="0">
                <a:solidFill>
                  <a:srgbClr val="C00000"/>
                </a:solidFill>
              </a:rPr>
              <a:t>recognisable</a:t>
            </a:r>
            <a:r>
              <a:rPr lang="en-US" b="1" dirty="0" smtClean="0">
                <a:solidFill>
                  <a:srgbClr val="C00000"/>
                </a:solidFill>
              </a:rPr>
              <a:t> by the intended </a:t>
            </a:r>
            <a:r>
              <a:rPr lang="en-US" b="1" dirty="0" smtClean="0">
                <a:solidFill>
                  <a:srgbClr val="C00000"/>
                </a:solidFill>
                <a:hlinkClick r:id="rId9"/>
              </a:rPr>
              <a:t>Host</a:t>
            </a:r>
            <a:r>
              <a:rPr lang="en-US" b="1" dirty="0" smtClean="0">
                <a:solidFill>
                  <a:srgbClr val="C00000"/>
                </a:solidFill>
              </a:rPr>
              <a:t> </a:t>
            </a:r>
            <a:r>
              <a:rPr lang="en-US" b="1" dirty="0" smtClean="0">
                <a:solidFill>
                  <a:srgbClr val="C00000"/>
                </a:solidFill>
                <a:hlinkClick r:id="rId10"/>
              </a:rPr>
              <a:t>cell</a:t>
            </a:r>
            <a:r>
              <a:rPr lang="en-US" b="1" dirty="0" smtClean="0">
                <a:solidFill>
                  <a:srgbClr val="C00000"/>
                </a:solidFill>
              </a:rPr>
              <a:t>. The </a:t>
            </a:r>
            <a:r>
              <a:rPr lang="en-US" b="1" dirty="0" smtClean="0">
                <a:solidFill>
                  <a:srgbClr val="C00000"/>
                </a:solidFill>
                <a:hlinkClick r:id="rId2"/>
              </a:rPr>
              <a:t>vector</a:t>
            </a:r>
            <a:r>
              <a:rPr lang="en-US" b="1" dirty="0" smtClean="0">
                <a:solidFill>
                  <a:srgbClr val="C00000"/>
                </a:solidFill>
              </a:rPr>
              <a:t> may also carry a </a:t>
            </a:r>
            <a:r>
              <a:rPr lang="en-US" b="1" dirty="0" smtClean="0">
                <a:solidFill>
                  <a:srgbClr val="C00000"/>
                </a:solidFill>
                <a:hlinkClick r:id="rId11"/>
              </a:rPr>
              <a:t>ribosome</a:t>
            </a:r>
            <a:r>
              <a:rPr lang="en-US" b="1" dirty="0" smtClean="0">
                <a:solidFill>
                  <a:srgbClr val="C00000"/>
                </a:solidFill>
              </a:rPr>
              <a:t> binding </a:t>
            </a:r>
            <a:r>
              <a:rPr lang="en-US" b="1" dirty="0" smtClean="0">
                <a:solidFill>
                  <a:srgbClr val="C00000"/>
                </a:solidFill>
                <a:hlinkClick r:id="rId12"/>
              </a:rPr>
              <a:t>sequence</a:t>
            </a:r>
            <a:r>
              <a:rPr lang="en-US" b="1" dirty="0" smtClean="0">
                <a:solidFill>
                  <a:srgbClr val="C00000"/>
                </a:solidFill>
              </a:rPr>
              <a:t> (for bacterial </a:t>
            </a:r>
            <a:r>
              <a:rPr lang="en-US" b="1" dirty="0" smtClean="0">
                <a:solidFill>
                  <a:srgbClr val="C00000"/>
                </a:solidFill>
                <a:hlinkClick r:id="rId3"/>
              </a:rPr>
              <a:t>expression</a:t>
            </a:r>
            <a:r>
              <a:rPr lang="en-US" b="1" dirty="0" smtClean="0">
                <a:solidFill>
                  <a:srgbClr val="C00000"/>
                </a:solidFill>
              </a:rPr>
              <a:t>) and a start </a:t>
            </a:r>
            <a:r>
              <a:rPr lang="en-US" b="1" dirty="0" err="1" smtClean="0">
                <a:solidFill>
                  <a:srgbClr val="C00000"/>
                </a:solidFill>
                <a:hlinkClick r:id="rId13"/>
              </a:rPr>
              <a:t>codon</a:t>
            </a:r>
            <a:r>
              <a:rPr lang="en-US" b="1" dirty="0" smtClean="0">
                <a:solidFill>
                  <a:srgbClr val="C00000"/>
                </a:solidFill>
              </a:rPr>
              <a:t>, depending on the nature of the inserted </a:t>
            </a:r>
            <a:r>
              <a:rPr lang="en-US" b="1" dirty="0" smtClean="0">
                <a:solidFill>
                  <a:srgbClr val="C00000"/>
                </a:solidFill>
                <a:hlinkClick r:id="rId6"/>
              </a:rPr>
              <a:t>DNA</a:t>
            </a:r>
            <a:r>
              <a:rPr lang="en-US" b="1" dirty="0" smtClean="0">
                <a:solidFill>
                  <a:srgbClr val="C00000"/>
                </a:solidFill>
              </a:rPr>
              <a:t>. Some </a:t>
            </a:r>
            <a:r>
              <a:rPr lang="en-US" b="1" dirty="0" smtClean="0">
                <a:solidFill>
                  <a:srgbClr val="C00000"/>
                </a:solidFill>
                <a:hlinkClick r:id="rId3"/>
              </a:rPr>
              <a:t>expression</a:t>
            </a:r>
            <a:r>
              <a:rPr lang="en-US" b="1" dirty="0" smtClean="0">
                <a:solidFill>
                  <a:srgbClr val="C00000"/>
                </a:solidFill>
              </a:rPr>
              <a:t> </a:t>
            </a:r>
            <a:r>
              <a:rPr lang="en-US" b="1" dirty="0" smtClean="0">
                <a:solidFill>
                  <a:srgbClr val="C00000"/>
                </a:solidFill>
                <a:hlinkClick r:id="rId2"/>
              </a:rPr>
              <a:t>vector</a:t>
            </a:r>
            <a:r>
              <a:rPr lang="en-US" b="1" dirty="0" smtClean="0">
                <a:solidFill>
                  <a:srgbClr val="C00000"/>
                </a:solidFill>
              </a:rPr>
              <a:t>s produce fusion </a:t>
            </a:r>
            <a:r>
              <a:rPr lang="en-US" b="1" dirty="0" smtClean="0">
                <a:solidFill>
                  <a:srgbClr val="C00000"/>
                </a:solidFill>
                <a:hlinkClick r:id="rId14"/>
              </a:rPr>
              <a:t>Proteins</a:t>
            </a:r>
            <a:r>
              <a:rPr lang="en-US" b="1" dirty="0" smtClean="0">
                <a:solidFill>
                  <a:srgbClr val="C00000"/>
                </a:solidFill>
              </a:rPr>
              <a:t>.</a:t>
            </a:r>
            <a:endParaRPr lang="en-US" b="1" dirty="0">
              <a:solidFill>
                <a:srgbClr val="C00000"/>
              </a:solidFill>
            </a:endParaRPr>
          </a:p>
        </p:txBody>
      </p:sp>
      <p:grpSp>
        <p:nvGrpSpPr>
          <p:cNvPr id="6" name="Group 5"/>
          <p:cNvGrpSpPr/>
          <p:nvPr/>
        </p:nvGrpSpPr>
        <p:grpSpPr>
          <a:xfrm>
            <a:off x="1981200" y="3124200"/>
            <a:ext cx="5334000" cy="3505200"/>
            <a:chOff x="2362200" y="3505200"/>
            <a:chExt cx="4419600" cy="3124201"/>
          </a:xfrm>
        </p:grpSpPr>
        <p:pic>
          <p:nvPicPr>
            <p:cNvPr id="1026" name="Picture 2" descr="Expression vector - YouTube"/>
            <p:cNvPicPr>
              <a:picLocks noChangeAspect="1" noChangeArrowheads="1"/>
            </p:cNvPicPr>
            <p:nvPr/>
          </p:nvPicPr>
          <p:blipFill>
            <a:blip r:embed="rId15"/>
            <a:srcRect l="1667" t="11111" r="1667"/>
            <a:stretch>
              <a:fillRect/>
            </a:stretch>
          </p:blipFill>
          <p:spPr bwMode="auto">
            <a:xfrm>
              <a:off x="2362200" y="3581400"/>
              <a:ext cx="4419600" cy="3048001"/>
            </a:xfrm>
            <a:prstGeom prst="rect">
              <a:avLst/>
            </a:prstGeom>
            <a:noFill/>
          </p:spPr>
        </p:pic>
        <p:sp>
          <p:nvSpPr>
            <p:cNvPr id="5" name="Rectangle 4"/>
            <p:cNvSpPr/>
            <p:nvPr/>
          </p:nvSpPr>
          <p:spPr>
            <a:xfrm>
              <a:off x="4114800" y="35052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686800" cy="4616648"/>
          </a:xfrm>
          <a:prstGeom prst="rect">
            <a:avLst/>
          </a:prstGeom>
        </p:spPr>
        <p:txBody>
          <a:bodyPr wrap="square">
            <a:spAutoFit/>
          </a:bodyPr>
          <a:lstStyle/>
          <a:p>
            <a:r>
              <a:rPr lang="en-US" sz="1400" b="1" dirty="0" smtClean="0"/>
              <a:t>T7 promoter:</a:t>
            </a:r>
            <a:r>
              <a:rPr lang="en-US" sz="1400" dirty="0" smtClean="0"/>
              <a:t> Drives high-level transcription of the gene of interest when T7 RNA polymerase is present. When placed immediately upstream of a </a:t>
            </a:r>
            <a:r>
              <a:rPr lang="en-US" sz="1400" dirty="0" err="1" smtClean="0"/>
              <a:t>LacO</a:t>
            </a:r>
            <a:r>
              <a:rPr lang="en-US" sz="1400" dirty="0" smtClean="0"/>
              <a:t> element, the entire cassette is known as the T7lac promoter.</a:t>
            </a:r>
          </a:p>
          <a:p>
            <a:r>
              <a:rPr lang="en-US" sz="1400" b="1" dirty="0" err="1" smtClean="0"/>
              <a:t>LacO</a:t>
            </a:r>
            <a:r>
              <a:rPr lang="en-US" sz="1400" b="1" dirty="0" smtClean="0"/>
              <a:t>:</a:t>
            </a:r>
            <a:r>
              <a:rPr lang="en-US" sz="1400" dirty="0" smtClean="0"/>
              <a:t> Binding site for </a:t>
            </a:r>
            <a:r>
              <a:rPr lang="en-US" sz="1400" dirty="0" err="1" smtClean="0"/>
              <a:t>LacI</a:t>
            </a:r>
            <a:r>
              <a:rPr lang="en-US" sz="1400" dirty="0" smtClean="0"/>
              <a:t>. This element inhibits activity of the T7 promoter when </a:t>
            </a:r>
            <a:r>
              <a:rPr lang="en-US" sz="1400" dirty="0" err="1" smtClean="0"/>
              <a:t>LacI</a:t>
            </a:r>
            <a:r>
              <a:rPr lang="en-US" sz="1400" dirty="0" smtClean="0"/>
              <a:t> protein is present, preventing leaky expression of the gene of interest.</a:t>
            </a:r>
          </a:p>
          <a:p>
            <a:r>
              <a:rPr lang="en-US" sz="1400" b="1" dirty="0" smtClean="0"/>
              <a:t>RBS:</a:t>
            </a:r>
            <a:r>
              <a:rPr lang="en-US" sz="1400" dirty="0" smtClean="0"/>
              <a:t> The ribosome-binding site and translation initiation element from T7 </a:t>
            </a:r>
            <a:r>
              <a:rPr lang="en-US" sz="1400" dirty="0" err="1" smtClean="0"/>
              <a:t>bacteriophage</a:t>
            </a:r>
            <a:r>
              <a:rPr lang="en-US" sz="1400" dirty="0" smtClean="0"/>
              <a:t>. This allows for efficient production of the protein of interest.</a:t>
            </a:r>
          </a:p>
          <a:p>
            <a:r>
              <a:rPr lang="en-US" sz="1400" b="1" dirty="0" smtClean="0"/>
              <a:t>ORF:</a:t>
            </a:r>
            <a:r>
              <a:rPr lang="en-US" sz="1400" dirty="0" smtClean="0"/>
              <a:t> The open reading frame of your gene of interest is placed here.</a:t>
            </a:r>
          </a:p>
          <a:p>
            <a:r>
              <a:rPr lang="en-US" sz="1400" b="1" dirty="0" smtClean="0"/>
              <a:t>T7 terminator:</a:t>
            </a:r>
            <a:r>
              <a:rPr lang="en-US" sz="1400" dirty="0" smtClean="0"/>
              <a:t> Signal sequence to terminate the transcript made from the gene of interest, preventing run-on transcription.</a:t>
            </a:r>
          </a:p>
          <a:p>
            <a:r>
              <a:rPr lang="en-US" sz="1400" b="1" dirty="0" smtClean="0"/>
              <a:t>Ampicillin:</a:t>
            </a:r>
            <a:r>
              <a:rPr lang="en-US" sz="1400" dirty="0" smtClean="0"/>
              <a:t> Ampicillin resistance gene. It allows the plasmid to be maintained by </a:t>
            </a:r>
            <a:r>
              <a:rPr lang="en-US" sz="1400" dirty="0" err="1" smtClean="0"/>
              <a:t>ampicillin</a:t>
            </a:r>
            <a:r>
              <a:rPr lang="en-US" sz="1400" dirty="0" smtClean="0"/>
              <a:t> selection in E. coli.</a:t>
            </a:r>
          </a:p>
          <a:p>
            <a:r>
              <a:rPr lang="en-US" sz="1400" b="1" dirty="0" smtClean="0"/>
              <a:t>pBR322 </a:t>
            </a:r>
            <a:r>
              <a:rPr lang="en-US" sz="1400" b="1" dirty="0" err="1" smtClean="0"/>
              <a:t>ori</a:t>
            </a:r>
            <a:r>
              <a:rPr lang="en-US" sz="1400" b="1" dirty="0" smtClean="0"/>
              <a:t>:</a:t>
            </a:r>
            <a:r>
              <a:rPr lang="en-US" sz="1400" dirty="0" smtClean="0"/>
              <a:t> pBR322 origin of replication. Plasmids carrying this origin as well as the </a:t>
            </a:r>
            <a:r>
              <a:rPr lang="en-US" sz="1400" dirty="0" err="1" smtClean="0"/>
              <a:t>Rop</a:t>
            </a:r>
            <a:r>
              <a:rPr lang="en-US" sz="1400" dirty="0" smtClean="0"/>
              <a:t> gene exist in low copy numbers in E. coli.</a:t>
            </a:r>
          </a:p>
          <a:p>
            <a:r>
              <a:rPr lang="en-US" sz="1400" b="1" dirty="0" err="1" smtClean="0"/>
              <a:t>Rop</a:t>
            </a:r>
            <a:r>
              <a:rPr lang="en-US" sz="1400" b="1" dirty="0" smtClean="0"/>
              <a:t>:</a:t>
            </a:r>
            <a:r>
              <a:rPr lang="en-US" sz="1400" dirty="0" smtClean="0"/>
              <a:t> Repressor of primer. It encodes a small protein that regulates plasmid copy number. The presence of the </a:t>
            </a:r>
            <a:r>
              <a:rPr lang="en-US" sz="1400" dirty="0" err="1" smtClean="0"/>
              <a:t>Rop</a:t>
            </a:r>
            <a:r>
              <a:rPr lang="en-US" sz="1400" dirty="0" smtClean="0"/>
              <a:t> protein, in combination of pBR322 origin of replication on the plasmid, results in low copy numbers of the plasmid.</a:t>
            </a:r>
          </a:p>
          <a:p>
            <a:r>
              <a:rPr lang="en-US" sz="1400" b="1" dirty="0" err="1" smtClean="0"/>
              <a:t>LacI</a:t>
            </a:r>
            <a:r>
              <a:rPr lang="en-US" sz="1400" b="1" dirty="0" smtClean="0"/>
              <a:t>:</a:t>
            </a:r>
            <a:r>
              <a:rPr lang="en-US" sz="1400" dirty="0" smtClean="0"/>
              <a:t> The E. coli natural promoter and coding sequence for the </a:t>
            </a:r>
            <a:r>
              <a:rPr lang="en-US" sz="1400" dirty="0" err="1" smtClean="0"/>
              <a:t>lac</a:t>
            </a:r>
            <a:r>
              <a:rPr lang="en-US" sz="1400" dirty="0" smtClean="0"/>
              <a:t> repressor. In the absence of induction of the system (i.e. without IPTG), the </a:t>
            </a:r>
            <a:r>
              <a:rPr lang="en-US" sz="1400" dirty="0" err="1" smtClean="0"/>
              <a:t>LacI</a:t>
            </a:r>
            <a:r>
              <a:rPr lang="en-US" sz="1400" dirty="0" smtClean="0"/>
              <a:t> protein represses transcription of the gene of interest from the T7lac promoter, as well as transcription of T7 RNA polymerase from the LacUV5 promoter in host strains used for recombinant protein production.</a:t>
            </a:r>
          </a:p>
          <a:p>
            <a:r>
              <a:rPr lang="en-US" sz="1400" dirty="0" smtClean="0">
                <a:hlinkClick r:id="rId2"/>
              </a:rPr>
              <a:t> </a:t>
            </a:r>
            <a:endParaRPr lang="en-US" sz="1400" dirty="0" smtClean="0"/>
          </a:p>
          <a:p>
            <a:r>
              <a:rPr lang="en-US" sz="1400" dirty="0" smtClean="0"/>
              <a:t/>
            </a:r>
            <a:br>
              <a:rPr lang="en-US" sz="1400" dirty="0" smtClean="0"/>
            </a:br>
            <a:endParaRPr lang="en-US" sz="1400" dirty="0"/>
          </a:p>
        </p:txBody>
      </p:sp>
      <p:pic>
        <p:nvPicPr>
          <p:cNvPr id="3" name="Picture 2"/>
          <p:cNvPicPr>
            <a:picLocks noChangeAspect="1" noChangeArrowheads="1"/>
          </p:cNvPicPr>
          <p:nvPr/>
        </p:nvPicPr>
        <p:blipFill>
          <a:blip r:embed="rId3"/>
          <a:srcRect l="48940" t="40982" r="19739" b="12641"/>
          <a:stretch>
            <a:fillRect/>
          </a:stretch>
        </p:blipFill>
        <p:spPr bwMode="auto">
          <a:xfrm>
            <a:off x="2641600" y="3962400"/>
            <a:ext cx="3454400" cy="2590800"/>
          </a:xfrm>
          <a:prstGeom prst="rect">
            <a:avLst/>
          </a:prstGeom>
          <a:noFill/>
          <a:ln w="9525">
            <a:noFill/>
            <a:miter lim="800000"/>
            <a:headEnd/>
            <a:tailEnd/>
          </a:ln>
          <a:effectLst/>
        </p:spPr>
      </p:pic>
      <p:sp>
        <p:nvSpPr>
          <p:cNvPr id="4" name="TextBox 3"/>
          <p:cNvSpPr txBox="1"/>
          <p:nvPr/>
        </p:nvSpPr>
        <p:spPr>
          <a:xfrm>
            <a:off x="6705600" y="4953000"/>
            <a:ext cx="1193660" cy="369332"/>
          </a:xfrm>
          <a:prstGeom prst="rect">
            <a:avLst/>
          </a:prstGeom>
          <a:noFill/>
        </p:spPr>
        <p:txBody>
          <a:bodyPr wrap="none" rtlCol="0">
            <a:spAutoFit/>
          </a:bodyPr>
          <a:lstStyle/>
          <a:p>
            <a:r>
              <a:rPr lang="en-US" dirty="0" err="1" smtClean="0"/>
              <a:t>pET</a:t>
            </a:r>
            <a:r>
              <a:rPr lang="en-US" dirty="0" smtClean="0"/>
              <a:t> Vector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7391400" cy="1200329"/>
          </a:xfrm>
          <a:prstGeom prst="rect">
            <a:avLst/>
          </a:prstGeom>
        </p:spPr>
        <p:txBody>
          <a:bodyPr wrap="square">
            <a:spAutoFit/>
          </a:bodyPr>
          <a:lstStyle/>
          <a:p>
            <a:pPr algn="ctr"/>
            <a:r>
              <a:rPr lang="en-US" sz="2400" b="1" dirty="0" smtClean="0">
                <a:solidFill>
                  <a:srgbClr val="C00000"/>
                </a:solidFill>
              </a:rPr>
              <a:t>3. The </a:t>
            </a:r>
            <a:r>
              <a:rPr lang="en-US" sz="2400" b="1" dirty="0" smtClean="0">
                <a:solidFill>
                  <a:srgbClr val="C00000"/>
                </a:solidFill>
              </a:rPr>
              <a:t>λ </a:t>
            </a:r>
            <a:r>
              <a:rPr lang="en-US" sz="2400" b="1" i="1" dirty="0" smtClean="0">
                <a:solidFill>
                  <a:srgbClr val="C00000"/>
                </a:solidFill>
              </a:rPr>
              <a:t>P</a:t>
            </a:r>
            <a:r>
              <a:rPr lang="en-US" sz="2400" b="1" i="1" baseline="-25000" dirty="0" smtClean="0">
                <a:solidFill>
                  <a:srgbClr val="C00000"/>
                </a:solidFill>
              </a:rPr>
              <a:t>L</a:t>
            </a:r>
            <a:r>
              <a:rPr lang="en-US" sz="2400" b="1" i="1" dirty="0" smtClean="0">
                <a:solidFill>
                  <a:srgbClr val="C00000"/>
                </a:solidFill>
              </a:rPr>
              <a:t> promoter system combines very </a:t>
            </a:r>
            <a:r>
              <a:rPr lang="en-US" sz="2400" b="1" i="1" dirty="0" smtClean="0">
                <a:solidFill>
                  <a:srgbClr val="C00000"/>
                </a:solidFill>
              </a:rPr>
              <a:t>tight </a:t>
            </a:r>
            <a:r>
              <a:rPr lang="en-US" sz="2400" b="1" dirty="0" smtClean="0">
                <a:solidFill>
                  <a:srgbClr val="C00000"/>
                </a:solidFill>
              </a:rPr>
              <a:t>transcriptional </a:t>
            </a:r>
            <a:r>
              <a:rPr lang="en-US" sz="2400" b="1" dirty="0" smtClean="0">
                <a:solidFill>
                  <a:srgbClr val="C00000"/>
                </a:solidFill>
              </a:rPr>
              <a:t>control with high levels of </a:t>
            </a:r>
            <a:r>
              <a:rPr lang="en-US" sz="2400" b="1" dirty="0" smtClean="0">
                <a:solidFill>
                  <a:srgbClr val="C00000"/>
                </a:solidFill>
              </a:rPr>
              <a:t>gene expression</a:t>
            </a:r>
            <a:r>
              <a:rPr lang="en-US" sz="2400" b="1" dirty="0" smtClean="0">
                <a:solidFill>
                  <a:srgbClr val="C00000"/>
                </a:solidFill>
              </a:rPr>
              <a:t>.</a:t>
            </a:r>
          </a:p>
        </p:txBody>
      </p:sp>
      <p:pic>
        <p:nvPicPr>
          <p:cNvPr id="1026" name="Picture 2"/>
          <p:cNvPicPr>
            <a:picLocks noChangeAspect="1" noChangeArrowheads="1"/>
          </p:cNvPicPr>
          <p:nvPr/>
        </p:nvPicPr>
        <p:blipFill>
          <a:blip r:embed="rId2"/>
          <a:srcRect l="10475" t="35942" r="11620" b="12939"/>
          <a:stretch>
            <a:fillRect/>
          </a:stretch>
        </p:blipFill>
        <p:spPr bwMode="auto">
          <a:xfrm>
            <a:off x="226695" y="3048000"/>
            <a:ext cx="8841105" cy="2971800"/>
          </a:xfrm>
          <a:prstGeom prst="rect">
            <a:avLst/>
          </a:prstGeom>
          <a:noFill/>
          <a:ln w="9525">
            <a:noFill/>
            <a:miter lim="800000"/>
            <a:headEnd/>
            <a:tailEnd/>
          </a:ln>
          <a:effectLst/>
        </p:spPr>
      </p:pic>
      <p:sp>
        <p:nvSpPr>
          <p:cNvPr id="4" name="Rectangle 3"/>
          <p:cNvSpPr/>
          <p:nvPr/>
        </p:nvSpPr>
        <p:spPr>
          <a:xfrm>
            <a:off x="381000" y="1397675"/>
            <a:ext cx="5562600" cy="1477328"/>
          </a:xfrm>
          <a:prstGeom prst="rect">
            <a:avLst/>
          </a:prstGeom>
        </p:spPr>
        <p:txBody>
          <a:bodyPr wrap="square">
            <a:spAutoFit/>
          </a:bodyPr>
          <a:lstStyle/>
          <a:p>
            <a:r>
              <a:rPr lang="en-US" b="1" dirty="0" smtClean="0">
                <a:solidFill>
                  <a:srgbClr val="0070C0"/>
                </a:solidFill>
              </a:rPr>
              <a:t>This is achieved by putting the cloned</a:t>
            </a:r>
          </a:p>
          <a:p>
            <a:r>
              <a:rPr lang="en-US" b="1" dirty="0" smtClean="0">
                <a:solidFill>
                  <a:srgbClr val="0070C0"/>
                </a:solidFill>
              </a:rPr>
              <a:t>gene under the control of the </a:t>
            </a:r>
            <a:r>
              <a:rPr lang="en-US" b="1" i="1" dirty="0" smtClean="0">
                <a:solidFill>
                  <a:srgbClr val="0070C0"/>
                </a:solidFill>
              </a:rPr>
              <a:t>PL promoter carried on</a:t>
            </a:r>
          </a:p>
          <a:p>
            <a:r>
              <a:rPr lang="en-US" b="1" dirty="0" smtClean="0">
                <a:solidFill>
                  <a:srgbClr val="0070C0"/>
                </a:solidFill>
              </a:rPr>
              <a:t>a vector, while the </a:t>
            </a:r>
            <a:r>
              <a:rPr lang="en-US" b="1" i="1" dirty="0" smtClean="0">
                <a:solidFill>
                  <a:srgbClr val="0070C0"/>
                </a:solidFill>
              </a:rPr>
              <a:t>PL promoter is controlled by a </a:t>
            </a:r>
            <a:r>
              <a:rPr lang="en-US" b="1" i="1" dirty="0" err="1" smtClean="0">
                <a:solidFill>
                  <a:srgbClr val="0070C0"/>
                </a:solidFill>
              </a:rPr>
              <a:t>cI</a:t>
            </a:r>
            <a:endParaRPr lang="en-US" b="1" i="1" dirty="0" smtClean="0">
              <a:solidFill>
                <a:srgbClr val="0070C0"/>
              </a:solidFill>
            </a:endParaRPr>
          </a:p>
          <a:p>
            <a:r>
              <a:rPr lang="en-US" b="1" dirty="0" smtClean="0">
                <a:solidFill>
                  <a:srgbClr val="0070C0"/>
                </a:solidFill>
              </a:rPr>
              <a:t>repressor gene in the </a:t>
            </a:r>
            <a:r>
              <a:rPr lang="en-US" b="1" i="1" dirty="0" smtClean="0">
                <a:solidFill>
                  <a:srgbClr val="0070C0"/>
                </a:solidFill>
              </a:rPr>
              <a:t>E. coli host. This </a:t>
            </a:r>
            <a:r>
              <a:rPr lang="en-US" b="1" i="1" dirty="0" err="1" smtClean="0">
                <a:solidFill>
                  <a:srgbClr val="0070C0"/>
                </a:solidFill>
              </a:rPr>
              <a:t>cI</a:t>
            </a:r>
            <a:r>
              <a:rPr lang="en-US" b="1" i="1" dirty="0" smtClean="0">
                <a:solidFill>
                  <a:srgbClr val="0070C0"/>
                </a:solidFill>
              </a:rPr>
              <a:t> gene is itself</a:t>
            </a:r>
          </a:p>
          <a:p>
            <a:r>
              <a:rPr lang="en-US" b="1" dirty="0" smtClean="0">
                <a:solidFill>
                  <a:srgbClr val="0070C0"/>
                </a:solidFill>
              </a:rPr>
              <a:t>under the control of the tryptophan (</a:t>
            </a:r>
            <a:r>
              <a:rPr lang="en-US" b="1" i="1" dirty="0" err="1" smtClean="0">
                <a:solidFill>
                  <a:srgbClr val="0070C0"/>
                </a:solidFill>
              </a:rPr>
              <a:t>trp</a:t>
            </a:r>
            <a:r>
              <a:rPr lang="en-US" b="1" i="1" dirty="0" smtClean="0">
                <a:solidFill>
                  <a:srgbClr val="0070C0"/>
                </a:solidFill>
              </a:rPr>
              <a:t>) promoter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ysical map of prokaryotic non-fusion expression vector pBV220. Ampr, ampicillin resistance gene; ori, replication origin; cIts857, restraining gene of lambda bacteriophage adapted to heat induced expression; PRPL, tandem promoters of lambda bacteriophage for the high level expression; SD, Shine-Dalgarno sequence; rrnB, ribosome rrnB gene providing translation stop signal; and EcoRI and BamHI, restriction enzyme sites to insert mutant lysis E gene into vector."/>
          <p:cNvPicPr>
            <a:picLocks noChangeAspect="1" noChangeArrowheads="1"/>
          </p:cNvPicPr>
          <p:nvPr/>
        </p:nvPicPr>
        <p:blipFill>
          <a:blip r:embed="rId2"/>
          <a:srcRect/>
          <a:stretch>
            <a:fillRect/>
          </a:stretch>
        </p:blipFill>
        <p:spPr bwMode="auto">
          <a:xfrm>
            <a:off x="4876800" y="381000"/>
            <a:ext cx="3048000" cy="3169921"/>
          </a:xfrm>
          <a:prstGeom prst="rect">
            <a:avLst/>
          </a:prstGeom>
          <a:noFill/>
        </p:spPr>
      </p:pic>
      <p:sp>
        <p:nvSpPr>
          <p:cNvPr id="2052" name="AutoShape 4" descr="A thermo-responsive plasmid for biconditional protein expres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Alok Pandey\Desktop\images.jpg"/>
          <p:cNvPicPr>
            <a:picLocks noChangeAspect="1" noChangeArrowheads="1"/>
          </p:cNvPicPr>
          <p:nvPr/>
        </p:nvPicPr>
        <p:blipFill>
          <a:blip r:embed="rId3"/>
          <a:srcRect/>
          <a:stretch>
            <a:fillRect/>
          </a:stretch>
        </p:blipFill>
        <p:spPr bwMode="auto">
          <a:xfrm>
            <a:off x="1676400" y="4343400"/>
            <a:ext cx="6400800" cy="2223436"/>
          </a:xfrm>
          <a:prstGeom prst="rect">
            <a:avLst/>
          </a:prstGeom>
          <a:noFill/>
        </p:spPr>
      </p:pic>
      <p:sp>
        <p:nvSpPr>
          <p:cNvPr id="5" name="Rectangle 4"/>
          <p:cNvSpPr/>
          <p:nvPr/>
        </p:nvSpPr>
        <p:spPr>
          <a:xfrm>
            <a:off x="76200" y="1397675"/>
            <a:ext cx="4572000" cy="2031325"/>
          </a:xfrm>
          <a:prstGeom prst="rect">
            <a:avLst/>
          </a:prstGeom>
        </p:spPr>
        <p:txBody>
          <a:bodyPr>
            <a:spAutoFit/>
          </a:bodyPr>
          <a:lstStyle/>
          <a:p>
            <a:r>
              <a:rPr lang="en-US" b="1" dirty="0" smtClean="0">
                <a:solidFill>
                  <a:srgbClr val="0070C0"/>
                </a:solidFill>
              </a:rPr>
              <a:t>The creation of the cI857 repressor mutant of </a:t>
            </a:r>
            <a:r>
              <a:rPr lang="en-US" b="1" dirty="0" err="1" smtClean="0">
                <a:solidFill>
                  <a:srgbClr val="0070C0"/>
                </a:solidFill>
              </a:rPr>
              <a:t>λcI</a:t>
            </a:r>
            <a:r>
              <a:rPr lang="en-US" b="1" dirty="0" smtClean="0">
                <a:solidFill>
                  <a:srgbClr val="0070C0"/>
                </a:solidFill>
              </a:rPr>
              <a:t> made it thermo-labile above 37°C </a:t>
            </a:r>
            <a:r>
              <a:rPr lang="en-US" b="1" dirty="0" smtClean="0">
                <a:solidFill>
                  <a:srgbClr val="0070C0"/>
                </a:solidFill>
              </a:rPr>
              <a:t>, </a:t>
            </a:r>
            <a:r>
              <a:rPr lang="en-US" b="1" dirty="0" smtClean="0">
                <a:solidFill>
                  <a:srgbClr val="0070C0"/>
                </a:solidFill>
              </a:rPr>
              <a:t>meaning repression becomes inactive above a certain temperature. This system is widely used for industrial production of recombinant proteins in </a:t>
            </a:r>
            <a:r>
              <a:rPr lang="en-US" b="1" i="1" dirty="0" smtClean="0">
                <a:solidFill>
                  <a:srgbClr val="0070C0"/>
                </a:solidFill>
              </a:rPr>
              <a:t>E. coli </a:t>
            </a:r>
            <a:r>
              <a:rPr lang="en-US" b="1" dirty="0" smtClean="0">
                <a:solidFill>
                  <a:srgbClr val="0070C0"/>
                </a:solidFill>
              </a:rPr>
              <a:t>under up-shift in temperature </a:t>
            </a:r>
            <a:endParaRPr lang="en-US" b="1" dirty="0">
              <a:solidFill>
                <a:srgbClr val="0070C0"/>
              </a:solidFill>
            </a:endParaRPr>
          </a:p>
        </p:txBody>
      </p:sp>
      <p:sp>
        <p:nvSpPr>
          <p:cNvPr id="6" name="TextBox 5"/>
          <p:cNvSpPr txBox="1"/>
          <p:nvPr/>
        </p:nvSpPr>
        <p:spPr>
          <a:xfrm>
            <a:off x="609600" y="304800"/>
            <a:ext cx="3212546" cy="369332"/>
          </a:xfrm>
          <a:prstGeom prst="rect">
            <a:avLst/>
          </a:prstGeom>
          <a:noFill/>
        </p:spPr>
        <p:txBody>
          <a:bodyPr wrap="none" rtlCol="0">
            <a:spAutoFit/>
          </a:bodyPr>
          <a:lstStyle/>
          <a:p>
            <a:r>
              <a:rPr lang="en-US" u="sng" dirty="0" smtClean="0"/>
              <a:t>Temperature Responsive System</a:t>
            </a:r>
            <a:endParaRPr lang="en-US"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t="5112" r="51821" b="11821"/>
          <a:stretch>
            <a:fillRect/>
          </a:stretch>
        </p:blipFill>
        <p:spPr bwMode="auto">
          <a:xfrm>
            <a:off x="4800600" y="533400"/>
            <a:ext cx="3886200" cy="5874488"/>
          </a:xfrm>
          <a:prstGeom prst="rect">
            <a:avLst/>
          </a:prstGeom>
          <a:noFill/>
          <a:ln w="9525">
            <a:noFill/>
            <a:miter lim="800000"/>
            <a:headEnd/>
            <a:tailEnd/>
          </a:ln>
          <a:effectLst/>
        </p:spPr>
      </p:pic>
      <p:sp>
        <p:nvSpPr>
          <p:cNvPr id="3" name="Rectangle 2"/>
          <p:cNvSpPr/>
          <p:nvPr/>
        </p:nvSpPr>
        <p:spPr>
          <a:xfrm>
            <a:off x="228600" y="843677"/>
            <a:ext cx="5257800" cy="2031325"/>
          </a:xfrm>
          <a:prstGeom prst="rect">
            <a:avLst/>
          </a:prstGeom>
        </p:spPr>
        <p:txBody>
          <a:bodyPr wrap="square">
            <a:spAutoFit/>
          </a:bodyPr>
          <a:lstStyle/>
          <a:p>
            <a:r>
              <a:rPr lang="en-US" b="1" dirty="0" smtClean="0"/>
              <a:t>4. The </a:t>
            </a:r>
            <a:r>
              <a:rPr lang="en-US" b="1" dirty="0" err="1" smtClean="0"/>
              <a:t>pBAD</a:t>
            </a:r>
            <a:r>
              <a:rPr lang="en-US" b="1" dirty="0" smtClean="0"/>
              <a:t> vectors, </a:t>
            </a:r>
            <a:r>
              <a:rPr lang="en-US" b="1" dirty="0" smtClean="0"/>
              <a:t>offer </a:t>
            </a:r>
            <a:r>
              <a:rPr lang="en-US" b="1" dirty="0" smtClean="0"/>
              <a:t>extremely tight control of </a:t>
            </a:r>
            <a:r>
              <a:rPr lang="en-US" b="1" dirty="0" smtClean="0"/>
              <a:t>expression of </a:t>
            </a:r>
            <a:r>
              <a:rPr lang="en-US" b="1" dirty="0" smtClean="0"/>
              <a:t>cloned </a:t>
            </a:r>
            <a:r>
              <a:rPr lang="en-US" b="1" dirty="0" smtClean="0"/>
              <a:t>genes</a:t>
            </a:r>
            <a:r>
              <a:rPr lang="en-US" b="1" i="1" dirty="0" smtClean="0"/>
              <a:t>. </a:t>
            </a:r>
            <a:r>
              <a:rPr lang="en-US" b="1" i="1" dirty="0" smtClean="0"/>
              <a:t>The </a:t>
            </a:r>
            <a:r>
              <a:rPr lang="en-US" b="1" i="1" dirty="0" err="1" smtClean="0"/>
              <a:t>pBAD</a:t>
            </a:r>
            <a:endParaRPr lang="en-US" b="1" i="1" dirty="0" smtClean="0"/>
          </a:p>
          <a:p>
            <a:r>
              <a:rPr lang="en-US" b="1" dirty="0" smtClean="0"/>
              <a:t>vectors carry the promoter of the </a:t>
            </a:r>
            <a:r>
              <a:rPr lang="en-US" b="1" i="1" dirty="0" err="1" smtClean="0"/>
              <a:t>araBAD</a:t>
            </a:r>
            <a:r>
              <a:rPr lang="en-US" b="1" i="1" dirty="0" smtClean="0"/>
              <a:t> (</a:t>
            </a:r>
            <a:r>
              <a:rPr lang="en-US" b="1" i="1" dirty="0" err="1" smtClean="0"/>
              <a:t>arabinose</a:t>
            </a:r>
            <a:r>
              <a:rPr lang="en-US" b="1" i="1" dirty="0" smtClean="0"/>
              <a:t>) </a:t>
            </a:r>
            <a:r>
              <a:rPr lang="en-US" b="1" dirty="0" err="1" smtClean="0"/>
              <a:t>operon</a:t>
            </a:r>
            <a:r>
              <a:rPr lang="en-US" b="1" dirty="0" smtClean="0"/>
              <a:t> </a:t>
            </a:r>
            <a:r>
              <a:rPr lang="en-US" b="1" dirty="0" smtClean="0"/>
              <a:t>and the gene encoding the positive </a:t>
            </a:r>
            <a:r>
              <a:rPr lang="en-US" b="1" dirty="0" smtClean="0"/>
              <a:t>and </a:t>
            </a:r>
            <a:r>
              <a:rPr lang="en-US" b="1" dirty="0" smtClean="0"/>
              <a:t>negative regulator of this promoter, </a:t>
            </a:r>
            <a:r>
              <a:rPr lang="en-US" b="1" i="1" dirty="0" err="1" smtClean="0"/>
              <a:t>araC</a:t>
            </a:r>
            <a:r>
              <a:rPr lang="en-US" b="1" i="1" dirty="0" smtClean="0"/>
              <a:t>. </a:t>
            </a:r>
            <a:r>
              <a:rPr lang="en-US" b="1" i="1" dirty="0" err="1" smtClean="0"/>
              <a:t>AraC</a:t>
            </a:r>
            <a:r>
              <a:rPr lang="en-US" b="1" i="1" dirty="0" smtClean="0"/>
              <a:t> is </a:t>
            </a:r>
            <a:r>
              <a:rPr lang="en-US" b="1" i="1" dirty="0" smtClean="0"/>
              <a:t>a </a:t>
            </a:r>
            <a:r>
              <a:rPr lang="en-US" b="1" dirty="0" smtClean="0"/>
              <a:t>transcriptional </a:t>
            </a:r>
            <a:r>
              <a:rPr lang="en-US" b="1" dirty="0" smtClean="0"/>
              <a:t>regulator that forms a complex </a:t>
            </a:r>
            <a:r>
              <a:rPr lang="en-US" b="1" dirty="0" smtClean="0"/>
              <a:t>with L-</a:t>
            </a:r>
            <a:r>
              <a:rPr lang="en-US" b="1" dirty="0" err="1" smtClean="0"/>
              <a:t>arabinose</a:t>
            </a:r>
            <a:r>
              <a:rPr lang="en-US" b="1" dirty="0" smtClean="0"/>
              <a:t>.</a:t>
            </a:r>
            <a:endParaRPr lang="en-US"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724" y="391180"/>
            <a:ext cx="4755276" cy="523220"/>
          </a:xfrm>
          <a:prstGeom prst="rect">
            <a:avLst/>
          </a:prstGeom>
          <a:noFill/>
        </p:spPr>
        <p:txBody>
          <a:bodyPr wrap="none" rtlCol="0">
            <a:spAutoFit/>
          </a:bodyPr>
          <a:lstStyle/>
          <a:p>
            <a:r>
              <a:rPr lang="en-US" sz="2800" b="1" u="sng" dirty="0" smtClean="0">
                <a:solidFill>
                  <a:srgbClr val="0070C0"/>
                </a:solidFill>
              </a:rPr>
              <a:t>Protein Purification facilitation</a:t>
            </a:r>
            <a:endParaRPr lang="en-US" sz="2800" b="1" u="sng" dirty="0">
              <a:solidFill>
                <a:srgbClr val="0070C0"/>
              </a:solidFill>
            </a:endParaRPr>
          </a:p>
        </p:txBody>
      </p:sp>
      <p:sp>
        <p:nvSpPr>
          <p:cNvPr id="3" name="Rectangle 2"/>
          <p:cNvSpPr/>
          <p:nvPr/>
        </p:nvSpPr>
        <p:spPr>
          <a:xfrm>
            <a:off x="228600" y="1066800"/>
            <a:ext cx="5638800" cy="2031325"/>
          </a:xfrm>
          <a:prstGeom prst="rect">
            <a:avLst/>
          </a:prstGeom>
        </p:spPr>
        <p:txBody>
          <a:bodyPr wrap="square">
            <a:spAutoFit/>
          </a:bodyPr>
          <a:lstStyle/>
          <a:p>
            <a:r>
              <a:rPr lang="en-US" dirty="0" smtClean="0"/>
              <a:t>Many cloning vectors have been engineered so that</a:t>
            </a:r>
          </a:p>
          <a:p>
            <a:r>
              <a:rPr lang="en-US" dirty="0" smtClean="0"/>
              <a:t>the protein being expressed will be fused to another</a:t>
            </a:r>
          </a:p>
          <a:p>
            <a:r>
              <a:rPr lang="en-US" dirty="0" smtClean="0"/>
              <a:t>protein, called a </a:t>
            </a:r>
            <a:r>
              <a:rPr lang="en-US" i="1" dirty="0" smtClean="0"/>
              <a:t>tag, which can be used to facilitate</a:t>
            </a:r>
          </a:p>
          <a:p>
            <a:r>
              <a:rPr lang="en-US" dirty="0" smtClean="0"/>
              <a:t>protein purification. Examples of tags include glutathione-</a:t>
            </a:r>
          </a:p>
          <a:p>
            <a:r>
              <a:rPr lang="en-US" i="1" dirty="0" smtClean="0"/>
              <a:t>S-</a:t>
            </a:r>
            <a:r>
              <a:rPr lang="en-US" i="1" dirty="0" err="1" smtClean="0"/>
              <a:t>transferase</a:t>
            </a:r>
            <a:r>
              <a:rPr lang="en-US" i="1" dirty="0" smtClean="0"/>
              <a:t>, the </a:t>
            </a:r>
            <a:r>
              <a:rPr lang="en-US" i="1" dirty="0" err="1" smtClean="0"/>
              <a:t>MalE</a:t>
            </a:r>
            <a:r>
              <a:rPr lang="en-US" i="1" dirty="0" smtClean="0"/>
              <a:t> (maltose-binding)</a:t>
            </a:r>
          </a:p>
          <a:p>
            <a:r>
              <a:rPr lang="en-US" dirty="0" smtClean="0"/>
              <a:t>Protein (MBP) </a:t>
            </a:r>
            <a:r>
              <a:rPr lang="en-US" dirty="0" smtClean="0"/>
              <a:t>and multiple </a:t>
            </a:r>
            <a:r>
              <a:rPr lang="en-US" dirty="0" err="1" smtClean="0"/>
              <a:t>histidine</a:t>
            </a:r>
            <a:r>
              <a:rPr lang="en-US" dirty="0" smtClean="0"/>
              <a:t> </a:t>
            </a:r>
            <a:r>
              <a:rPr lang="en-US" dirty="0" smtClean="0"/>
              <a:t>residues (HIS</a:t>
            </a:r>
            <a:r>
              <a:rPr lang="en-US" baseline="-25000" dirty="0" smtClean="0"/>
              <a:t>6</a:t>
            </a:r>
            <a:r>
              <a:rPr lang="en-US" dirty="0" smtClean="0"/>
              <a:t> Tag), </a:t>
            </a:r>
            <a:r>
              <a:rPr lang="en-US" dirty="0" smtClean="0"/>
              <a:t>which </a:t>
            </a:r>
            <a:r>
              <a:rPr lang="en-US" dirty="0" smtClean="0"/>
              <a:t>can easily </a:t>
            </a:r>
            <a:r>
              <a:rPr lang="en-US" dirty="0" smtClean="0"/>
              <a:t>be purified by affinity chromatography.</a:t>
            </a:r>
          </a:p>
        </p:txBody>
      </p:sp>
      <p:sp>
        <p:nvSpPr>
          <p:cNvPr id="26625" name="Rectangle 1"/>
          <p:cNvSpPr>
            <a:spLocks noChangeArrowheads="1"/>
          </p:cNvSpPr>
          <p:nvPr/>
        </p:nvSpPr>
        <p:spPr bwMode="auto">
          <a:xfrm>
            <a:off x="228600" y="3518118"/>
            <a:ext cx="8686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kind of resins or support medium is used for the purification of 1. Glutathione S-</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transferase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(GST), 2. MBP (Maltose binding protein), and 3. His-tagged recombinant proteins?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n-US" sz="1600" b="1" dirty="0" err="1" smtClean="0">
                <a:latin typeface="Arial" pitchFamily="34" charset="0"/>
                <a:cs typeface="Arial" pitchFamily="34" charset="0"/>
              </a:rPr>
              <a:t>Gultathione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Sepharose</a:t>
            </a:r>
            <a:endParaRPr lang="en-US" sz="1600" b="1" dirty="0" smtClean="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Amylose</a:t>
            </a:r>
            <a:r>
              <a:rPr kumimoji="0" lang="en-US" sz="1600" b="1" i="0" u="none" strike="noStrike" cap="none" normalizeH="0" baseline="0" dirty="0" smtClean="0">
                <a:ln>
                  <a:noFill/>
                </a:ln>
                <a:solidFill>
                  <a:schemeClr val="tx1"/>
                </a:solidFill>
                <a:effectLst/>
                <a:latin typeface="Arial" pitchFamily="34" charset="0"/>
                <a:cs typeface="Arial" pitchFamily="34" charset="0"/>
              </a:rPr>
              <a:t> Resin</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n-US" sz="1600" b="1" dirty="0" smtClean="0">
                <a:latin typeface="Arial" pitchFamily="34" charset="0"/>
                <a:cs typeface="Arial" pitchFamily="34" charset="0"/>
              </a:rPr>
              <a:t>Ni-NTA (</a:t>
            </a:r>
            <a:r>
              <a:rPr lang="en-US" sz="1600" b="1" dirty="0" err="1" smtClean="0">
                <a:latin typeface="Arial" pitchFamily="34" charset="0"/>
                <a:cs typeface="Arial" pitchFamily="34" charset="0"/>
              </a:rPr>
              <a:t>Nitriloacetic</a:t>
            </a:r>
            <a:r>
              <a:rPr lang="en-US" sz="1600" b="1" dirty="0" smtClean="0">
                <a:latin typeface="Arial" pitchFamily="34" charset="0"/>
                <a:cs typeface="Arial" pitchFamily="34" charset="0"/>
              </a:rPr>
              <a:t> Acid)</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37144"/>
            <a:ext cx="7543800" cy="2677656"/>
          </a:xfrm>
          <a:prstGeom prst="rect">
            <a:avLst/>
          </a:prstGeom>
        </p:spPr>
        <p:txBody>
          <a:bodyPr wrap="square">
            <a:spAutoFit/>
          </a:bodyPr>
          <a:lstStyle/>
          <a:p>
            <a:r>
              <a:rPr lang="en-US" sz="2400" b="1" dirty="0" smtClean="0">
                <a:solidFill>
                  <a:srgbClr val="0070C0"/>
                </a:solidFill>
              </a:rPr>
              <a:t>The tag </a:t>
            </a:r>
            <a:r>
              <a:rPr lang="en-US" sz="2400" b="1" dirty="0" smtClean="0">
                <a:solidFill>
                  <a:srgbClr val="0070C0"/>
                </a:solidFill>
              </a:rPr>
              <a:t>vectors are usually constructed so that the</a:t>
            </a:r>
          </a:p>
          <a:p>
            <a:r>
              <a:rPr lang="en-US" sz="2400" b="1" dirty="0" smtClean="0">
                <a:solidFill>
                  <a:srgbClr val="0070C0"/>
                </a:solidFill>
              </a:rPr>
              <a:t>coding sequence for an amino acid sequence cleaved</a:t>
            </a:r>
          </a:p>
          <a:p>
            <a:r>
              <a:rPr lang="en-US" sz="2400" b="1" dirty="0" smtClean="0">
                <a:solidFill>
                  <a:srgbClr val="0070C0"/>
                </a:solidFill>
              </a:rPr>
              <a:t>by a specific protease is inserted between the coding</a:t>
            </a:r>
          </a:p>
          <a:p>
            <a:r>
              <a:rPr lang="en-US" sz="2400" b="1" dirty="0" smtClean="0">
                <a:solidFill>
                  <a:srgbClr val="0070C0"/>
                </a:solidFill>
              </a:rPr>
              <a:t>sequence for the tag and the gene being expressed.</a:t>
            </a:r>
          </a:p>
          <a:p>
            <a:r>
              <a:rPr lang="en-US" sz="2400" b="1" dirty="0" smtClean="0">
                <a:solidFill>
                  <a:srgbClr val="0070C0"/>
                </a:solidFill>
              </a:rPr>
              <a:t>After purification, the tag protein can be cleaved off</a:t>
            </a:r>
          </a:p>
          <a:p>
            <a:r>
              <a:rPr lang="en-US" sz="2400" b="1" dirty="0" smtClean="0">
                <a:solidFill>
                  <a:srgbClr val="0070C0"/>
                </a:solidFill>
              </a:rPr>
              <a:t>with the specific protease to leave a normal or nearly</a:t>
            </a:r>
          </a:p>
          <a:p>
            <a:r>
              <a:rPr lang="en-US" sz="2400" b="1" dirty="0" smtClean="0">
                <a:solidFill>
                  <a:srgbClr val="0070C0"/>
                </a:solidFill>
              </a:rPr>
              <a:t>normal protein.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trategies for optimization of heterologous protein expression in E. coli:  Roadblocks and reinforcements - ScienceDirect"/>
          <p:cNvPicPr>
            <a:picLocks noChangeAspect="1" noChangeArrowheads="1"/>
          </p:cNvPicPr>
          <p:nvPr/>
        </p:nvPicPr>
        <p:blipFill>
          <a:blip r:embed="rId2"/>
          <a:srcRect/>
          <a:stretch>
            <a:fillRect/>
          </a:stretch>
        </p:blipFill>
        <p:spPr bwMode="auto">
          <a:xfrm>
            <a:off x="1742092" y="838200"/>
            <a:ext cx="5344508" cy="3200400"/>
          </a:xfrm>
          <a:prstGeom prst="rect">
            <a:avLst/>
          </a:prstGeom>
          <a:noFill/>
        </p:spPr>
      </p:pic>
      <p:sp>
        <p:nvSpPr>
          <p:cNvPr id="3" name="TextBox 2"/>
          <p:cNvSpPr txBox="1"/>
          <p:nvPr/>
        </p:nvSpPr>
        <p:spPr>
          <a:xfrm>
            <a:off x="685800" y="4419600"/>
            <a:ext cx="7984750" cy="2031325"/>
          </a:xfrm>
          <a:prstGeom prst="rect">
            <a:avLst/>
          </a:prstGeom>
          <a:noFill/>
        </p:spPr>
        <p:txBody>
          <a:bodyPr wrap="none" rtlCol="0">
            <a:spAutoFit/>
          </a:bodyPr>
          <a:lstStyle/>
          <a:p>
            <a:r>
              <a:rPr lang="en-US" dirty="0" smtClean="0"/>
              <a:t>N or C terminal tags offer several potential advantage such as improved expression,</a:t>
            </a:r>
          </a:p>
          <a:p>
            <a:r>
              <a:rPr lang="en-US" dirty="0" smtClean="0"/>
              <a:t>Solubility, improved detection and purification.</a:t>
            </a:r>
          </a:p>
          <a:p>
            <a:endParaRPr lang="en-US" dirty="0" smtClean="0"/>
          </a:p>
          <a:p>
            <a:r>
              <a:rPr lang="en-US" dirty="0" smtClean="0"/>
              <a:t>Such vector-carried promoters have been optimized for binding of the </a:t>
            </a:r>
            <a:r>
              <a:rPr lang="en-US" i="1" dirty="0" smtClean="0"/>
              <a:t>E. coli RNA </a:t>
            </a:r>
          </a:p>
          <a:p>
            <a:r>
              <a:rPr lang="en-US" i="1" dirty="0" smtClean="0"/>
              <a:t>polymerase and many of them can be regulated </a:t>
            </a:r>
            <a:r>
              <a:rPr lang="en-US" dirty="0" smtClean="0"/>
              <a:t>easily by changes in the growth </a:t>
            </a:r>
          </a:p>
          <a:p>
            <a:r>
              <a:rPr lang="en-US" dirty="0" smtClean="0"/>
              <a:t>conditions of the host cell.</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atomy of an expression vector. The figure depicts the major features... |  Download Scientific Diagram"/>
          <p:cNvPicPr>
            <a:picLocks noChangeAspect="1" noChangeArrowheads="1"/>
          </p:cNvPicPr>
          <p:nvPr/>
        </p:nvPicPr>
        <p:blipFill>
          <a:blip r:embed="rId2"/>
          <a:srcRect/>
          <a:stretch>
            <a:fillRect/>
          </a:stretch>
        </p:blipFill>
        <p:spPr bwMode="auto">
          <a:xfrm>
            <a:off x="990600" y="1447800"/>
            <a:ext cx="7381875" cy="3143250"/>
          </a:xfrm>
          <a:prstGeom prst="rect">
            <a:avLst/>
          </a:prstGeom>
          <a:noFill/>
        </p:spPr>
      </p:pic>
      <p:sp>
        <p:nvSpPr>
          <p:cNvPr id="3" name="TextBox 2"/>
          <p:cNvSpPr txBox="1"/>
          <p:nvPr/>
        </p:nvSpPr>
        <p:spPr>
          <a:xfrm>
            <a:off x="3234049" y="5269468"/>
            <a:ext cx="3014351" cy="369332"/>
          </a:xfrm>
          <a:prstGeom prst="rect">
            <a:avLst/>
          </a:prstGeom>
          <a:noFill/>
        </p:spPr>
        <p:txBody>
          <a:bodyPr wrap="none" rtlCol="0">
            <a:spAutoFit/>
          </a:bodyPr>
          <a:lstStyle/>
          <a:p>
            <a:r>
              <a:rPr lang="en-US" dirty="0" smtClean="0"/>
              <a:t>Elements of Expression Vector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1"/>
          <p:cNvPicPr>
            <a:picLocks noChangeAspect="1" noChangeArrowheads="1"/>
          </p:cNvPicPr>
          <p:nvPr/>
        </p:nvPicPr>
        <p:blipFill>
          <a:blip r:embed="rId2"/>
          <a:srcRect l="6959" r="7786" b="57600"/>
          <a:stretch>
            <a:fillRect/>
          </a:stretch>
        </p:blipFill>
        <p:spPr bwMode="auto">
          <a:xfrm>
            <a:off x="1752600" y="754062"/>
            <a:ext cx="5562600" cy="51895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7856" t="39936" r="11620" b="14976"/>
          <a:stretch>
            <a:fillRect/>
          </a:stretch>
        </p:blipFill>
        <p:spPr bwMode="auto">
          <a:xfrm>
            <a:off x="381000" y="838200"/>
            <a:ext cx="8458200" cy="2406805"/>
          </a:xfrm>
          <a:prstGeom prst="rect">
            <a:avLst/>
          </a:prstGeom>
          <a:noFill/>
          <a:ln w="9525">
            <a:noFill/>
            <a:miter lim="800000"/>
            <a:headEnd/>
            <a:tailEnd/>
          </a:ln>
          <a:effectLst/>
        </p:spPr>
      </p:pic>
      <p:sp>
        <p:nvSpPr>
          <p:cNvPr id="3" name="TextBox 2"/>
          <p:cNvSpPr txBox="1"/>
          <p:nvPr/>
        </p:nvSpPr>
        <p:spPr>
          <a:xfrm>
            <a:off x="2133600" y="392668"/>
            <a:ext cx="4962064" cy="369332"/>
          </a:xfrm>
          <a:prstGeom prst="rect">
            <a:avLst/>
          </a:prstGeom>
          <a:noFill/>
        </p:spPr>
        <p:txBody>
          <a:bodyPr wrap="none" rtlCol="0">
            <a:spAutoFit/>
          </a:bodyPr>
          <a:lstStyle/>
          <a:p>
            <a:r>
              <a:rPr lang="en-US" u="sng" dirty="0" smtClean="0"/>
              <a:t>Promoters: critical element of an expression vector</a:t>
            </a:r>
            <a:endParaRPr lang="en-US" u="sng" dirty="0"/>
          </a:p>
        </p:txBody>
      </p:sp>
      <p:sp>
        <p:nvSpPr>
          <p:cNvPr id="4" name="TextBox 3"/>
          <p:cNvSpPr txBox="1"/>
          <p:nvPr/>
        </p:nvSpPr>
        <p:spPr>
          <a:xfrm>
            <a:off x="304800" y="3429000"/>
            <a:ext cx="8636506" cy="3416320"/>
          </a:xfrm>
          <a:prstGeom prst="rect">
            <a:avLst/>
          </a:prstGeom>
          <a:noFill/>
        </p:spPr>
        <p:txBody>
          <a:bodyPr wrap="square" rtlCol="0">
            <a:spAutoFit/>
          </a:bodyPr>
          <a:lstStyle/>
          <a:p>
            <a:pPr marL="342900" indent="-342900">
              <a:buAutoNum type="arabicPeriod"/>
            </a:pPr>
            <a:r>
              <a:rPr lang="en-US" dirty="0" smtClean="0"/>
              <a:t>Lac Promoter:   Induced by IPTG, weak</a:t>
            </a:r>
          </a:p>
          <a:p>
            <a:pPr marL="342900" indent="-342900">
              <a:buAutoNum type="arabicPeriod"/>
            </a:pPr>
            <a:r>
              <a:rPr lang="en-US" dirty="0" err="1" smtClean="0"/>
              <a:t>trp</a:t>
            </a:r>
            <a:r>
              <a:rPr lang="en-US" dirty="0" smtClean="0"/>
              <a:t> Promoter:   Induced by 3-beta-indoleacrylic acid</a:t>
            </a:r>
          </a:p>
          <a:p>
            <a:pPr marL="342900" indent="-342900">
              <a:buAutoNum type="arabicPeriod"/>
            </a:pPr>
            <a:endParaRPr lang="en-US" dirty="0" smtClean="0"/>
          </a:p>
          <a:p>
            <a:r>
              <a:rPr lang="en-US" b="1" dirty="0" smtClean="0">
                <a:solidFill>
                  <a:schemeClr val="tx2">
                    <a:lumMod val="75000"/>
                  </a:schemeClr>
                </a:solidFill>
              </a:rPr>
              <a:t>To minimize the problems associated with high-level expression, it is usual to use a vector</a:t>
            </a:r>
          </a:p>
          <a:p>
            <a:r>
              <a:rPr lang="en-US" b="1" dirty="0" smtClean="0">
                <a:solidFill>
                  <a:schemeClr val="tx2">
                    <a:lumMod val="75000"/>
                  </a:schemeClr>
                </a:solidFill>
              </a:rPr>
              <a:t> in which the cloned gene is under the control of a </a:t>
            </a:r>
            <a:r>
              <a:rPr lang="en-US" b="1" i="1" dirty="0" smtClean="0">
                <a:solidFill>
                  <a:schemeClr val="tx2">
                    <a:lumMod val="75000"/>
                  </a:schemeClr>
                </a:solidFill>
              </a:rPr>
              <a:t>regulated promoter.</a:t>
            </a:r>
          </a:p>
          <a:p>
            <a:pPr marL="342900" indent="-342900"/>
            <a:endParaRPr lang="en-US" dirty="0" smtClean="0"/>
          </a:p>
          <a:p>
            <a:pPr marL="342900" indent="-342900"/>
            <a:r>
              <a:rPr lang="en-US" dirty="0" smtClean="0"/>
              <a:t>Regulated Promoters</a:t>
            </a:r>
          </a:p>
          <a:p>
            <a:pPr marL="342900" indent="-342900"/>
            <a:endParaRPr lang="en-US" dirty="0" smtClean="0"/>
          </a:p>
          <a:p>
            <a:pPr marL="342900" indent="-342900">
              <a:buAutoNum type="arabicPeriod"/>
            </a:pPr>
            <a:r>
              <a:rPr lang="en-US" dirty="0" err="1" smtClean="0"/>
              <a:t>tac</a:t>
            </a:r>
            <a:r>
              <a:rPr lang="en-US" dirty="0" smtClean="0"/>
              <a:t> Promoter: Hybrid of </a:t>
            </a:r>
            <a:r>
              <a:rPr lang="en-US" dirty="0" err="1" smtClean="0"/>
              <a:t>trp</a:t>
            </a:r>
            <a:r>
              <a:rPr lang="en-US" dirty="0" smtClean="0"/>
              <a:t> and </a:t>
            </a:r>
            <a:r>
              <a:rPr lang="en-US" dirty="0" err="1" smtClean="0"/>
              <a:t>lac</a:t>
            </a:r>
            <a:r>
              <a:rPr lang="en-US" dirty="0" smtClean="0"/>
              <a:t> Promoter, stronger than either of them, Induced</a:t>
            </a:r>
          </a:p>
          <a:p>
            <a:pPr marL="342900" indent="-342900"/>
            <a:r>
              <a:rPr lang="en-US" dirty="0" smtClean="0"/>
              <a:t>	By IPTG</a:t>
            </a:r>
          </a:p>
          <a:p>
            <a:pPr marL="342900" indent="-342900"/>
            <a:endParaRPr lang="en-US" dirty="0" smtClean="0"/>
          </a:p>
          <a:p>
            <a:pPr marL="342900" indent="-342900">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xpression plasmid for PCP and XCP precursors. Expression vector pUK223-3 was constructed from plasmid pKK223-3 and pUC19, in which the tac promoter, multicloning site, the transcriptional terminator signal, rrnBT 1 T 2 were derived from pKK223-3, and the replication origin (ori) of the plasmid from pUC19. The potential ShineDalgarno (SD) sequence of both enzymes and the tac promoter are indicated by boxes. The dotted underline shows the introduced EcoRI site. The restriction sites that were lost during the construction are indicated in parentheses. "/>
          <p:cNvPicPr>
            <a:picLocks noChangeAspect="1" noChangeArrowheads="1"/>
          </p:cNvPicPr>
          <p:nvPr/>
        </p:nvPicPr>
        <p:blipFill>
          <a:blip r:embed="rId2"/>
          <a:srcRect t="14667" b="22667"/>
          <a:stretch>
            <a:fillRect/>
          </a:stretch>
        </p:blipFill>
        <p:spPr bwMode="auto">
          <a:xfrm>
            <a:off x="1011547" y="1371600"/>
            <a:ext cx="7218053" cy="3581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5477397" cy="523220"/>
          </a:xfrm>
          <a:prstGeom prst="rect">
            <a:avLst/>
          </a:prstGeom>
          <a:noFill/>
        </p:spPr>
        <p:txBody>
          <a:bodyPr wrap="none" rtlCol="0">
            <a:spAutoFit/>
          </a:bodyPr>
          <a:lstStyle/>
          <a:p>
            <a:r>
              <a:rPr lang="en-US" sz="2800" b="1" dirty="0" smtClean="0"/>
              <a:t>2. T7 Promoter: Strong &amp; Regulated</a:t>
            </a:r>
            <a:endParaRPr lang="en-US" sz="2800" b="1" dirty="0"/>
          </a:p>
        </p:txBody>
      </p:sp>
      <p:sp>
        <p:nvSpPr>
          <p:cNvPr id="3" name="Rectangle 2"/>
          <p:cNvSpPr/>
          <p:nvPr/>
        </p:nvSpPr>
        <p:spPr>
          <a:xfrm>
            <a:off x="2487326" y="990600"/>
            <a:ext cx="4169347" cy="369332"/>
          </a:xfrm>
          <a:prstGeom prst="rect">
            <a:avLst/>
          </a:prstGeom>
        </p:spPr>
        <p:txBody>
          <a:bodyPr wrap="none">
            <a:spAutoFit/>
          </a:bodyPr>
          <a:lstStyle/>
          <a:p>
            <a:r>
              <a:rPr lang="en-US" b="1" dirty="0" err="1" smtClean="0"/>
              <a:t>pET</a:t>
            </a:r>
            <a:r>
              <a:rPr lang="en-US" b="1" dirty="0" smtClean="0"/>
              <a:t> Bacterial Recombinant Protein Vector</a:t>
            </a:r>
            <a:endParaRPr lang="en-US" dirty="0"/>
          </a:p>
        </p:txBody>
      </p:sp>
      <p:sp>
        <p:nvSpPr>
          <p:cNvPr id="4" name="TextBox 3"/>
          <p:cNvSpPr txBox="1"/>
          <p:nvPr/>
        </p:nvSpPr>
        <p:spPr>
          <a:xfrm>
            <a:off x="381001" y="2464475"/>
            <a:ext cx="8610599" cy="2031325"/>
          </a:xfrm>
          <a:prstGeom prst="rect">
            <a:avLst/>
          </a:prstGeom>
          <a:noFill/>
        </p:spPr>
        <p:txBody>
          <a:bodyPr wrap="square" rtlCol="0">
            <a:spAutoFit/>
          </a:bodyPr>
          <a:lstStyle/>
          <a:p>
            <a:r>
              <a:rPr lang="en-US" b="1" dirty="0" smtClean="0">
                <a:solidFill>
                  <a:srgbClr val="002060"/>
                </a:solidFill>
              </a:rPr>
              <a:t>The </a:t>
            </a:r>
            <a:r>
              <a:rPr lang="en-US" b="1" dirty="0" err="1" smtClean="0">
                <a:solidFill>
                  <a:srgbClr val="002060"/>
                </a:solidFill>
              </a:rPr>
              <a:t>pET</a:t>
            </a:r>
            <a:r>
              <a:rPr lang="en-US" b="1" dirty="0" smtClean="0">
                <a:solidFill>
                  <a:srgbClr val="002060"/>
                </a:solidFill>
              </a:rPr>
              <a:t> vector system is a powerful and widely used system for expressing recombinant proteins in E. coli. The gene of interest is cloned into the </a:t>
            </a:r>
            <a:r>
              <a:rPr lang="en-US" b="1" dirty="0" err="1" smtClean="0">
                <a:solidFill>
                  <a:srgbClr val="002060"/>
                </a:solidFill>
              </a:rPr>
              <a:t>pET</a:t>
            </a:r>
            <a:r>
              <a:rPr lang="en-US" b="1" dirty="0" smtClean="0">
                <a:solidFill>
                  <a:srgbClr val="002060"/>
                </a:solidFill>
              </a:rPr>
              <a:t> vector under the control of the strong </a:t>
            </a:r>
            <a:r>
              <a:rPr lang="en-US" b="1" dirty="0" err="1" smtClean="0">
                <a:solidFill>
                  <a:srgbClr val="002060"/>
                </a:solidFill>
              </a:rPr>
              <a:t>bacteriophage</a:t>
            </a:r>
            <a:r>
              <a:rPr lang="en-US" b="1" dirty="0" smtClean="0">
                <a:solidFill>
                  <a:srgbClr val="002060"/>
                </a:solidFill>
              </a:rPr>
              <a:t> T7 transcription and translation regulatory system. Activation of expression is achieved by providing T7 RNA polymerase within the cell. When the system is fully induced, nearly all of the cell’s resources are devoted to expressing the gene of interest. With just a few hours of induction, the recombinant protein could comprise nearly half of the cell’s total protein.</a:t>
            </a:r>
            <a:endParaRPr lang="en-US"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9820" t="3994" r="9002" b="9699"/>
          <a:stretch>
            <a:fillRect/>
          </a:stretch>
        </p:blipFill>
        <p:spPr bwMode="auto">
          <a:xfrm>
            <a:off x="304800" y="914400"/>
            <a:ext cx="8534400" cy="4648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28180" r="6067" b="7827"/>
          <a:stretch>
            <a:fillRect/>
          </a:stretch>
        </p:blipFill>
        <p:spPr bwMode="auto">
          <a:xfrm>
            <a:off x="304800" y="304800"/>
            <a:ext cx="8610600" cy="6215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7359021</TotalTime>
  <Words>599</Words>
  <Application>Microsoft Office PowerPoint</Application>
  <PresentationFormat>On-screen Show (4:3)</PresentationFormat>
  <Paragraphs>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24</cp:revision>
  <dcterms:created xsi:type="dcterms:W3CDTF">2022-10-12T16:12:17Z</dcterms:created>
  <dcterms:modified xsi:type="dcterms:W3CDTF">2022-10-13T05:31:02Z</dcterms:modified>
</cp:coreProperties>
</file>