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84B0A5-EEAB-4624-A5D1-360F0D4E6997}"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4B0A5-EEAB-4624-A5D1-360F0D4E6997}"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4B0A5-EEAB-4624-A5D1-360F0D4E6997}"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4B0A5-EEAB-4624-A5D1-360F0D4E6997}"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84B0A5-EEAB-4624-A5D1-360F0D4E6997}"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84B0A5-EEAB-4624-A5D1-360F0D4E6997}"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84B0A5-EEAB-4624-A5D1-360F0D4E6997}"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84B0A5-EEAB-4624-A5D1-360F0D4E6997}"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4B0A5-EEAB-4624-A5D1-360F0D4E6997}"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4B0A5-EEAB-4624-A5D1-360F0D4E6997}"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4B0A5-EEAB-4624-A5D1-360F0D4E6997}"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4B0A5-EEAB-4624-A5D1-360F0D4E6997}" type="datetimeFigureOut">
              <a:rPr lang="en-US" smtClean="0"/>
              <a:t>10/14/2022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2F404-7854-4571-997B-9826FE4A6F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cytivalifesciences.com/solutions/protein-research/knowledge-center/protein-purification-methods/His-tagged%20proteins" TargetMode="External"/><Relationship Id="rId7" Type="http://schemas.openxmlformats.org/officeDocument/2006/relationships/hyperlink" Target="https://www.cytivalifesciences.com/solutions/protein-research/knowledge-center/protein-purification-methods/size-exclusion-chromatography" TargetMode="External"/><Relationship Id="rId2" Type="http://schemas.openxmlformats.org/officeDocument/2006/relationships/hyperlink" Target="https://www.cytivalifesciences.com/solutions/protein-research/knowledge-center/protein-purification-methods/affinity-chromatography" TargetMode="External"/><Relationship Id="rId1" Type="http://schemas.openxmlformats.org/officeDocument/2006/relationships/slideLayout" Target="../slideLayouts/slideLayout7.xml"/><Relationship Id="rId6" Type="http://schemas.openxmlformats.org/officeDocument/2006/relationships/hyperlink" Target="https://www.cytivalifesciences.com/shop/chromatography/resins/affinity-tagged-protein/strep-tactin%C2%AE-xt-sepharose-chromatography-resin-p-23516" TargetMode="External"/><Relationship Id="rId5" Type="http://schemas.openxmlformats.org/officeDocument/2006/relationships/hyperlink" Target="https://www.cytivalifesciences.com/shop/chromatography/resins/affinity-tagged-protein/dextrin-sepharose-high-performance-mbp-tagged-protein-purification-resin-p-06233" TargetMode="External"/><Relationship Id="rId4" Type="http://schemas.openxmlformats.org/officeDocument/2006/relationships/hyperlink" Target="https://www.cytivalifesciences.com/solutions/protein-research/knowledge-center/protein-purification-methods/GST-tagged%20protein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2724" y="391180"/>
            <a:ext cx="4755276" cy="523220"/>
          </a:xfrm>
          <a:prstGeom prst="rect">
            <a:avLst/>
          </a:prstGeom>
          <a:noFill/>
        </p:spPr>
        <p:txBody>
          <a:bodyPr wrap="none" rtlCol="0">
            <a:spAutoFit/>
          </a:bodyPr>
          <a:lstStyle/>
          <a:p>
            <a:r>
              <a:rPr lang="en-US" sz="2800" b="1" u="sng" dirty="0" smtClean="0">
                <a:solidFill>
                  <a:srgbClr val="0070C0"/>
                </a:solidFill>
              </a:rPr>
              <a:t>Protein Purification facilitation</a:t>
            </a:r>
            <a:endParaRPr lang="en-US" sz="2800" b="1" u="sng" dirty="0">
              <a:solidFill>
                <a:srgbClr val="0070C0"/>
              </a:solidFill>
            </a:endParaRPr>
          </a:p>
        </p:txBody>
      </p:sp>
      <p:sp>
        <p:nvSpPr>
          <p:cNvPr id="3" name="Rectangle 2"/>
          <p:cNvSpPr/>
          <p:nvPr/>
        </p:nvSpPr>
        <p:spPr>
          <a:xfrm>
            <a:off x="228600" y="1066800"/>
            <a:ext cx="5638800" cy="2031325"/>
          </a:xfrm>
          <a:prstGeom prst="rect">
            <a:avLst/>
          </a:prstGeom>
        </p:spPr>
        <p:txBody>
          <a:bodyPr wrap="square">
            <a:spAutoFit/>
          </a:bodyPr>
          <a:lstStyle/>
          <a:p>
            <a:r>
              <a:rPr lang="en-US" dirty="0" smtClean="0"/>
              <a:t>Many cloning vectors have been engineered so that</a:t>
            </a:r>
          </a:p>
          <a:p>
            <a:r>
              <a:rPr lang="en-US" dirty="0" smtClean="0"/>
              <a:t>the protein being expressed will be fused to another</a:t>
            </a:r>
          </a:p>
          <a:p>
            <a:r>
              <a:rPr lang="en-US" dirty="0" smtClean="0"/>
              <a:t>protein, called a </a:t>
            </a:r>
            <a:r>
              <a:rPr lang="en-US" i="1" dirty="0" smtClean="0"/>
              <a:t>tag, which can be used to facilitate</a:t>
            </a:r>
          </a:p>
          <a:p>
            <a:r>
              <a:rPr lang="en-US" dirty="0" smtClean="0"/>
              <a:t>protein purification. Examples of tags include glutathione-</a:t>
            </a:r>
          </a:p>
          <a:p>
            <a:r>
              <a:rPr lang="en-US" i="1" dirty="0" smtClean="0"/>
              <a:t>S-</a:t>
            </a:r>
            <a:r>
              <a:rPr lang="en-US" i="1" dirty="0" err="1" smtClean="0"/>
              <a:t>transferase</a:t>
            </a:r>
            <a:r>
              <a:rPr lang="en-US" i="1" dirty="0" smtClean="0"/>
              <a:t>, the </a:t>
            </a:r>
            <a:r>
              <a:rPr lang="en-US" i="1" dirty="0" err="1" smtClean="0"/>
              <a:t>MalE</a:t>
            </a:r>
            <a:r>
              <a:rPr lang="en-US" i="1" dirty="0" smtClean="0"/>
              <a:t> (maltose-binding)</a:t>
            </a:r>
          </a:p>
          <a:p>
            <a:r>
              <a:rPr lang="en-US" dirty="0" smtClean="0"/>
              <a:t>Protein (MBP) and multiple </a:t>
            </a:r>
            <a:r>
              <a:rPr lang="en-US" dirty="0" err="1" smtClean="0"/>
              <a:t>histidine</a:t>
            </a:r>
            <a:r>
              <a:rPr lang="en-US" dirty="0" smtClean="0"/>
              <a:t> residues (HIS</a:t>
            </a:r>
            <a:r>
              <a:rPr lang="en-US" baseline="-25000" dirty="0" smtClean="0"/>
              <a:t>6</a:t>
            </a:r>
            <a:r>
              <a:rPr lang="en-US" dirty="0" smtClean="0"/>
              <a:t> Tag), which can easily be purified by affinity chromatography.</a:t>
            </a:r>
          </a:p>
        </p:txBody>
      </p:sp>
      <p:sp>
        <p:nvSpPr>
          <p:cNvPr id="26625" name="Rectangle 1"/>
          <p:cNvSpPr>
            <a:spLocks noChangeArrowheads="1"/>
          </p:cNvSpPr>
          <p:nvPr/>
        </p:nvSpPr>
        <p:spPr bwMode="auto">
          <a:xfrm>
            <a:off x="228600" y="3518118"/>
            <a:ext cx="8686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What kind of resins or support medium is used for the purification of 1. Glutathione S-</a:t>
            </a: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transferase</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(GST), 2. MBP (Maltose binding protein), and 3. His-tagged recombinant proteins?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600" b="1" dirty="0" smtClean="0">
              <a:latin typeface="Arial" pitchFamily="34" charset="0"/>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lang="en-US" sz="1600" b="1" dirty="0" err="1" smtClean="0">
                <a:latin typeface="Arial" pitchFamily="34" charset="0"/>
                <a:cs typeface="Arial" pitchFamily="34" charset="0"/>
              </a:rPr>
              <a:t>Gultathione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Sepharose</a:t>
            </a:r>
            <a:endParaRPr lang="en-US" sz="1600" b="1" dirty="0" smtClean="0">
              <a:latin typeface="Arial" pitchFamily="34" charset="0"/>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kumimoji="0" lang="en-US" sz="1600" b="1" i="0" u="none" strike="noStrike" cap="none" normalizeH="0" baseline="0" dirty="0" err="1" smtClean="0">
                <a:ln>
                  <a:noFill/>
                </a:ln>
                <a:solidFill>
                  <a:schemeClr val="tx1"/>
                </a:solidFill>
                <a:effectLst/>
                <a:latin typeface="Arial" pitchFamily="34" charset="0"/>
                <a:cs typeface="Arial" pitchFamily="34" charset="0"/>
              </a:rPr>
              <a:t>Amylose</a:t>
            </a:r>
            <a:r>
              <a:rPr kumimoji="0" lang="en-US" sz="1600" b="1" i="0" u="none" strike="noStrike" cap="none" normalizeH="0" baseline="0" dirty="0" smtClean="0">
                <a:ln>
                  <a:noFill/>
                </a:ln>
                <a:solidFill>
                  <a:schemeClr val="tx1"/>
                </a:solidFill>
                <a:effectLst/>
                <a:latin typeface="Arial" pitchFamily="34" charset="0"/>
                <a:cs typeface="Arial" pitchFamily="34" charset="0"/>
              </a:rPr>
              <a:t> Resin</a:t>
            </a: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lang="en-US" sz="1600" b="1" dirty="0" smtClean="0">
                <a:latin typeface="Arial" pitchFamily="34" charset="0"/>
                <a:cs typeface="Arial" pitchFamily="34" charset="0"/>
              </a:rPr>
              <a:t>Ni-NTA (</a:t>
            </a:r>
            <a:r>
              <a:rPr lang="en-US" sz="1600" b="1" dirty="0" err="1" smtClean="0">
                <a:latin typeface="Arial" pitchFamily="34" charset="0"/>
                <a:cs typeface="Arial" pitchFamily="34" charset="0"/>
              </a:rPr>
              <a:t>Nitriloacetic</a:t>
            </a:r>
            <a:r>
              <a:rPr lang="en-US" sz="1600" b="1" dirty="0" smtClean="0">
                <a:latin typeface="Arial" pitchFamily="34" charset="0"/>
                <a:cs typeface="Arial" pitchFamily="34" charset="0"/>
              </a:rPr>
              <a:t> Acid)</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NEBExpress® MBP Fusion and Purification System | NEB"/>
          <p:cNvPicPr>
            <a:picLocks noChangeAspect="1" noChangeArrowheads="1"/>
          </p:cNvPicPr>
          <p:nvPr/>
        </p:nvPicPr>
        <p:blipFill>
          <a:blip r:embed="rId2"/>
          <a:srcRect r="56129" b="4828"/>
          <a:stretch>
            <a:fillRect/>
          </a:stretch>
        </p:blipFill>
        <p:spPr bwMode="auto">
          <a:xfrm>
            <a:off x="2590800" y="914400"/>
            <a:ext cx="2590800" cy="5257800"/>
          </a:xfrm>
          <a:prstGeom prst="rect">
            <a:avLst/>
          </a:prstGeom>
          <a:noFill/>
        </p:spPr>
      </p:pic>
      <p:sp>
        <p:nvSpPr>
          <p:cNvPr id="3" name="TextBox 2"/>
          <p:cNvSpPr txBox="1"/>
          <p:nvPr/>
        </p:nvSpPr>
        <p:spPr>
          <a:xfrm>
            <a:off x="2731007" y="228600"/>
            <a:ext cx="2298193" cy="369332"/>
          </a:xfrm>
          <a:prstGeom prst="rect">
            <a:avLst/>
          </a:prstGeom>
          <a:noFill/>
        </p:spPr>
        <p:txBody>
          <a:bodyPr wrap="none" rtlCol="0">
            <a:spAutoFit/>
          </a:bodyPr>
          <a:lstStyle/>
          <a:p>
            <a:r>
              <a:rPr lang="en-US" dirty="0" smtClean="0"/>
              <a:t>2. MBP-tagged Protein</a:t>
            </a:r>
            <a:endParaRPr lang="en-US" dirty="0"/>
          </a:p>
        </p:txBody>
      </p:sp>
      <p:sp>
        <p:nvSpPr>
          <p:cNvPr id="4" name="Rectangle 3"/>
          <p:cNvSpPr/>
          <p:nvPr/>
        </p:nvSpPr>
        <p:spPr>
          <a:xfrm>
            <a:off x="6044386" y="685800"/>
            <a:ext cx="2416046" cy="646331"/>
          </a:xfrm>
          <a:prstGeom prst="rect">
            <a:avLst/>
          </a:prstGeom>
        </p:spPr>
        <p:txBody>
          <a:bodyPr wrap="none">
            <a:spAutoFit/>
          </a:bodyPr>
          <a:lstStyle/>
          <a:p>
            <a:pPr marL="342900" lvl="0" indent="-342900" algn="just" fontAlgn="base">
              <a:spcBef>
                <a:spcPct val="0"/>
              </a:spcBef>
              <a:spcAft>
                <a:spcPct val="0"/>
              </a:spcAft>
            </a:pPr>
            <a:r>
              <a:rPr kumimoji="0" lang="en-US" b="1" i="0" u="none" strike="noStrike" cap="none" normalizeH="0" baseline="0" dirty="0" err="1" smtClean="0">
                <a:ln>
                  <a:noFill/>
                </a:ln>
                <a:solidFill>
                  <a:schemeClr val="tx1"/>
                </a:solidFill>
                <a:effectLst/>
                <a:latin typeface="Arial" pitchFamily="34" charset="0"/>
                <a:cs typeface="Arial" pitchFamily="34" charset="0"/>
              </a:rPr>
              <a:t>Amylose</a:t>
            </a:r>
            <a:r>
              <a:rPr kumimoji="0" lang="en-US" b="1" i="0" u="none" strike="noStrike" cap="none" normalizeH="0" baseline="0" dirty="0" smtClean="0">
                <a:ln>
                  <a:noFill/>
                </a:ln>
                <a:solidFill>
                  <a:schemeClr val="tx1"/>
                </a:solidFill>
                <a:effectLst/>
                <a:latin typeface="Arial" pitchFamily="34" charset="0"/>
                <a:cs typeface="Arial" pitchFamily="34" charset="0"/>
              </a:rPr>
              <a:t> Resin</a:t>
            </a:r>
          </a:p>
          <a:p>
            <a:pPr marL="342900" lvl="0" indent="-342900" algn="just" fontAlgn="base">
              <a:spcBef>
                <a:spcPct val="0"/>
              </a:spcBef>
              <a:spcAft>
                <a:spcPct val="0"/>
              </a:spcAft>
            </a:pPr>
            <a:r>
              <a:rPr lang="en-US" b="1" dirty="0" smtClean="0">
                <a:latin typeface="Arial" pitchFamily="34" charset="0"/>
                <a:cs typeface="Arial" pitchFamily="34" charset="0"/>
              </a:rPr>
              <a:t>Elution with Maltose</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70484" y="533400"/>
            <a:ext cx="2271519" cy="369332"/>
          </a:xfrm>
          <a:prstGeom prst="rect">
            <a:avLst/>
          </a:prstGeom>
          <a:noFill/>
        </p:spPr>
        <p:txBody>
          <a:bodyPr wrap="none" rtlCol="0">
            <a:spAutoFit/>
          </a:bodyPr>
          <a:lstStyle/>
          <a:p>
            <a:r>
              <a:rPr lang="en-US" b="1" dirty="0" smtClean="0">
                <a:solidFill>
                  <a:srgbClr val="C00000"/>
                </a:solidFill>
              </a:rPr>
              <a:t>3. GST-Tagged Protein</a:t>
            </a:r>
            <a:endParaRPr lang="en-US" b="1" dirty="0">
              <a:solidFill>
                <a:srgbClr val="C00000"/>
              </a:solidFill>
            </a:endParaRPr>
          </a:p>
        </p:txBody>
      </p:sp>
      <p:pic>
        <p:nvPicPr>
          <p:cNvPr id="23554" name="Picture 2" descr="GST- tagged protein immobilization. | Download Scientific Diagram"/>
          <p:cNvPicPr>
            <a:picLocks noChangeAspect="1" noChangeArrowheads="1"/>
          </p:cNvPicPr>
          <p:nvPr/>
        </p:nvPicPr>
        <p:blipFill>
          <a:blip r:embed="rId2"/>
          <a:srcRect/>
          <a:stretch>
            <a:fillRect/>
          </a:stretch>
        </p:blipFill>
        <p:spPr bwMode="auto">
          <a:xfrm>
            <a:off x="412731" y="990600"/>
            <a:ext cx="6080943" cy="4495800"/>
          </a:xfrm>
          <a:prstGeom prst="rect">
            <a:avLst/>
          </a:prstGeom>
          <a:noFill/>
        </p:spPr>
      </p:pic>
      <p:sp>
        <p:nvSpPr>
          <p:cNvPr id="4" name="Rectangle 3"/>
          <p:cNvSpPr/>
          <p:nvPr/>
        </p:nvSpPr>
        <p:spPr>
          <a:xfrm>
            <a:off x="6052001" y="838200"/>
            <a:ext cx="2845651" cy="923330"/>
          </a:xfrm>
          <a:prstGeom prst="rect">
            <a:avLst/>
          </a:prstGeom>
        </p:spPr>
        <p:txBody>
          <a:bodyPr wrap="none">
            <a:spAutoFit/>
          </a:bodyPr>
          <a:lstStyle/>
          <a:p>
            <a:pPr marL="342900" lvl="0" indent="-342900" algn="just" fontAlgn="base">
              <a:spcBef>
                <a:spcPct val="0"/>
              </a:spcBef>
              <a:spcAft>
                <a:spcPct val="0"/>
              </a:spcAft>
            </a:pPr>
            <a:r>
              <a:rPr lang="en-US" b="1" dirty="0" smtClean="0">
                <a:latin typeface="Arial" pitchFamily="34" charset="0"/>
                <a:cs typeface="Arial" pitchFamily="34" charset="0"/>
              </a:rPr>
              <a:t>&gt;Glutathione </a:t>
            </a:r>
            <a:r>
              <a:rPr lang="en-US" b="1" dirty="0" err="1" smtClean="0">
                <a:latin typeface="Arial" pitchFamily="34" charset="0"/>
                <a:cs typeface="Arial" pitchFamily="34" charset="0"/>
              </a:rPr>
              <a:t>Sepharose</a:t>
            </a:r>
            <a:endParaRPr lang="en-US" b="1" dirty="0" smtClean="0">
              <a:latin typeface="Arial" pitchFamily="34" charset="0"/>
              <a:cs typeface="Arial" pitchFamily="34" charset="0"/>
            </a:endParaRPr>
          </a:p>
          <a:p>
            <a:pPr marL="342900" lvl="0" indent="-342900" algn="just" fontAlgn="base">
              <a:spcBef>
                <a:spcPct val="0"/>
              </a:spcBef>
              <a:spcAft>
                <a:spcPct val="0"/>
              </a:spcAft>
            </a:pPr>
            <a:r>
              <a:rPr lang="en-US" b="1" smtClean="0">
                <a:latin typeface="Arial" pitchFamily="34" charset="0"/>
                <a:cs typeface="Arial" pitchFamily="34" charset="0"/>
              </a:rPr>
              <a:t>&gt;Elution </a:t>
            </a:r>
            <a:r>
              <a:rPr lang="en-US" b="1" dirty="0" smtClean="0">
                <a:latin typeface="Arial" pitchFamily="34" charset="0"/>
                <a:cs typeface="Arial" pitchFamily="34" charset="0"/>
              </a:rPr>
              <a:t>with Reduced</a:t>
            </a:r>
          </a:p>
          <a:p>
            <a:pPr marL="342900" lvl="0" indent="-342900" algn="just" fontAlgn="base">
              <a:spcBef>
                <a:spcPct val="0"/>
              </a:spcBef>
              <a:spcAft>
                <a:spcPct val="0"/>
              </a:spcAft>
            </a:pPr>
            <a:r>
              <a:rPr lang="en-US" b="1" dirty="0" smtClean="0">
                <a:latin typeface="Arial" pitchFamily="34" charset="0"/>
                <a:cs typeface="Arial" pitchFamily="34" charset="0"/>
              </a:rPr>
              <a:t>Glutathione </a:t>
            </a:r>
            <a:endParaRPr lang="en-US"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371599"/>
          <a:ext cx="8153400" cy="3429586"/>
        </p:xfrm>
        <a:graphic>
          <a:graphicData uri="http://schemas.openxmlformats.org/drawingml/2006/table">
            <a:tbl>
              <a:tblPr/>
              <a:tblGrid>
                <a:gridCol w="1630680"/>
                <a:gridCol w="1630680"/>
                <a:gridCol w="1630680"/>
                <a:gridCol w="1630680"/>
                <a:gridCol w="1630680"/>
              </a:tblGrid>
              <a:tr h="405407">
                <a:tc>
                  <a:txBody>
                    <a:bodyPr/>
                    <a:lstStyle/>
                    <a:p>
                      <a:pPr algn="l" fontAlgn="t"/>
                      <a:endParaRPr lang="en-US" sz="1800"/>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His</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Strep tag II</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GST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MBP</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405407">
                <a:tc>
                  <a:txBody>
                    <a:bodyPr/>
                    <a:lstStyle/>
                    <a:p>
                      <a:pPr fontAlgn="t"/>
                      <a:r>
                        <a:rPr lang="en-US" sz="1800"/>
                        <a:t>Size of tag</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6 aa</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8 aa</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M</a:t>
                      </a:r>
                      <a:r>
                        <a:rPr lang="en-US" sz="1800" baseline="-25000"/>
                        <a:t>r</a:t>
                      </a:r>
                      <a:r>
                        <a:rPr lang="en-US" sz="1800"/>
                        <a:t> 26 000</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M</a:t>
                      </a:r>
                      <a:r>
                        <a:rPr lang="en-US" sz="1800" baseline="-25000"/>
                        <a:t>r</a:t>
                      </a:r>
                      <a:r>
                        <a:rPr lang="en-US" sz="1800"/>
                        <a:t> 40 000</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66025">
                <a:tc>
                  <a:txBody>
                    <a:bodyPr/>
                    <a:lstStyle/>
                    <a:p>
                      <a:pPr fontAlgn="t"/>
                      <a:r>
                        <a:rPr lang="en-US" sz="1800"/>
                        <a:t>Protein binding capacity</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40 mg/mL</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6 mg/mL</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30 mg/mL</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10 mg/mL</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405407">
                <a:tc>
                  <a:txBody>
                    <a:bodyPr/>
                    <a:lstStyle/>
                    <a:p>
                      <a:pPr fontAlgn="t"/>
                      <a:r>
                        <a:rPr lang="en-US" sz="1800"/>
                        <a:t>Purity</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05407">
                <a:tc>
                  <a:txBody>
                    <a:bodyPr/>
                    <a:lstStyle/>
                    <a:p>
                      <a:pPr fontAlgn="t"/>
                      <a:r>
                        <a:rPr lang="en-US" sz="1800"/>
                        <a:t>Increased solubility</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No</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No</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Yes</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Yes</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666025">
                <a:tc>
                  <a:txBody>
                    <a:bodyPr/>
                    <a:lstStyle/>
                    <a:p>
                      <a:pPr fontAlgn="t"/>
                      <a:r>
                        <a:rPr lang="en-US" sz="1800"/>
                        <a:t>Risk for interference with function</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800"/>
                        <a:t>Low</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800"/>
                        <a:t>Low</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800"/>
                        <a:t>High</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800" dirty="0"/>
                        <a:t>High</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818144"/>
            <a:ext cx="7543800" cy="2677656"/>
          </a:xfrm>
          <a:prstGeom prst="rect">
            <a:avLst/>
          </a:prstGeom>
        </p:spPr>
        <p:txBody>
          <a:bodyPr wrap="square">
            <a:spAutoFit/>
          </a:bodyPr>
          <a:lstStyle/>
          <a:p>
            <a:r>
              <a:rPr lang="en-US" sz="2400" b="1" dirty="0" smtClean="0">
                <a:solidFill>
                  <a:srgbClr val="0070C0"/>
                </a:solidFill>
              </a:rPr>
              <a:t>The tag vectors are usually constructed so that the</a:t>
            </a:r>
          </a:p>
          <a:p>
            <a:r>
              <a:rPr lang="en-US" sz="2400" b="1" dirty="0" smtClean="0">
                <a:solidFill>
                  <a:srgbClr val="0070C0"/>
                </a:solidFill>
              </a:rPr>
              <a:t>coding sequence for an amino acid sequence cleaved</a:t>
            </a:r>
          </a:p>
          <a:p>
            <a:r>
              <a:rPr lang="en-US" sz="2400" b="1" dirty="0" smtClean="0">
                <a:solidFill>
                  <a:srgbClr val="0070C0"/>
                </a:solidFill>
              </a:rPr>
              <a:t>by a specific protease is inserted between the coding</a:t>
            </a:r>
          </a:p>
          <a:p>
            <a:r>
              <a:rPr lang="en-US" sz="2400" b="1" dirty="0" smtClean="0">
                <a:solidFill>
                  <a:srgbClr val="0070C0"/>
                </a:solidFill>
              </a:rPr>
              <a:t>sequence for the tag and the gene being expressed.</a:t>
            </a:r>
          </a:p>
          <a:p>
            <a:r>
              <a:rPr lang="en-US" sz="2400" b="1" dirty="0" smtClean="0">
                <a:solidFill>
                  <a:srgbClr val="0070C0"/>
                </a:solidFill>
              </a:rPr>
              <a:t>After purification, the tag protein can be cleaved off</a:t>
            </a:r>
          </a:p>
          <a:p>
            <a:r>
              <a:rPr lang="en-US" sz="2400" b="1" dirty="0" smtClean="0">
                <a:solidFill>
                  <a:srgbClr val="0070C0"/>
                </a:solidFill>
              </a:rPr>
              <a:t>with the specific protease to leave a normal or nearly</a:t>
            </a:r>
          </a:p>
          <a:p>
            <a:r>
              <a:rPr lang="en-US" sz="2400" b="1" dirty="0" smtClean="0">
                <a:solidFill>
                  <a:srgbClr val="0070C0"/>
                </a:solidFill>
              </a:rPr>
              <a:t>normal protein.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33388" r="35188" b="25719"/>
          <a:stretch>
            <a:fillRect/>
          </a:stretch>
        </p:blipFill>
        <p:spPr bwMode="auto">
          <a:xfrm>
            <a:off x="76200" y="447675"/>
            <a:ext cx="3657600" cy="4429125"/>
          </a:xfrm>
          <a:prstGeom prst="rect">
            <a:avLst/>
          </a:prstGeom>
          <a:noFill/>
          <a:ln w="9525">
            <a:noFill/>
            <a:miter lim="800000"/>
            <a:headEnd/>
            <a:tailEnd/>
          </a:ln>
          <a:effectLst/>
        </p:spPr>
      </p:pic>
      <p:sp>
        <p:nvSpPr>
          <p:cNvPr id="3" name="Rectangle 2"/>
          <p:cNvSpPr/>
          <p:nvPr/>
        </p:nvSpPr>
        <p:spPr>
          <a:xfrm>
            <a:off x="3505200" y="3012281"/>
            <a:ext cx="5562600" cy="3693319"/>
          </a:xfrm>
          <a:prstGeom prst="rect">
            <a:avLst/>
          </a:prstGeom>
        </p:spPr>
        <p:txBody>
          <a:bodyPr wrap="square">
            <a:spAutoFit/>
          </a:bodyPr>
          <a:lstStyle/>
          <a:p>
            <a:r>
              <a:rPr lang="en-US" b="1" dirty="0">
                <a:solidFill>
                  <a:srgbClr val="C00000"/>
                </a:solidFill>
              </a:rPr>
              <a:t>To use a </a:t>
            </a:r>
            <a:r>
              <a:rPr lang="en-US" b="1" dirty="0" err="1">
                <a:solidFill>
                  <a:srgbClr val="C00000"/>
                </a:solidFill>
              </a:rPr>
              <a:t>polyhistidine</a:t>
            </a:r>
            <a:r>
              <a:rPr lang="en-US" b="1" dirty="0">
                <a:solidFill>
                  <a:srgbClr val="C00000"/>
                </a:solidFill>
              </a:rPr>
              <a:t> fusion for purification, the</a:t>
            </a:r>
          </a:p>
          <a:p>
            <a:r>
              <a:rPr lang="en-US" b="1" dirty="0">
                <a:solidFill>
                  <a:srgbClr val="C00000"/>
                </a:solidFill>
              </a:rPr>
              <a:t>gene of interest is first engineered into a vector in</a:t>
            </a:r>
          </a:p>
          <a:p>
            <a:r>
              <a:rPr lang="en-US" b="1" dirty="0">
                <a:solidFill>
                  <a:srgbClr val="C00000"/>
                </a:solidFill>
              </a:rPr>
              <a:t>which there is a </a:t>
            </a:r>
            <a:r>
              <a:rPr lang="en-US" b="1" dirty="0" err="1">
                <a:solidFill>
                  <a:srgbClr val="C00000"/>
                </a:solidFill>
              </a:rPr>
              <a:t>polylinker</a:t>
            </a:r>
            <a:r>
              <a:rPr lang="en-US" b="1" dirty="0">
                <a:solidFill>
                  <a:srgbClr val="C00000"/>
                </a:solidFill>
              </a:rPr>
              <a:t> downstream of six </a:t>
            </a:r>
            <a:r>
              <a:rPr lang="en-US" b="1" dirty="0" err="1">
                <a:solidFill>
                  <a:srgbClr val="C00000"/>
                </a:solidFill>
              </a:rPr>
              <a:t>histidine</a:t>
            </a:r>
            <a:endParaRPr lang="en-US" b="1" dirty="0">
              <a:solidFill>
                <a:srgbClr val="C00000"/>
              </a:solidFill>
            </a:endParaRPr>
          </a:p>
          <a:p>
            <a:r>
              <a:rPr lang="en-US" b="1" dirty="0">
                <a:solidFill>
                  <a:srgbClr val="C00000"/>
                </a:solidFill>
              </a:rPr>
              <a:t>residues and a </a:t>
            </a:r>
            <a:r>
              <a:rPr lang="en-US" b="1" dirty="0" err="1">
                <a:solidFill>
                  <a:srgbClr val="C00000"/>
                </a:solidFill>
              </a:rPr>
              <a:t>proteolytic</a:t>
            </a:r>
            <a:r>
              <a:rPr lang="en-US" b="1" dirty="0">
                <a:solidFill>
                  <a:srgbClr val="C00000"/>
                </a:solidFill>
              </a:rPr>
              <a:t> cleavage site. In the</a:t>
            </a:r>
          </a:p>
          <a:p>
            <a:r>
              <a:rPr lang="en-US" b="1" dirty="0">
                <a:solidFill>
                  <a:srgbClr val="C00000"/>
                </a:solidFill>
              </a:rPr>
              <a:t>example shown </a:t>
            </a:r>
            <a:r>
              <a:rPr lang="en-US" b="1" dirty="0" smtClean="0">
                <a:solidFill>
                  <a:srgbClr val="C00000"/>
                </a:solidFill>
              </a:rPr>
              <a:t>here. the </a:t>
            </a:r>
            <a:r>
              <a:rPr lang="en-US" b="1" dirty="0">
                <a:solidFill>
                  <a:srgbClr val="C00000"/>
                </a:solidFill>
              </a:rPr>
              <a:t>cleavage site is that</a:t>
            </a:r>
          </a:p>
          <a:p>
            <a:r>
              <a:rPr lang="en-US" b="1" dirty="0">
                <a:solidFill>
                  <a:srgbClr val="C00000"/>
                </a:solidFill>
              </a:rPr>
              <a:t>for </a:t>
            </a:r>
            <a:r>
              <a:rPr lang="en-US" b="1" dirty="0" err="1">
                <a:solidFill>
                  <a:srgbClr val="C00000"/>
                </a:solidFill>
              </a:rPr>
              <a:t>enterokinase</a:t>
            </a:r>
            <a:r>
              <a:rPr lang="en-US" b="1" dirty="0">
                <a:solidFill>
                  <a:srgbClr val="C00000"/>
                </a:solidFill>
              </a:rPr>
              <a:t>. After induction of synthesis of the</a:t>
            </a:r>
          </a:p>
          <a:p>
            <a:r>
              <a:rPr lang="en-US" b="1" dirty="0">
                <a:solidFill>
                  <a:srgbClr val="C00000"/>
                </a:solidFill>
              </a:rPr>
              <a:t>fusion protein, the cells are </a:t>
            </a:r>
            <a:r>
              <a:rPr lang="en-US" b="1" dirty="0" err="1">
                <a:solidFill>
                  <a:srgbClr val="C00000"/>
                </a:solidFill>
              </a:rPr>
              <a:t>lysed</a:t>
            </a:r>
            <a:r>
              <a:rPr lang="en-US" b="1" dirty="0">
                <a:solidFill>
                  <a:srgbClr val="C00000"/>
                </a:solidFill>
              </a:rPr>
              <a:t> </a:t>
            </a:r>
            <a:r>
              <a:rPr lang="en-US" b="1" dirty="0" smtClean="0">
                <a:solidFill>
                  <a:srgbClr val="C00000"/>
                </a:solidFill>
              </a:rPr>
              <a:t>to get </a:t>
            </a:r>
            <a:r>
              <a:rPr lang="en-US" b="1" dirty="0" err="1" smtClean="0">
                <a:solidFill>
                  <a:srgbClr val="C00000"/>
                </a:solidFill>
              </a:rPr>
              <a:t>lysate</a:t>
            </a:r>
            <a:r>
              <a:rPr lang="en-US" b="1" dirty="0">
                <a:solidFill>
                  <a:srgbClr val="C00000"/>
                </a:solidFill>
              </a:rPr>
              <a:t>.</a:t>
            </a:r>
          </a:p>
          <a:p>
            <a:r>
              <a:rPr lang="en-US" b="1" dirty="0">
                <a:solidFill>
                  <a:srgbClr val="C00000"/>
                </a:solidFill>
              </a:rPr>
              <a:t>The </a:t>
            </a:r>
            <a:r>
              <a:rPr lang="en-US" b="1" dirty="0" err="1">
                <a:solidFill>
                  <a:srgbClr val="C00000"/>
                </a:solidFill>
              </a:rPr>
              <a:t>lysate</a:t>
            </a:r>
            <a:r>
              <a:rPr lang="en-US" b="1" dirty="0">
                <a:solidFill>
                  <a:srgbClr val="C00000"/>
                </a:solidFill>
              </a:rPr>
              <a:t> is then applied to a column containing</a:t>
            </a:r>
          </a:p>
          <a:p>
            <a:r>
              <a:rPr lang="en-US" b="1" dirty="0">
                <a:solidFill>
                  <a:srgbClr val="C00000"/>
                </a:solidFill>
              </a:rPr>
              <a:t>immobilized divalent nickel, which selectively binds</a:t>
            </a:r>
          </a:p>
          <a:p>
            <a:r>
              <a:rPr lang="en-US" b="1" dirty="0">
                <a:solidFill>
                  <a:srgbClr val="C00000"/>
                </a:solidFill>
              </a:rPr>
              <a:t>the </a:t>
            </a:r>
            <a:r>
              <a:rPr lang="en-US" b="1" dirty="0" err="1">
                <a:solidFill>
                  <a:srgbClr val="C00000"/>
                </a:solidFill>
              </a:rPr>
              <a:t>polyhistidine</a:t>
            </a:r>
            <a:r>
              <a:rPr lang="en-US" b="1" dirty="0">
                <a:solidFill>
                  <a:srgbClr val="C00000"/>
                </a:solidFill>
              </a:rPr>
              <a:t> tag. After washing away any</a:t>
            </a:r>
          </a:p>
          <a:p>
            <a:r>
              <a:rPr lang="en-US" b="1" dirty="0">
                <a:solidFill>
                  <a:srgbClr val="C00000"/>
                </a:solidFill>
              </a:rPr>
              <a:t>contaminating proteins, the fusion protein is eluted</a:t>
            </a:r>
          </a:p>
          <a:p>
            <a:r>
              <a:rPr lang="en-US" b="1" dirty="0">
                <a:solidFill>
                  <a:srgbClr val="C00000"/>
                </a:solidFill>
              </a:rPr>
              <a:t>from the column and treated with </a:t>
            </a:r>
            <a:r>
              <a:rPr lang="en-US" b="1" dirty="0" err="1">
                <a:solidFill>
                  <a:srgbClr val="C00000"/>
                </a:solidFill>
              </a:rPr>
              <a:t>enterokinase</a:t>
            </a:r>
            <a:r>
              <a:rPr lang="en-US" b="1" dirty="0">
                <a:solidFill>
                  <a:srgbClr val="C00000"/>
                </a:solidFill>
              </a:rPr>
              <a:t> to</a:t>
            </a:r>
          </a:p>
          <a:p>
            <a:r>
              <a:rPr lang="en-US" b="1" dirty="0">
                <a:solidFill>
                  <a:srgbClr val="C00000"/>
                </a:solidFill>
              </a:rPr>
              <a:t>release the cloned gene product.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2 An overall mechanism showing His-tag based affinity purification using Ni 2+ -NTA. Cell lysate containing mixture of proteins along with the one with His-tag is passed through Ni +2 -NTA IMAC column. The fused protein binds to the column and gets eluted subsequently. His-tag removal is carried out using TEV protease, resulting in generation of the pure protein"/>
          <p:cNvPicPr>
            <a:picLocks noChangeAspect="1" noChangeArrowheads="1"/>
          </p:cNvPicPr>
          <p:nvPr/>
        </p:nvPicPr>
        <p:blipFill>
          <a:blip r:embed="rId2"/>
          <a:srcRect/>
          <a:stretch>
            <a:fillRect/>
          </a:stretch>
        </p:blipFill>
        <p:spPr bwMode="auto">
          <a:xfrm>
            <a:off x="838200" y="152400"/>
            <a:ext cx="7696200" cy="653724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troduction to Recombinant Protein Purification | SpringerLink"/>
          <p:cNvPicPr>
            <a:picLocks noChangeAspect="1" noChangeArrowheads="1"/>
          </p:cNvPicPr>
          <p:nvPr/>
        </p:nvPicPr>
        <p:blipFill>
          <a:blip r:embed="rId2"/>
          <a:srcRect/>
          <a:stretch>
            <a:fillRect/>
          </a:stretch>
        </p:blipFill>
        <p:spPr bwMode="auto">
          <a:xfrm>
            <a:off x="1066800" y="1098616"/>
            <a:ext cx="7603976" cy="4540184"/>
          </a:xfrm>
          <a:prstGeom prst="rect">
            <a:avLst/>
          </a:prstGeom>
          <a:noFill/>
        </p:spPr>
      </p:pic>
      <p:sp>
        <p:nvSpPr>
          <p:cNvPr id="3" name="TextBox 2"/>
          <p:cNvSpPr txBox="1"/>
          <p:nvPr/>
        </p:nvSpPr>
        <p:spPr>
          <a:xfrm>
            <a:off x="3810000" y="304800"/>
            <a:ext cx="1259447" cy="369332"/>
          </a:xfrm>
          <a:prstGeom prst="rect">
            <a:avLst/>
          </a:prstGeom>
          <a:noFill/>
        </p:spPr>
        <p:txBody>
          <a:bodyPr wrap="none" rtlCol="0">
            <a:spAutoFit/>
          </a:bodyPr>
          <a:lstStyle/>
          <a:p>
            <a:r>
              <a:rPr lang="en-US" u="sng" dirty="0" smtClean="0"/>
              <a:t>Purification</a:t>
            </a:r>
            <a:endParaRPr lang="en-US"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media.biocompare.com/m/37/article/189677/native%20imac%20purification%20kit%20bio%20rad.png"/>
          <p:cNvPicPr>
            <a:picLocks noChangeAspect="1" noChangeArrowheads="1"/>
          </p:cNvPicPr>
          <p:nvPr/>
        </p:nvPicPr>
        <p:blipFill>
          <a:blip r:embed="rId2"/>
          <a:srcRect/>
          <a:stretch>
            <a:fillRect/>
          </a:stretch>
        </p:blipFill>
        <p:spPr bwMode="auto">
          <a:xfrm>
            <a:off x="838200" y="1066800"/>
            <a:ext cx="7820025" cy="41052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is SpinTrap SDS-PAGE"/>
          <p:cNvPicPr>
            <a:picLocks noChangeAspect="1" noChangeArrowheads="1"/>
          </p:cNvPicPr>
          <p:nvPr/>
        </p:nvPicPr>
        <p:blipFill>
          <a:blip r:embed="rId2"/>
          <a:srcRect/>
          <a:stretch>
            <a:fillRect/>
          </a:stretch>
        </p:blipFill>
        <p:spPr bwMode="auto">
          <a:xfrm>
            <a:off x="580565" y="457200"/>
            <a:ext cx="8411035" cy="6019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82000" cy="6463308"/>
          </a:xfrm>
          <a:prstGeom prst="rect">
            <a:avLst/>
          </a:prstGeom>
        </p:spPr>
        <p:txBody>
          <a:bodyPr wrap="square">
            <a:spAutoFit/>
          </a:bodyPr>
          <a:lstStyle/>
          <a:p>
            <a:r>
              <a:rPr lang="en-US" b="1" dirty="0"/>
              <a:t>Purifying tagged proteins</a:t>
            </a:r>
          </a:p>
          <a:p>
            <a:r>
              <a:rPr lang="en-US" b="1" dirty="0">
                <a:solidFill>
                  <a:srgbClr val="C00000"/>
                </a:solidFill>
              </a:rPr>
              <a:t>What is tagged protein purification?</a:t>
            </a:r>
          </a:p>
          <a:p>
            <a:r>
              <a:rPr lang="en-US" b="1" dirty="0"/>
              <a:t>Tagged protein purification uses </a:t>
            </a:r>
            <a:r>
              <a:rPr lang="en-US" b="1" dirty="0">
                <a:hlinkClick r:id="rId2"/>
              </a:rPr>
              <a:t>affinity chromatography (AC)</a:t>
            </a:r>
            <a:r>
              <a:rPr lang="en-US" b="1" dirty="0"/>
              <a:t> to purify recombinant proteins that have been engineered to include a specific peptide or protein sequence (tag). Common choices for protein affinity tags are </a:t>
            </a:r>
            <a:r>
              <a:rPr lang="en-US" b="1" dirty="0" err="1">
                <a:hlinkClick r:id="rId3"/>
              </a:rPr>
              <a:t>polyhistidine</a:t>
            </a:r>
            <a:r>
              <a:rPr lang="en-US" b="1" dirty="0">
                <a:hlinkClick r:id="rId3"/>
              </a:rPr>
              <a:t> (</a:t>
            </a:r>
            <a:r>
              <a:rPr lang="en-US" b="1" dirty="0" err="1">
                <a:hlinkClick r:id="rId3"/>
              </a:rPr>
              <a:t>histidine</a:t>
            </a:r>
            <a:r>
              <a:rPr lang="en-US" b="1" dirty="0">
                <a:hlinkClick r:id="rId3"/>
              </a:rPr>
              <a:t>-tag)</a:t>
            </a:r>
            <a:r>
              <a:rPr lang="en-US" b="1" dirty="0"/>
              <a:t>, </a:t>
            </a:r>
            <a:r>
              <a:rPr lang="en-US" b="1" dirty="0">
                <a:hlinkClick r:id="rId4"/>
              </a:rPr>
              <a:t>glutathione S-</a:t>
            </a:r>
            <a:r>
              <a:rPr lang="en-US" b="1" dirty="0" err="1">
                <a:hlinkClick r:id="rId4"/>
              </a:rPr>
              <a:t>transferase</a:t>
            </a:r>
            <a:r>
              <a:rPr lang="en-US" b="1" dirty="0">
                <a:hlinkClick r:id="rId4"/>
              </a:rPr>
              <a:t> (GST)</a:t>
            </a:r>
            <a:r>
              <a:rPr lang="en-US" b="1" dirty="0"/>
              <a:t>, </a:t>
            </a:r>
            <a:r>
              <a:rPr lang="en-US" b="1" dirty="0">
                <a:hlinkClick r:id="rId5"/>
              </a:rPr>
              <a:t>maltose-binding protein (MBP)</a:t>
            </a:r>
            <a:r>
              <a:rPr lang="en-US" b="1" dirty="0"/>
              <a:t>, </a:t>
            </a:r>
            <a:r>
              <a:rPr lang="en-US" b="1" i="1" dirty="0">
                <a:hlinkClick r:id="rId6"/>
              </a:rPr>
              <a:t>Strep</a:t>
            </a:r>
            <a:r>
              <a:rPr lang="en-US" b="1" dirty="0">
                <a:hlinkClick r:id="rId6"/>
              </a:rPr>
              <a:t>-tag® II</a:t>
            </a:r>
            <a:r>
              <a:rPr lang="en-US" b="1" dirty="0"/>
              <a:t>, and FLAG™ tags. His-tagged proteins are purified with a variant of affinity chromatography called IMAC (immobilized metal affinity chromatography).</a:t>
            </a:r>
          </a:p>
          <a:p>
            <a:r>
              <a:rPr lang="en-US" b="1" dirty="0">
                <a:solidFill>
                  <a:srgbClr val="C00000"/>
                </a:solidFill>
              </a:rPr>
              <a:t>Why should I add a tag to the protein?</a:t>
            </a:r>
          </a:p>
          <a:p>
            <a:r>
              <a:rPr lang="en-US" b="1" dirty="0"/>
              <a:t>Tags simplify purification and enable scientists to use standard protocols. It improves the yield, purity, and solubility of the protein of interest, and minimizes the number of purification steps needed. You can also use tags for detection.</a:t>
            </a:r>
          </a:p>
          <a:p>
            <a:r>
              <a:rPr lang="en-US" b="1" dirty="0">
                <a:solidFill>
                  <a:srgbClr val="C00000"/>
                </a:solidFill>
              </a:rPr>
              <a:t>When should I use tagged protein purification?</a:t>
            </a:r>
          </a:p>
          <a:p>
            <a:r>
              <a:rPr lang="en-US" b="1" dirty="0"/>
              <a:t>You can use affinity purification of tagged proteins as the only purification step in applications that do not require very high purity. When you need very high purity – or purity between 95% and 99% – you can use this technique as the first (capture) step and follow it with a </a:t>
            </a:r>
            <a:r>
              <a:rPr lang="en-US" b="1" dirty="0">
                <a:hlinkClick r:id="rId7"/>
              </a:rPr>
              <a:t>size exclusion chromatography (SEC)</a:t>
            </a:r>
            <a:r>
              <a:rPr lang="en-US" b="1" dirty="0"/>
              <a:t> step. A tag might also increase the solubility of the target protein, prevent proteolysis, and increase protein detection.</a:t>
            </a:r>
          </a:p>
          <a:p>
            <a:r>
              <a:rPr lang="en-US" b="1" dirty="0"/>
              <a:t>When selecting the tag, consider that the tag can interfere with the structure or function of the target protein. That means you might need to remove the tag using a tag cleavage protocol. Adding a cleavage recognition sequence between protein and tag enables protease, a cleavage enzyme, to cleave off the tag after purification.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Tagged_protein_purification_landscape"/>
          <p:cNvPicPr>
            <a:picLocks noChangeAspect="1" noChangeArrowheads="1"/>
          </p:cNvPicPr>
          <p:nvPr/>
        </p:nvPicPr>
        <p:blipFill>
          <a:blip r:embed="rId2"/>
          <a:srcRect/>
          <a:stretch>
            <a:fillRect/>
          </a:stretch>
        </p:blipFill>
        <p:spPr bwMode="auto">
          <a:xfrm>
            <a:off x="762000" y="3581401"/>
            <a:ext cx="8110925" cy="2666999"/>
          </a:xfrm>
          <a:prstGeom prst="rect">
            <a:avLst/>
          </a:prstGeom>
          <a:noFill/>
        </p:spPr>
      </p:pic>
      <p:sp>
        <p:nvSpPr>
          <p:cNvPr id="3" name="Rectangle 2"/>
          <p:cNvSpPr/>
          <p:nvPr/>
        </p:nvSpPr>
        <p:spPr>
          <a:xfrm>
            <a:off x="457200" y="228600"/>
            <a:ext cx="8458200" cy="3139321"/>
          </a:xfrm>
          <a:prstGeom prst="rect">
            <a:avLst/>
          </a:prstGeom>
        </p:spPr>
        <p:txBody>
          <a:bodyPr wrap="square">
            <a:spAutoFit/>
          </a:bodyPr>
          <a:lstStyle/>
          <a:p>
            <a:r>
              <a:rPr lang="en-US" b="1" dirty="0">
                <a:solidFill>
                  <a:srgbClr val="C00000"/>
                </a:solidFill>
              </a:rPr>
              <a:t>How does it work?</a:t>
            </a:r>
          </a:p>
          <a:p>
            <a:r>
              <a:rPr lang="en-US" dirty="0"/>
              <a:t>With an affinity tag attached, the target protein is specifically and reversibly bound to a chromatographic resin containing a binding substance (</a:t>
            </a:r>
            <a:r>
              <a:rPr lang="en-US" dirty="0" err="1"/>
              <a:t>ligand</a:t>
            </a:r>
            <a:r>
              <a:rPr lang="en-US" dirty="0"/>
              <a:t>) with affinity to the tag.</a:t>
            </a:r>
          </a:p>
          <a:p>
            <a:r>
              <a:rPr lang="en-US" b="1" dirty="0">
                <a:solidFill>
                  <a:srgbClr val="C00000"/>
                </a:solidFill>
              </a:rPr>
              <a:t>Tagged protein purification step-by-step</a:t>
            </a:r>
          </a:p>
          <a:p>
            <a:r>
              <a:rPr lang="en-US" dirty="0" smtClean="0"/>
              <a:t>1. Apply </a:t>
            </a:r>
            <a:r>
              <a:rPr lang="en-US" dirty="0"/>
              <a:t>the sample to the column in conditions that favor the tag and </a:t>
            </a:r>
            <a:r>
              <a:rPr lang="en-US" dirty="0" err="1"/>
              <a:t>ligand</a:t>
            </a:r>
            <a:r>
              <a:rPr lang="en-US" dirty="0"/>
              <a:t> binding. Wash any unbound material out of the column.</a:t>
            </a:r>
          </a:p>
          <a:p>
            <a:r>
              <a:rPr lang="en-US" dirty="0" smtClean="0"/>
              <a:t>2. Elute </a:t>
            </a:r>
            <a:r>
              <a:rPr lang="en-US" dirty="0"/>
              <a:t>the bound tagged protein. This is typically done using a competitive </a:t>
            </a:r>
            <a:r>
              <a:rPr lang="en-US" dirty="0" err="1"/>
              <a:t>ligand</a:t>
            </a:r>
            <a:r>
              <a:rPr lang="en-US" dirty="0"/>
              <a:t>.</a:t>
            </a:r>
          </a:p>
          <a:p>
            <a:r>
              <a:rPr lang="en-US" dirty="0" smtClean="0"/>
              <a:t>3. The </a:t>
            </a:r>
            <a:r>
              <a:rPr lang="en-US" dirty="0"/>
              <a:t>eluted protein is usually at a high concentration. If you need to remove the tag before using the protein, you can perform cleavage using a site-specific protease.</a:t>
            </a:r>
          </a:p>
          <a:p>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481</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Alok Pandey</cp:lastModifiedBy>
  <cp:revision>9</cp:revision>
  <dcterms:created xsi:type="dcterms:W3CDTF">2022-10-14T02:02:07Z</dcterms:created>
  <dcterms:modified xsi:type="dcterms:W3CDTF">2022-10-14T03:40:20Z</dcterms:modified>
</cp:coreProperties>
</file>