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D7D91A-A245-4B30-82FB-B98F41799B6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7D91A-A245-4B30-82FB-B98F41799B6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7D91A-A245-4B30-82FB-B98F41799B6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7D91A-A245-4B30-82FB-B98F41799B6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7D91A-A245-4B30-82FB-B98F41799B6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D7D91A-A245-4B30-82FB-B98F41799B6C}"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D7D91A-A245-4B30-82FB-B98F41799B6C}"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D7D91A-A245-4B30-82FB-B98F41799B6C}"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7D91A-A245-4B30-82FB-B98F41799B6C}"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7D91A-A245-4B30-82FB-B98F41799B6C}"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7D91A-A245-4B30-82FB-B98F41799B6C}"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7D91A-A245-4B30-82FB-B98F41799B6C}" type="datetimeFigureOut">
              <a:rPr lang="en-US" smtClean="0"/>
              <a:t>11/18/2022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A90BE-7FCE-4B45-B060-9EEEBAA120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technologynetworks.com/cell-science/articles/what-are-progenitor-cells-exploring-neural-myeloid-and-hematopoietic-progenitor-cells-329519"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Organism" TargetMode="External"/><Relationship Id="rId2" Type="http://schemas.openxmlformats.org/officeDocument/2006/relationships/hyperlink" Target="https://en.wikipedia.org/wiki/Genetics" TargetMode="External"/><Relationship Id="rId1" Type="http://schemas.openxmlformats.org/officeDocument/2006/relationships/slideLayout" Target="../slideLayouts/slideLayout1.xml"/><Relationship Id="rId5" Type="http://schemas.openxmlformats.org/officeDocument/2006/relationships/hyperlink" Target="https://en.wikipedia.org/wiki/Transgenic" TargetMode="External"/><Relationship Id="rId4" Type="http://schemas.openxmlformats.org/officeDocument/2006/relationships/hyperlink" Target="https://en.wikipedia.org/wiki/Gen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Nucleoside" TargetMode="External"/><Relationship Id="rId3" Type="http://schemas.openxmlformats.org/officeDocument/2006/relationships/hyperlink" Target="https://en.wikipedia.org/wiki/Aminopterin" TargetMode="External"/><Relationship Id="rId7" Type="http://schemas.openxmlformats.org/officeDocument/2006/relationships/hyperlink" Target="https://en.wikipedia.org/wiki/Purine" TargetMode="External"/><Relationship Id="rId2" Type="http://schemas.openxmlformats.org/officeDocument/2006/relationships/hyperlink" Target="https://en.wikipedia.org/wiki/Hypoxanthine" TargetMode="External"/><Relationship Id="rId1" Type="http://schemas.openxmlformats.org/officeDocument/2006/relationships/slideLayout" Target="../slideLayouts/slideLayout7.xml"/><Relationship Id="rId6" Type="http://schemas.openxmlformats.org/officeDocument/2006/relationships/hyperlink" Target="https://en.wikipedia.org/wiki/Dihydrofolate_reductase" TargetMode="External"/><Relationship Id="rId5" Type="http://schemas.openxmlformats.org/officeDocument/2006/relationships/hyperlink" Target="https://en.wikipedia.org/wiki/Folate" TargetMode="External"/><Relationship Id="rId4" Type="http://schemas.openxmlformats.org/officeDocument/2006/relationships/hyperlink" Target="https://en.wikipedia.org/wiki/Thymidine" TargetMode="External"/><Relationship Id="rId9" Type="http://schemas.openxmlformats.org/officeDocument/2006/relationships/hyperlink" Target="https://en.wikipedia.org/wiki/DNA_synthesis"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Fluorescent_protein" TargetMode="External"/><Relationship Id="rId3" Type="http://schemas.openxmlformats.org/officeDocument/2006/relationships/hyperlink" Target="https://en.wikipedia.org/wiki/Transgenic_mouse" TargetMode="External"/><Relationship Id="rId7" Type="http://schemas.openxmlformats.org/officeDocument/2006/relationships/hyperlink" Target="https://en.wikipedia.org/wiki/Zebrafish" TargetMode="External"/><Relationship Id="rId2" Type="http://schemas.openxmlformats.org/officeDocument/2006/relationships/hyperlink" Target="https://en.wikipedia.org/wiki/Rudolf_Jaenisch" TargetMode="External"/><Relationship Id="rId1" Type="http://schemas.openxmlformats.org/officeDocument/2006/relationships/slideLayout" Target="../slideLayouts/slideLayout7.xml"/><Relationship Id="rId6" Type="http://schemas.openxmlformats.org/officeDocument/2006/relationships/hyperlink" Target="https://en.wikipedia.org/wiki/GloFish" TargetMode="External"/><Relationship Id="rId11" Type="http://schemas.openxmlformats.org/officeDocument/2006/relationships/image" Target="../media/image11.jpeg"/><Relationship Id="rId5" Type="http://schemas.openxmlformats.org/officeDocument/2006/relationships/hyperlink" Target="https://en.wikipedia.org/wiki/Knockout_mouse" TargetMode="External"/><Relationship Id="rId10" Type="http://schemas.openxmlformats.org/officeDocument/2006/relationships/hyperlink" Target="https://en.wikipedia.org/wiki/AquAdvantage_salmon" TargetMode="External"/><Relationship Id="rId4" Type="http://schemas.openxmlformats.org/officeDocument/2006/relationships/hyperlink" Target="https://en.wikipedia.org/wiki/Gene_knockout" TargetMode="External"/><Relationship Id="rId9" Type="http://schemas.openxmlformats.org/officeDocument/2006/relationships/hyperlink" Target="https://en.wikipedia.org/wiki/Ultraviolet_ligh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GloFish"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en.wikipedia.org/wiki/Ultraviolet_light" TargetMode="External"/><Relationship Id="rId5" Type="http://schemas.openxmlformats.org/officeDocument/2006/relationships/hyperlink" Target="https://en.wikipedia.org/wiki/Fluorescent_protein" TargetMode="External"/><Relationship Id="rId4" Type="http://schemas.openxmlformats.org/officeDocument/2006/relationships/hyperlink" Target="https://en.wikipedia.org/wiki/Zebrafish"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en.wikipedia.org/wiki/Roslin_Institute" TargetMode="External"/><Relationship Id="rId7" Type="http://schemas.openxmlformats.org/officeDocument/2006/relationships/hyperlink" Target="https://en.wikipedia.org/wiki/Tracy_(sheep)" TargetMode="External"/><Relationship Id="rId2" Type="http://schemas.openxmlformats.org/officeDocument/2006/relationships/hyperlink" Target="https://en.wikipedia.org/wiki/Genetically_modified_organism" TargetMode="External"/><Relationship Id="rId1" Type="http://schemas.openxmlformats.org/officeDocument/2006/relationships/slideLayout" Target="../slideLayouts/slideLayout7.xml"/><Relationship Id="rId6" Type="http://schemas.openxmlformats.org/officeDocument/2006/relationships/hyperlink" Target="https://en.wikipedia.org/wiki/Emphysema" TargetMode="External"/><Relationship Id="rId5" Type="http://schemas.openxmlformats.org/officeDocument/2006/relationships/hyperlink" Target="https://en.wikipedia.org/wiki/Cystic_fibrosis" TargetMode="External"/><Relationship Id="rId4" Type="http://schemas.openxmlformats.org/officeDocument/2006/relationships/hyperlink" Target="https://en.wikipedia.org/wiki/Alpha_1-antitrypsi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thermofisher.com/us/en/home/life-science/stem-cell-research.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technologynetworks.com/cell-science/articles/what-are-totipotent-stem-cells-31977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bioinformant.com/multipotent-stem-cel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228600"/>
            <a:ext cx="5339475" cy="954107"/>
          </a:xfrm>
          <a:prstGeom prst="rect">
            <a:avLst/>
          </a:prstGeom>
          <a:noFill/>
        </p:spPr>
        <p:txBody>
          <a:bodyPr wrap="none" rtlCol="0">
            <a:spAutoFit/>
          </a:bodyPr>
          <a:lstStyle/>
          <a:p>
            <a:r>
              <a:rPr lang="en-US" sz="2800" b="1" i="1" u="sng" dirty="0" smtClean="0">
                <a:solidFill>
                  <a:srgbClr val="FF0000"/>
                </a:solidFill>
              </a:rPr>
              <a:t>Selectable </a:t>
            </a:r>
            <a:r>
              <a:rPr lang="en-US" sz="2800" b="1" i="1" u="sng" dirty="0">
                <a:solidFill>
                  <a:srgbClr val="FF0000"/>
                </a:solidFill>
              </a:rPr>
              <a:t>markers for animal cells</a:t>
            </a:r>
          </a:p>
          <a:p>
            <a:endParaRPr lang="en-US" sz="2800" u="sng" dirty="0">
              <a:solidFill>
                <a:srgbClr val="FF0000"/>
              </a:solidFill>
            </a:endParaRPr>
          </a:p>
        </p:txBody>
      </p:sp>
      <p:pic>
        <p:nvPicPr>
          <p:cNvPr id="1026" name="Picture 2"/>
          <p:cNvPicPr>
            <a:picLocks noChangeAspect="1" noChangeArrowheads="1"/>
          </p:cNvPicPr>
          <p:nvPr/>
        </p:nvPicPr>
        <p:blipFill>
          <a:blip r:embed="rId2"/>
          <a:srcRect l="10475" t="5272" r="8347" b="3994"/>
          <a:stretch>
            <a:fillRect/>
          </a:stretch>
        </p:blipFill>
        <p:spPr bwMode="auto">
          <a:xfrm>
            <a:off x="457200" y="990600"/>
            <a:ext cx="83820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e hierarchy of the stem cell types and the cells that can be produced from each type"/>
          <p:cNvPicPr>
            <a:picLocks noChangeAspect="1" noChangeArrowheads="1"/>
          </p:cNvPicPr>
          <p:nvPr/>
        </p:nvPicPr>
        <p:blipFill>
          <a:blip r:embed="rId2"/>
          <a:srcRect/>
          <a:stretch>
            <a:fillRect/>
          </a:stretch>
        </p:blipFill>
        <p:spPr bwMode="auto">
          <a:xfrm>
            <a:off x="1447800" y="302463"/>
            <a:ext cx="6248400" cy="64031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200" y="304800"/>
          <a:ext cx="6934200" cy="5926356"/>
        </p:xfrm>
        <a:graphic>
          <a:graphicData uri="http://schemas.openxmlformats.org/drawingml/2006/table">
            <a:tbl>
              <a:tblPr/>
              <a:tblGrid>
                <a:gridCol w="1733550"/>
                <a:gridCol w="1733550"/>
                <a:gridCol w="1733550"/>
                <a:gridCol w="1733550"/>
              </a:tblGrid>
              <a:tr h="154405">
                <a:tc>
                  <a:txBody>
                    <a:bodyPr/>
                    <a:lstStyle/>
                    <a:p>
                      <a:pPr>
                        <a:spcAft>
                          <a:spcPts val="0"/>
                        </a:spcAft>
                      </a:pP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a:t>Totipotent</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a:t>Pluripotent</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a:t>Multipotent</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11">
                <a:tc>
                  <a:txBody>
                    <a:bodyPr/>
                    <a:lstStyle/>
                    <a:p>
                      <a:pPr>
                        <a:spcAft>
                          <a:spcPts val="0"/>
                        </a:spcAft>
                      </a:pPr>
                      <a:r>
                        <a:rPr lang="en-US" sz="1400" b="1"/>
                        <a:t>Relative potency</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High</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Medium</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Low</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772027">
                <a:tc>
                  <a:txBody>
                    <a:bodyPr/>
                    <a:lstStyle/>
                    <a:p>
                      <a:pPr>
                        <a:spcAft>
                          <a:spcPts val="0"/>
                        </a:spcAft>
                      </a:pPr>
                      <a:r>
                        <a:rPr lang="en-US" sz="1400" b="1"/>
                        <a:t>Cell types capable of generating</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Differentiate into any cell type</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Differentiate into cells from any of the three germ layers</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Differentiate into a limited range of cell types</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11">
                <a:tc>
                  <a:txBody>
                    <a:bodyPr/>
                    <a:lstStyle/>
                    <a:p>
                      <a:pPr>
                        <a:spcAft>
                          <a:spcPts val="0"/>
                        </a:spcAft>
                      </a:pPr>
                      <a:r>
                        <a:rPr lang="en-US" sz="1400" b="1"/>
                        <a:t>Terminology</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Toti = Whole</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Pluri = Many</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Multi = Several</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926432">
                <a:tc>
                  <a:txBody>
                    <a:bodyPr/>
                    <a:lstStyle/>
                    <a:p>
                      <a:pPr>
                        <a:spcAft>
                          <a:spcPts val="0"/>
                        </a:spcAft>
                      </a:pPr>
                      <a:r>
                        <a:rPr lang="en-US" sz="1400" b="1"/>
                        <a:t>Examples</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Zygote, early morula</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Embryonic stem cells, Induced pluripotent stem cells</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hlinkClick r:id="rId2"/>
                        </a:rPr>
                        <a:t>Hematopoietic stem cells, neural stem cells, mesenchymal stem cells</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215">
                <a:tc>
                  <a:txBody>
                    <a:bodyPr/>
                    <a:lstStyle/>
                    <a:p>
                      <a:pPr>
                        <a:spcAft>
                          <a:spcPts val="0"/>
                        </a:spcAft>
                      </a:pPr>
                      <a:r>
                        <a:rPr lang="en-US" sz="1400" b="1"/>
                        <a:t>Found</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Early cells of fertilized egg</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Inner mass cells of the blastocyst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In many tissues</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463215">
                <a:tc>
                  <a:txBody>
                    <a:bodyPr/>
                    <a:lstStyle/>
                    <a:p>
                      <a:pPr>
                        <a:spcAft>
                          <a:spcPts val="0"/>
                        </a:spcAft>
                      </a:pPr>
                      <a:r>
                        <a:rPr lang="en-US" sz="1400" b="1"/>
                        <a:t>Expression of pluripotency genes</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620">
                <a:tc>
                  <a:txBody>
                    <a:bodyPr/>
                    <a:lstStyle/>
                    <a:p>
                      <a:pPr>
                        <a:spcAft>
                          <a:spcPts val="0"/>
                        </a:spcAft>
                      </a:pPr>
                      <a:r>
                        <a:rPr lang="en-US" sz="1400" b="1"/>
                        <a:t>Expression of lineage-specific genes</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1080838">
                <a:tc>
                  <a:txBody>
                    <a:bodyPr/>
                    <a:lstStyle/>
                    <a:p>
                      <a:pPr>
                        <a:spcAft>
                          <a:spcPts val="0"/>
                        </a:spcAft>
                      </a:pPr>
                      <a:r>
                        <a:rPr lang="en-US" sz="1400" b="1"/>
                        <a:t>Pros of use in research</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spcAft>
                          <a:spcPts val="0"/>
                        </a:spcAft>
                      </a:pPr>
                      <a:r>
                        <a:rPr lang="en-US" sz="1400"/>
                        <a:t>Easy to isolate and grow</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spcAft>
                          <a:spcPts val="0"/>
                        </a:spcAft>
                      </a:pPr>
                      <a:r>
                        <a:rPr lang="en-US" sz="1400"/>
                        <a:t>Easy to isolate and grow</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spcAft>
                          <a:spcPts val="0"/>
                        </a:spcAft>
                      </a:pPr>
                      <a:r>
                        <a:rPr lang="en-US" sz="1400"/>
                        <a:t>Less ethical issues, less chance of immune rejection if taken from same patient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772027">
                <a:tc>
                  <a:txBody>
                    <a:bodyPr/>
                    <a:lstStyle/>
                    <a:p>
                      <a:pPr>
                        <a:spcAft>
                          <a:spcPts val="0"/>
                        </a:spcAft>
                      </a:pPr>
                      <a:r>
                        <a:rPr lang="en-US" sz="1400" b="1"/>
                        <a:t>Cons of use in research</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Ethical issues</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Ethical issues, teratoma formation</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dirty="0"/>
                        <a:t>Hard to isolate, limited differentiation, scarce</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Generation of human embryonic stem cells. A few-celled embryo gives... |  Download Scientific Diagram"/>
          <p:cNvPicPr>
            <a:picLocks noChangeAspect="1" noChangeArrowheads="1"/>
          </p:cNvPicPr>
          <p:nvPr/>
        </p:nvPicPr>
        <p:blipFill>
          <a:blip r:embed="rId2"/>
          <a:srcRect/>
          <a:stretch>
            <a:fillRect/>
          </a:stretch>
        </p:blipFill>
        <p:spPr bwMode="auto">
          <a:xfrm>
            <a:off x="3657600" y="2209800"/>
            <a:ext cx="5230613" cy="4572000"/>
          </a:xfrm>
          <a:prstGeom prst="rect">
            <a:avLst/>
          </a:prstGeom>
          <a:noFill/>
        </p:spPr>
      </p:pic>
      <p:pic>
        <p:nvPicPr>
          <p:cNvPr id="22530" name="Picture 2" descr="Blastocyst - Wikipedia"/>
          <p:cNvPicPr>
            <a:picLocks noChangeAspect="1" noChangeArrowheads="1"/>
          </p:cNvPicPr>
          <p:nvPr/>
        </p:nvPicPr>
        <p:blipFill>
          <a:blip r:embed="rId3"/>
          <a:srcRect/>
          <a:stretch>
            <a:fillRect/>
          </a:stretch>
        </p:blipFill>
        <p:spPr bwMode="auto">
          <a:xfrm>
            <a:off x="228600" y="228599"/>
            <a:ext cx="4495800" cy="3159125"/>
          </a:xfrm>
          <a:prstGeom prst="rect">
            <a:avLst/>
          </a:prstGeom>
          <a:noFill/>
        </p:spPr>
      </p:pic>
      <p:sp>
        <p:nvSpPr>
          <p:cNvPr id="4" name="TextBox 3"/>
          <p:cNvSpPr txBox="1"/>
          <p:nvPr/>
        </p:nvSpPr>
        <p:spPr>
          <a:xfrm>
            <a:off x="6477264" y="304800"/>
            <a:ext cx="990336" cy="369332"/>
          </a:xfrm>
          <a:prstGeom prst="rect">
            <a:avLst/>
          </a:prstGeom>
          <a:noFill/>
        </p:spPr>
        <p:txBody>
          <a:bodyPr wrap="none" rtlCol="0">
            <a:spAutoFit/>
          </a:bodyPr>
          <a:lstStyle/>
          <a:p>
            <a:r>
              <a:rPr lang="en-US" b="1" dirty="0" smtClean="0">
                <a:solidFill>
                  <a:srgbClr val="7030A0"/>
                </a:solidFill>
              </a:rPr>
              <a:t>ES CELLS</a:t>
            </a:r>
            <a:endParaRPr lang="en-US" b="1" dirty="0">
              <a:solidFill>
                <a:srgbClr val="7030A0"/>
              </a:solidFill>
            </a:endParaRPr>
          </a:p>
        </p:txBody>
      </p:sp>
      <p:cxnSp>
        <p:nvCxnSpPr>
          <p:cNvPr id="7" name="Straight Arrow Connector 6"/>
          <p:cNvCxnSpPr/>
          <p:nvPr/>
        </p:nvCxnSpPr>
        <p:spPr>
          <a:xfrm rot="10800000">
            <a:off x="2362200" y="3505200"/>
            <a:ext cx="1600200" cy="83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very early human embryos, totipotent stem cells"/>
          <p:cNvPicPr>
            <a:picLocks noChangeAspect="1" noChangeArrowheads="1"/>
          </p:cNvPicPr>
          <p:nvPr/>
        </p:nvPicPr>
        <p:blipFill>
          <a:blip r:embed="rId2"/>
          <a:srcRect/>
          <a:stretch>
            <a:fillRect/>
          </a:stretch>
        </p:blipFill>
        <p:spPr bwMode="auto">
          <a:xfrm>
            <a:off x="1857375" y="228600"/>
            <a:ext cx="5153025" cy="61912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04800"/>
            <a:ext cx="5566652" cy="461665"/>
          </a:xfrm>
          <a:prstGeom prst="rect">
            <a:avLst/>
          </a:prstGeom>
        </p:spPr>
        <p:txBody>
          <a:bodyPr wrap="none">
            <a:spAutoFit/>
          </a:bodyPr>
          <a:lstStyle/>
          <a:p>
            <a:r>
              <a:rPr lang="en-US" sz="2400" b="1" u="sng" dirty="0">
                <a:solidFill>
                  <a:srgbClr val="7030A0"/>
                </a:solidFill>
              </a:rPr>
              <a:t>Methods of creation of transgenic animals</a:t>
            </a:r>
          </a:p>
        </p:txBody>
      </p:sp>
      <p:sp>
        <p:nvSpPr>
          <p:cNvPr id="3" name="TextBox 2"/>
          <p:cNvSpPr txBox="1"/>
          <p:nvPr/>
        </p:nvSpPr>
        <p:spPr>
          <a:xfrm>
            <a:off x="304800" y="2133600"/>
            <a:ext cx="7860229" cy="3416320"/>
          </a:xfrm>
          <a:prstGeom prst="rect">
            <a:avLst/>
          </a:prstGeom>
          <a:noFill/>
        </p:spPr>
        <p:txBody>
          <a:bodyPr wrap="none" rtlCol="0">
            <a:spAutoFit/>
          </a:bodyPr>
          <a:lstStyle/>
          <a:p>
            <a:pPr marL="342900" indent="-342900"/>
            <a:endParaRPr lang="en-US" sz="2400" b="1" dirty="0" smtClean="0"/>
          </a:p>
          <a:p>
            <a:pPr marL="342900" indent="-342900"/>
            <a:endParaRPr lang="en-US" sz="2400" b="1" dirty="0"/>
          </a:p>
          <a:p>
            <a:pPr marL="342900" indent="-342900"/>
            <a:endParaRPr lang="en-US" sz="2400" b="1" dirty="0" smtClean="0"/>
          </a:p>
          <a:p>
            <a:pPr marL="342900" indent="-342900"/>
            <a:endParaRPr lang="en-US" sz="2400" b="1" dirty="0"/>
          </a:p>
          <a:p>
            <a:pPr marL="342900" indent="-342900"/>
            <a:endParaRPr lang="en-US" sz="2400" b="1" dirty="0" smtClean="0"/>
          </a:p>
          <a:p>
            <a:pPr marL="342900" indent="-342900"/>
            <a:r>
              <a:rPr lang="en-US" sz="2400" b="1" dirty="0" smtClean="0"/>
              <a:t>C. Embryonic </a:t>
            </a:r>
            <a:r>
              <a:rPr lang="en-US" sz="2400" b="1" dirty="0"/>
              <a:t>stem cell-mediated gene </a:t>
            </a:r>
            <a:r>
              <a:rPr lang="en-US" sz="2400" b="1" dirty="0" smtClean="0"/>
              <a:t>transfer</a:t>
            </a:r>
          </a:p>
          <a:p>
            <a:pPr marL="342900" indent="-342900"/>
            <a:r>
              <a:rPr lang="en-US" sz="2400" b="1" dirty="0" smtClean="0"/>
              <a:t>(Introduction of genetically engineered embryonic cells into </a:t>
            </a:r>
          </a:p>
          <a:p>
            <a:pPr marL="342900" indent="-342900"/>
            <a:r>
              <a:rPr lang="en-US" sz="2400" b="1" dirty="0" smtClean="0"/>
              <a:t>early stage developing embryo)</a:t>
            </a:r>
            <a:endParaRPr lang="en-US" sz="2400" b="1" dirty="0"/>
          </a:p>
          <a:p>
            <a:endParaRPr lang="en-US" sz="2400" dirty="0"/>
          </a:p>
        </p:txBody>
      </p:sp>
      <p:sp>
        <p:nvSpPr>
          <p:cNvPr id="4" name="TextBox 3"/>
          <p:cNvSpPr txBox="1"/>
          <p:nvPr/>
        </p:nvSpPr>
        <p:spPr>
          <a:xfrm>
            <a:off x="304800" y="914400"/>
            <a:ext cx="8458200" cy="3416320"/>
          </a:xfrm>
          <a:prstGeom prst="rect">
            <a:avLst/>
          </a:prstGeom>
          <a:noFill/>
        </p:spPr>
        <p:txBody>
          <a:bodyPr wrap="square" rtlCol="0">
            <a:spAutoFit/>
          </a:bodyPr>
          <a:lstStyle/>
          <a:p>
            <a:pPr marL="342900" indent="-342900">
              <a:buAutoNum type="alphaUcPeriod"/>
            </a:pPr>
            <a:r>
              <a:rPr lang="en-US" sz="2400" b="1" dirty="0" smtClean="0"/>
              <a:t>Retrovirus-mediated </a:t>
            </a:r>
            <a:r>
              <a:rPr lang="en-US" sz="2400" b="1" dirty="0"/>
              <a:t>gene </a:t>
            </a:r>
            <a:r>
              <a:rPr lang="en-US" sz="2400" b="1" dirty="0" smtClean="0"/>
              <a:t>transfer</a:t>
            </a:r>
          </a:p>
          <a:p>
            <a:pPr marL="342900" indent="-342900"/>
            <a:r>
              <a:rPr lang="en-US" sz="2400" b="1" dirty="0" smtClean="0"/>
              <a:t>(Introduction of retroviral vectors in the cells of an early stage embryo)</a:t>
            </a:r>
          </a:p>
          <a:p>
            <a:pPr marL="342900" indent="-342900"/>
            <a:endParaRPr lang="en-US" sz="2400" b="1" dirty="0"/>
          </a:p>
          <a:p>
            <a:pPr marL="342900" indent="-342900"/>
            <a:r>
              <a:rPr lang="en-US" sz="2400" b="1" dirty="0" smtClean="0"/>
              <a:t>B. Pronuclear Microinjection</a:t>
            </a:r>
          </a:p>
          <a:p>
            <a:pPr marL="342900" indent="-342900"/>
            <a:r>
              <a:rPr lang="en-US" sz="2400" b="1" dirty="0" smtClean="0"/>
              <a:t>(Microinjection of DNA into the male pro-nucleus of one cell embryos)</a:t>
            </a:r>
          </a:p>
          <a:p>
            <a:pPr marL="342900" indent="-342900"/>
            <a:endParaRPr lang="en-US" sz="2400" b="1" dirty="0"/>
          </a:p>
          <a:p>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www.frontiersin.org/files/Articles/387140/fonc-08-00268-HTML/image_m/fonc-08-00268-g001.jpg"/>
          <p:cNvPicPr>
            <a:picLocks noChangeAspect="1" noChangeArrowheads="1"/>
          </p:cNvPicPr>
          <p:nvPr/>
        </p:nvPicPr>
        <p:blipFill>
          <a:blip r:embed="rId2"/>
          <a:srcRect/>
          <a:stretch>
            <a:fillRect/>
          </a:stretch>
        </p:blipFill>
        <p:spPr bwMode="auto">
          <a:xfrm>
            <a:off x="914400" y="381001"/>
            <a:ext cx="7467600" cy="6248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7200"/>
            <a:ext cx="8458200" cy="2308324"/>
          </a:xfrm>
          <a:prstGeom prst="rect">
            <a:avLst/>
          </a:prstGeom>
        </p:spPr>
        <p:txBody>
          <a:bodyPr wrap="square">
            <a:spAutoFit/>
          </a:bodyPr>
          <a:lstStyle/>
          <a:p>
            <a:r>
              <a:rPr lang="en-US" b="1" dirty="0" smtClean="0">
                <a:solidFill>
                  <a:srgbClr val="0070C0"/>
                </a:solidFill>
              </a:rPr>
              <a:t>1. A</a:t>
            </a:r>
            <a:r>
              <a:rPr lang="en-US" b="1" dirty="0">
                <a:solidFill>
                  <a:srgbClr val="0070C0"/>
                </a:solidFill>
              </a:rPr>
              <a:t> gene knockout (abbreviation: KO) is a </a:t>
            </a:r>
            <a:r>
              <a:rPr lang="en-US" b="1" dirty="0">
                <a:solidFill>
                  <a:srgbClr val="0070C0"/>
                </a:solidFill>
                <a:hlinkClick r:id="rId2" tooltip="Genetics"/>
              </a:rPr>
              <a:t>genetic</a:t>
            </a:r>
            <a:r>
              <a:rPr lang="en-US" b="1" dirty="0">
                <a:solidFill>
                  <a:srgbClr val="0070C0"/>
                </a:solidFill>
              </a:rPr>
              <a:t> technique in which one of an </a:t>
            </a:r>
            <a:r>
              <a:rPr lang="en-US" b="1" dirty="0">
                <a:solidFill>
                  <a:srgbClr val="0070C0"/>
                </a:solidFill>
                <a:hlinkClick r:id="rId3" tooltip="Organism"/>
              </a:rPr>
              <a:t>organism</a:t>
            </a:r>
            <a:r>
              <a:rPr lang="en-US" b="1" dirty="0">
                <a:solidFill>
                  <a:srgbClr val="0070C0"/>
                </a:solidFill>
              </a:rPr>
              <a:t>'s </a:t>
            </a:r>
            <a:r>
              <a:rPr lang="en-US" b="1" dirty="0">
                <a:solidFill>
                  <a:srgbClr val="0070C0"/>
                </a:solidFill>
                <a:hlinkClick r:id="rId4" tooltip="Gene"/>
              </a:rPr>
              <a:t>genes</a:t>
            </a:r>
            <a:r>
              <a:rPr lang="en-US" b="1" dirty="0">
                <a:solidFill>
                  <a:srgbClr val="0070C0"/>
                </a:solidFill>
              </a:rPr>
              <a:t> is made inoperative ("knocked out" of the organism</a:t>
            </a:r>
            <a:r>
              <a:rPr lang="en-US" b="1" dirty="0" smtClean="0">
                <a:solidFill>
                  <a:srgbClr val="0070C0"/>
                </a:solidFill>
              </a:rPr>
              <a:t>).</a:t>
            </a:r>
          </a:p>
          <a:p>
            <a:r>
              <a:rPr lang="en-US" b="1" dirty="0">
                <a:solidFill>
                  <a:srgbClr val="0070C0"/>
                </a:solidFill>
              </a:rPr>
              <a:t> </a:t>
            </a:r>
            <a:endParaRPr lang="en-US" b="1" dirty="0" smtClean="0">
              <a:solidFill>
                <a:srgbClr val="0070C0"/>
              </a:solidFill>
            </a:endParaRPr>
          </a:p>
          <a:p>
            <a:r>
              <a:rPr lang="en-US" b="1" u="sng" dirty="0">
                <a:solidFill>
                  <a:srgbClr val="0070C0"/>
                </a:solidFill>
              </a:rPr>
              <a:t>Knockout organisms or simply knockouts</a:t>
            </a:r>
            <a:r>
              <a:rPr lang="en-US" b="1" dirty="0">
                <a:solidFill>
                  <a:srgbClr val="0070C0"/>
                </a:solidFill>
              </a:rPr>
              <a:t> are used to study gene function, usually by investigating the effect of gene loss. </a:t>
            </a:r>
            <a:endParaRPr lang="en-US" b="1" dirty="0" smtClean="0">
              <a:solidFill>
                <a:srgbClr val="0070C0"/>
              </a:solidFill>
            </a:endParaRPr>
          </a:p>
          <a:p>
            <a:endParaRPr lang="en-US" b="1" dirty="0">
              <a:solidFill>
                <a:srgbClr val="0070C0"/>
              </a:solidFill>
            </a:endParaRPr>
          </a:p>
          <a:p>
            <a:r>
              <a:rPr lang="en-US" b="1" dirty="0" smtClean="0">
                <a:solidFill>
                  <a:srgbClr val="0070C0"/>
                </a:solidFill>
              </a:rPr>
              <a:t>Researchers </a:t>
            </a:r>
            <a:r>
              <a:rPr lang="en-US" b="1" dirty="0">
                <a:solidFill>
                  <a:srgbClr val="0070C0"/>
                </a:solidFill>
              </a:rPr>
              <a:t>draw inferences from the difference between the knockout organism and normal individuals.</a:t>
            </a:r>
          </a:p>
        </p:txBody>
      </p:sp>
      <p:sp>
        <p:nvSpPr>
          <p:cNvPr id="5" name="Rectangle 4"/>
          <p:cNvSpPr/>
          <p:nvPr/>
        </p:nvSpPr>
        <p:spPr>
          <a:xfrm>
            <a:off x="381000" y="2990671"/>
            <a:ext cx="8229600" cy="2585323"/>
          </a:xfrm>
          <a:prstGeom prst="rect">
            <a:avLst/>
          </a:prstGeom>
        </p:spPr>
        <p:txBody>
          <a:bodyPr wrap="square">
            <a:spAutoFit/>
          </a:bodyPr>
          <a:lstStyle/>
          <a:p>
            <a:r>
              <a:rPr lang="en-US" b="1" dirty="0" smtClean="0">
                <a:solidFill>
                  <a:srgbClr val="C00000"/>
                </a:solidFill>
              </a:rPr>
              <a:t>2. Gene </a:t>
            </a:r>
            <a:r>
              <a:rPr lang="en-US" b="1" dirty="0" err="1">
                <a:solidFill>
                  <a:srgbClr val="C00000"/>
                </a:solidFill>
              </a:rPr>
              <a:t>knockin</a:t>
            </a:r>
            <a:r>
              <a:rPr lang="en-US" b="1" dirty="0">
                <a:solidFill>
                  <a:srgbClr val="C00000"/>
                </a:solidFill>
              </a:rPr>
              <a:t> (KI) is the process of targeted insertion of an exogenous gene at a specific locus in the genome. </a:t>
            </a:r>
            <a:endParaRPr lang="en-US" b="1" dirty="0" smtClean="0">
              <a:solidFill>
                <a:srgbClr val="C00000"/>
              </a:solidFill>
            </a:endParaRPr>
          </a:p>
          <a:p>
            <a:endParaRPr lang="en-US" b="1" dirty="0">
              <a:solidFill>
                <a:srgbClr val="C00000"/>
              </a:solidFill>
            </a:endParaRPr>
          </a:p>
          <a:p>
            <a:r>
              <a:rPr lang="en-US" b="1" dirty="0">
                <a:solidFill>
                  <a:srgbClr val="C00000"/>
                </a:solidFill>
              </a:rPr>
              <a:t>The difference between knock-in technology and traditional </a:t>
            </a:r>
            <a:r>
              <a:rPr lang="en-US" b="1" dirty="0">
                <a:solidFill>
                  <a:srgbClr val="C00000"/>
                </a:solidFill>
                <a:hlinkClick r:id="rId5" tooltip="Transgenic"/>
              </a:rPr>
              <a:t>transgenic</a:t>
            </a:r>
            <a:r>
              <a:rPr lang="en-US" b="1" dirty="0">
                <a:solidFill>
                  <a:srgbClr val="C00000"/>
                </a:solidFill>
              </a:rPr>
              <a:t> techniques is that a knock-in involves a gene inserted into a specific locus, and is thus a "targeted" insertion. </a:t>
            </a:r>
            <a:endParaRPr lang="en-US" b="1" dirty="0" smtClean="0">
              <a:solidFill>
                <a:srgbClr val="C00000"/>
              </a:solidFill>
            </a:endParaRPr>
          </a:p>
          <a:p>
            <a:endParaRPr lang="en-US" b="1" dirty="0">
              <a:solidFill>
                <a:srgbClr val="C00000"/>
              </a:solidFill>
            </a:endParaRPr>
          </a:p>
          <a:p>
            <a:r>
              <a:rPr lang="en-US" b="1" dirty="0" smtClean="0"/>
              <a:t>3. Gene </a:t>
            </a:r>
            <a:r>
              <a:rPr lang="en-US" b="1" dirty="0"/>
              <a:t>knockdown</a:t>
            </a:r>
            <a:r>
              <a:rPr lang="en-US" dirty="0"/>
              <a:t> - reduce the levels of expression of a gene in your cell. This is not as dramatic as a gene knockout, and there may still be some expression of your gene.</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qphs.fs.quoracdn.net/main-qimg-7af2609a45aad27001c8dd119ab3476f-lq"/>
          <p:cNvPicPr>
            <a:picLocks noChangeAspect="1" noChangeArrowheads="1"/>
          </p:cNvPicPr>
          <p:nvPr/>
        </p:nvPicPr>
        <p:blipFill>
          <a:blip r:embed="rId2"/>
          <a:srcRect t="16817"/>
          <a:stretch>
            <a:fillRect/>
          </a:stretch>
        </p:blipFill>
        <p:spPr bwMode="auto">
          <a:xfrm>
            <a:off x="488010" y="1066800"/>
            <a:ext cx="8503590" cy="5257800"/>
          </a:xfrm>
          <a:prstGeom prst="rect">
            <a:avLst/>
          </a:prstGeom>
          <a:noFill/>
        </p:spPr>
      </p:pic>
      <p:sp>
        <p:nvSpPr>
          <p:cNvPr id="3" name="TextBox 2"/>
          <p:cNvSpPr txBox="1"/>
          <p:nvPr/>
        </p:nvSpPr>
        <p:spPr>
          <a:xfrm>
            <a:off x="2442984" y="304800"/>
            <a:ext cx="4338816" cy="461665"/>
          </a:xfrm>
          <a:prstGeom prst="rect">
            <a:avLst/>
          </a:prstGeom>
          <a:noFill/>
        </p:spPr>
        <p:txBody>
          <a:bodyPr wrap="none" rtlCol="0">
            <a:spAutoFit/>
          </a:bodyPr>
          <a:lstStyle/>
          <a:p>
            <a:r>
              <a:rPr lang="en-US" sz="2400" b="1" u="sng" dirty="0" smtClean="0"/>
              <a:t>Process of developing KO Mouse</a:t>
            </a:r>
            <a:endParaRPr lang="en-US" sz="2400" b="1" u="sng" dirty="0"/>
          </a:p>
        </p:txBody>
      </p:sp>
      <p:sp>
        <p:nvSpPr>
          <p:cNvPr id="4" name="TextBox 3"/>
          <p:cNvSpPr txBox="1"/>
          <p:nvPr/>
        </p:nvSpPr>
        <p:spPr>
          <a:xfrm>
            <a:off x="457200" y="990600"/>
            <a:ext cx="412292" cy="369332"/>
          </a:xfrm>
          <a:prstGeom prst="rect">
            <a:avLst/>
          </a:prstGeom>
          <a:noFill/>
        </p:spPr>
        <p:txBody>
          <a:bodyPr wrap="none" rtlCol="0">
            <a:spAutoFit/>
          </a:bodyPr>
          <a:lstStyle/>
          <a:p>
            <a:r>
              <a:rPr lang="en-US" dirty="0" smtClean="0"/>
              <a:t>1.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qphs.fs.quoracdn.net/main-qimg-96997e187eb9283227a0205ed8878ff9-lq"/>
          <p:cNvPicPr>
            <a:picLocks noChangeAspect="1" noChangeArrowheads="1"/>
          </p:cNvPicPr>
          <p:nvPr/>
        </p:nvPicPr>
        <p:blipFill>
          <a:blip r:embed="rId2"/>
          <a:srcRect/>
          <a:stretch>
            <a:fillRect/>
          </a:stretch>
        </p:blipFill>
        <p:spPr bwMode="auto">
          <a:xfrm>
            <a:off x="762000" y="233916"/>
            <a:ext cx="7996458" cy="624308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
            <a:ext cx="7696200" cy="1200329"/>
          </a:xfrm>
          <a:prstGeom prst="rect">
            <a:avLst/>
          </a:prstGeom>
        </p:spPr>
        <p:txBody>
          <a:bodyPr wrap="square">
            <a:spAutoFit/>
          </a:bodyPr>
          <a:lstStyle/>
          <a:p>
            <a:r>
              <a:rPr lang="en-US" sz="2400" dirty="0">
                <a:solidFill>
                  <a:srgbClr val="C00000"/>
                </a:solidFill>
              </a:rPr>
              <a:t>TheTP53 gene is located </a:t>
            </a:r>
            <a:r>
              <a:rPr lang="en-US" sz="2400" b="1" dirty="0">
                <a:solidFill>
                  <a:srgbClr val="C00000"/>
                </a:solidFill>
              </a:rPr>
              <a:t>on the long arm of chromosome 17</a:t>
            </a:r>
            <a:r>
              <a:rPr lang="en-US" sz="2400" dirty="0">
                <a:solidFill>
                  <a:srgbClr val="C00000"/>
                </a:solidFill>
              </a:rPr>
              <a:t> and contains 11 </a:t>
            </a:r>
            <a:r>
              <a:rPr lang="en-US" sz="2400" dirty="0" err="1">
                <a:solidFill>
                  <a:srgbClr val="C00000"/>
                </a:solidFill>
              </a:rPr>
              <a:t>exons</a:t>
            </a:r>
            <a:r>
              <a:rPr lang="en-US" sz="2400" dirty="0">
                <a:solidFill>
                  <a:srgbClr val="C00000"/>
                </a:solidFill>
              </a:rPr>
              <a:t> spanning some 20 000 </a:t>
            </a:r>
            <a:r>
              <a:rPr lang="en-US" sz="2400" dirty="0" err="1">
                <a:solidFill>
                  <a:srgbClr val="C00000"/>
                </a:solidFill>
              </a:rPr>
              <a:t>bp</a:t>
            </a:r>
            <a:r>
              <a:rPr lang="en-US" sz="2400" dirty="0">
                <a:solidFill>
                  <a:srgbClr val="C00000"/>
                </a:solidFill>
              </a:rPr>
              <a:t> of genomic sequence. </a:t>
            </a:r>
          </a:p>
        </p:txBody>
      </p:sp>
      <p:sp>
        <p:nvSpPr>
          <p:cNvPr id="3" name="Rectangle 2"/>
          <p:cNvSpPr/>
          <p:nvPr/>
        </p:nvSpPr>
        <p:spPr>
          <a:xfrm>
            <a:off x="821482" y="2339876"/>
            <a:ext cx="7408118" cy="2308324"/>
          </a:xfrm>
          <a:prstGeom prst="rect">
            <a:avLst/>
          </a:prstGeom>
        </p:spPr>
        <p:txBody>
          <a:bodyPr wrap="none">
            <a:spAutoFit/>
          </a:bodyPr>
          <a:lstStyle/>
          <a:p>
            <a:r>
              <a:rPr lang="en-US" sz="2400" b="1" dirty="0">
                <a:solidFill>
                  <a:srgbClr val="002060"/>
                </a:solidFill>
              </a:rPr>
              <a:t>BRCA1/BRCA2 </a:t>
            </a:r>
            <a:r>
              <a:rPr lang="en-US" sz="2400" b="1" dirty="0" smtClean="0">
                <a:solidFill>
                  <a:srgbClr val="002060"/>
                </a:solidFill>
              </a:rPr>
              <a:t>genes</a:t>
            </a:r>
          </a:p>
          <a:p>
            <a:r>
              <a:rPr lang="en-US" sz="2400" b="1" dirty="0">
                <a:solidFill>
                  <a:srgbClr val="002060"/>
                </a:solidFill>
              </a:rPr>
              <a:t>p</a:t>
            </a:r>
            <a:r>
              <a:rPr lang="en-US" sz="2400" b="1" dirty="0" smtClean="0">
                <a:solidFill>
                  <a:srgbClr val="002060"/>
                </a:solidFill>
              </a:rPr>
              <a:t>53 gene</a:t>
            </a:r>
          </a:p>
          <a:p>
            <a:endParaRPr lang="en-US" sz="2400" b="1" dirty="0">
              <a:solidFill>
                <a:srgbClr val="002060"/>
              </a:solidFill>
            </a:endParaRPr>
          </a:p>
          <a:p>
            <a:r>
              <a:rPr lang="en-US" sz="2400" b="1" dirty="0" smtClean="0">
                <a:solidFill>
                  <a:srgbClr val="002060"/>
                </a:solidFill>
              </a:rPr>
              <a:t>Tumor suppressor genes</a:t>
            </a:r>
          </a:p>
          <a:p>
            <a:endParaRPr lang="en-US" sz="2400" b="1" dirty="0">
              <a:solidFill>
                <a:srgbClr val="002060"/>
              </a:solidFill>
            </a:endParaRPr>
          </a:p>
          <a:p>
            <a:r>
              <a:rPr lang="en-US" sz="2400" b="1" dirty="0" smtClean="0">
                <a:solidFill>
                  <a:srgbClr val="002060"/>
                </a:solidFill>
              </a:rPr>
              <a:t>KO mice will develop tumor in between 3 and 6 months. </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98944"/>
            <a:ext cx="8077200" cy="2677656"/>
          </a:xfrm>
          <a:prstGeom prst="rect">
            <a:avLst/>
          </a:prstGeom>
        </p:spPr>
        <p:txBody>
          <a:bodyPr wrap="square">
            <a:spAutoFit/>
          </a:bodyPr>
          <a:lstStyle/>
          <a:p>
            <a:r>
              <a:rPr lang="en-US" sz="2400" b="1" dirty="0"/>
              <a:t>HAT Medium</a:t>
            </a:r>
            <a:r>
              <a:rPr lang="en-US" sz="2400" dirty="0"/>
              <a:t> (</a:t>
            </a:r>
            <a:r>
              <a:rPr lang="en-US" sz="2400" b="1" dirty="0">
                <a:hlinkClick r:id="rId2" tooltip="Hypoxanthine"/>
              </a:rPr>
              <a:t>hypoxanthine</a:t>
            </a:r>
            <a:r>
              <a:rPr lang="en-US" sz="2400" b="1" dirty="0"/>
              <a:t>-</a:t>
            </a:r>
            <a:r>
              <a:rPr lang="en-US" sz="2400" b="1" dirty="0" err="1">
                <a:hlinkClick r:id="rId3" tooltip="Aminopterin"/>
              </a:rPr>
              <a:t>aminopterin</a:t>
            </a:r>
            <a:r>
              <a:rPr lang="en-US" sz="2400" b="1" dirty="0"/>
              <a:t>-</a:t>
            </a:r>
            <a:r>
              <a:rPr lang="en-US" sz="2400" b="1" dirty="0" err="1">
                <a:hlinkClick r:id="rId4" tooltip="Thymidine"/>
              </a:rPr>
              <a:t>thymidine</a:t>
            </a:r>
            <a:r>
              <a:rPr lang="en-US" sz="2400" b="1" dirty="0"/>
              <a:t> medium</a:t>
            </a:r>
            <a:r>
              <a:rPr lang="en-US" sz="2400" dirty="0"/>
              <a:t>) is a selection medium for mammalian cell culture, which relies on the combination of </a:t>
            </a:r>
            <a:r>
              <a:rPr lang="en-US" sz="2400" dirty="0" err="1">
                <a:hlinkClick r:id="rId3" tooltip="Aminopterin"/>
              </a:rPr>
              <a:t>aminopterin</a:t>
            </a:r>
            <a:r>
              <a:rPr lang="en-US" sz="2400" dirty="0"/>
              <a:t>, a drug that acts as a powerful </a:t>
            </a:r>
            <a:r>
              <a:rPr lang="en-US" sz="2400" dirty="0" err="1">
                <a:hlinkClick r:id="rId5" tooltip="Folate"/>
              </a:rPr>
              <a:t>folate</a:t>
            </a:r>
            <a:r>
              <a:rPr lang="en-US" sz="2400" dirty="0"/>
              <a:t> metabolism inhibitor by inhibiting </a:t>
            </a:r>
            <a:r>
              <a:rPr lang="en-US" sz="2400" u="sng" dirty="0" err="1">
                <a:hlinkClick r:id="rId6"/>
              </a:rPr>
              <a:t>dihydrofolate</a:t>
            </a:r>
            <a:r>
              <a:rPr lang="en-US" sz="2400" u="sng" dirty="0">
                <a:hlinkClick r:id="rId6"/>
              </a:rPr>
              <a:t> </a:t>
            </a:r>
            <a:r>
              <a:rPr lang="en-US" sz="2400" u="sng" dirty="0" err="1">
                <a:hlinkClick r:id="rId6"/>
              </a:rPr>
              <a:t>reductase</a:t>
            </a:r>
            <a:r>
              <a:rPr lang="en-US" sz="2400" dirty="0"/>
              <a:t>, with </a:t>
            </a:r>
            <a:r>
              <a:rPr lang="en-US" sz="2400" dirty="0">
                <a:hlinkClick r:id="rId2" tooltip="Hypoxanthine"/>
              </a:rPr>
              <a:t>hypoxanthine</a:t>
            </a:r>
            <a:r>
              <a:rPr lang="en-US" sz="2400" dirty="0"/>
              <a:t> (a </a:t>
            </a:r>
            <a:r>
              <a:rPr lang="en-US" sz="2400" dirty="0" err="1">
                <a:hlinkClick r:id="rId7" tooltip="Purine"/>
              </a:rPr>
              <a:t>purine</a:t>
            </a:r>
            <a:r>
              <a:rPr lang="en-US" sz="2400" dirty="0"/>
              <a:t> derivative) and </a:t>
            </a:r>
            <a:r>
              <a:rPr lang="en-US" sz="2400" dirty="0" err="1">
                <a:hlinkClick r:id="rId4" tooltip="Thymidine"/>
              </a:rPr>
              <a:t>thymidine</a:t>
            </a:r>
            <a:r>
              <a:rPr lang="en-US" sz="2400" dirty="0"/>
              <a:t> (a </a:t>
            </a:r>
            <a:r>
              <a:rPr lang="en-US" sz="2400" dirty="0" err="1"/>
              <a:t>deoxy</a:t>
            </a:r>
            <a:r>
              <a:rPr lang="en-US" sz="2400" dirty="0" err="1">
                <a:hlinkClick r:id="rId8" tooltip="Nucleoside"/>
              </a:rPr>
              <a:t>nucleoside</a:t>
            </a:r>
            <a:r>
              <a:rPr lang="en-US" sz="2400" dirty="0"/>
              <a:t>) which are intermediates in </a:t>
            </a:r>
            <a:r>
              <a:rPr lang="en-US" sz="2400" dirty="0">
                <a:hlinkClick r:id="rId9" tooltip="DNA synthesis"/>
              </a:rPr>
              <a:t>DNA synthesis</a:t>
            </a:r>
            <a:r>
              <a:rPr lang="en-US" sz="2400" dirty="0"/>
              <a:t>. </a:t>
            </a:r>
          </a:p>
        </p:txBody>
      </p:sp>
      <p:sp>
        <p:nvSpPr>
          <p:cNvPr id="3" name="Rectangle 2"/>
          <p:cNvSpPr/>
          <p:nvPr/>
        </p:nvSpPr>
        <p:spPr>
          <a:xfrm>
            <a:off x="685800" y="4133671"/>
            <a:ext cx="8458200" cy="1200329"/>
          </a:xfrm>
          <a:prstGeom prst="rect">
            <a:avLst/>
          </a:prstGeom>
        </p:spPr>
        <p:txBody>
          <a:bodyPr wrap="square">
            <a:spAutoFit/>
          </a:bodyPr>
          <a:lstStyle/>
          <a:p>
            <a:r>
              <a:rPr lang="en-US" sz="2400" b="1" dirty="0">
                <a:solidFill>
                  <a:srgbClr val="002060"/>
                </a:solidFill>
              </a:rPr>
              <a:t>HPRT+ </a:t>
            </a:r>
            <a:r>
              <a:rPr lang="en-US" sz="2400" b="1" dirty="0" err="1">
                <a:solidFill>
                  <a:srgbClr val="002060"/>
                </a:solidFill>
              </a:rPr>
              <a:t>transformants</a:t>
            </a:r>
            <a:r>
              <a:rPr lang="en-US" sz="2400" b="1" dirty="0">
                <a:solidFill>
                  <a:srgbClr val="002060"/>
                </a:solidFill>
              </a:rPr>
              <a:t> </a:t>
            </a:r>
            <a:r>
              <a:rPr lang="en-US" sz="2400" b="1" dirty="0" smtClean="0">
                <a:solidFill>
                  <a:srgbClr val="002060"/>
                </a:solidFill>
              </a:rPr>
              <a:t>and cells </a:t>
            </a:r>
            <a:r>
              <a:rPr lang="en-US" sz="2400" b="1" dirty="0">
                <a:solidFill>
                  <a:srgbClr val="002060"/>
                </a:solidFill>
              </a:rPr>
              <a:t>positive for TK can be selected on </a:t>
            </a:r>
            <a:r>
              <a:rPr lang="en-US" sz="2400" b="1" dirty="0" smtClean="0">
                <a:solidFill>
                  <a:srgbClr val="002060"/>
                </a:solidFill>
              </a:rPr>
              <a:t>HAT medium</a:t>
            </a:r>
            <a:r>
              <a:rPr lang="en-US" sz="2400" b="1" dirty="0">
                <a:solidFill>
                  <a:srgbClr val="002060"/>
                </a:solidFill>
              </a:rPr>
              <a:t>. This is because both enzymes are </a:t>
            </a:r>
            <a:r>
              <a:rPr lang="en-US" sz="2400" b="1" dirty="0" smtClean="0">
                <a:solidFill>
                  <a:srgbClr val="002060"/>
                </a:solidFill>
              </a:rPr>
              <a:t>required for </a:t>
            </a:r>
            <a:r>
              <a:rPr lang="en-US" sz="2400" b="1" dirty="0">
                <a:solidFill>
                  <a:srgbClr val="002060"/>
                </a:solidFill>
              </a:rPr>
              <a:t>nucleotide biosynthesis via the </a:t>
            </a:r>
            <a:r>
              <a:rPr lang="en-US" sz="2400" b="1" i="1" dirty="0">
                <a:solidFill>
                  <a:srgbClr val="002060"/>
                </a:solidFill>
              </a:rPr>
              <a:t>salvage pathway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77669"/>
            <a:ext cx="8077200" cy="3046988"/>
          </a:xfrm>
          <a:prstGeom prst="rect">
            <a:avLst/>
          </a:prstGeom>
        </p:spPr>
        <p:txBody>
          <a:bodyPr wrap="square">
            <a:spAutoFit/>
          </a:bodyPr>
          <a:lstStyle/>
          <a:p>
            <a:r>
              <a:rPr lang="en-US" dirty="0"/>
              <a:t>In 1974 </a:t>
            </a:r>
            <a:r>
              <a:rPr lang="en-US" dirty="0">
                <a:hlinkClick r:id="rId2" tooltip="Rudolf Jaenisch"/>
              </a:rPr>
              <a:t>Rudolf </a:t>
            </a:r>
            <a:r>
              <a:rPr lang="en-US" dirty="0" err="1">
                <a:hlinkClick r:id="rId2" tooltip="Rudolf Jaenisch"/>
              </a:rPr>
              <a:t>Jaenisch</a:t>
            </a:r>
            <a:r>
              <a:rPr lang="en-US" dirty="0"/>
              <a:t> created a </a:t>
            </a:r>
            <a:r>
              <a:rPr lang="en-US" dirty="0">
                <a:hlinkClick r:id="rId3" tooltip="Transgenic mouse"/>
              </a:rPr>
              <a:t>transgenic mouse</a:t>
            </a:r>
            <a:r>
              <a:rPr lang="en-US" dirty="0"/>
              <a:t> by introducing foreign DNA into its embryo, making it the world's first transgenic animal</a:t>
            </a:r>
            <a:r>
              <a:rPr lang="en-US" dirty="0" smtClean="0"/>
              <a:t>.</a:t>
            </a:r>
          </a:p>
          <a:p>
            <a:endParaRPr lang="en-US" dirty="0"/>
          </a:p>
          <a:p>
            <a:r>
              <a:rPr lang="en-US" dirty="0"/>
              <a:t>Mice with genes </a:t>
            </a:r>
            <a:r>
              <a:rPr lang="en-US" dirty="0">
                <a:hlinkClick r:id="rId4" tooltip="Gene knockout"/>
              </a:rPr>
              <a:t>knocked out</a:t>
            </a:r>
            <a:r>
              <a:rPr lang="en-US" dirty="0"/>
              <a:t> (</a:t>
            </a:r>
            <a:r>
              <a:rPr lang="en-US" u="sng" dirty="0">
                <a:hlinkClick r:id="rId5"/>
              </a:rPr>
              <a:t>knockout mouse</a:t>
            </a:r>
            <a:r>
              <a:rPr lang="en-US" dirty="0"/>
              <a:t>) were created in 1989</a:t>
            </a:r>
            <a:r>
              <a:rPr lang="en-US" dirty="0" smtClean="0"/>
              <a:t>.</a:t>
            </a:r>
          </a:p>
          <a:p>
            <a:endParaRPr lang="en-US" dirty="0"/>
          </a:p>
          <a:p>
            <a:r>
              <a:rPr lang="en-US" dirty="0"/>
              <a:t>The first genetically modified animal to be </a:t>
            </a:r>
            <a:r>
              <a:rPr lang="en-US" dirty="0" err="1"/>
              <a:t>commercialised</a:t>
            </a:r>
            <a:r>
              <a:rPr lang="en-US" dirty="0"/>
              <a:t> was the </a:t>
            </a:r>
            <a:r>
              <a:rPr lang="en-US" dirty="0" err="1">
                <a:hlinkClick r:id="rId6" tooltip="GloFish"/>
              </a:rPr>
              <a:t>GloFish</a:t>
            </a:r>
            <a:r>
              <a:rPr lang="en-US" dirty="0"/>
              <a:t>, a </a:t>
            </a:r>
            <a:r>
              <a:rPr lang="en-US" dirty="0">
                <a:hlinkClick r:id="rId7" tooltip="Zebrafish"/>
              </a:rPr>
              <a:t>Zebra fish</a:t>
            </a:r>
            <a:r>
              <a:rPr lang="en-US" dirty="0"/>
              <a:t> with a </a:t>
            </a:r>
            <a:r>
              <a:rPr lang="en-US" dirty="0">
                <a:hlinkClick r:id="rId8" tooltip="Fluorescent protein"/>
              </a:rPr>
              <a:t>fluorescent gene</a:t>
            </a:r>
            <a:r>
              <a:rPr lang="en-US" dirty="0"/>
              <a:t> added that allows it to glow in the dark under </a:t>
            </a:r>
            <a:r>
              <a:rPr lang="en-US" dirty="0">
                <a:hlinkClick r:id="rId9" tooltip="Ultraviolet light"/>
              </a:rPr>
              <a:t>ultraviolet </a:t>
            </a:r>
            <a:r>
              <a:rPr lang="en-US" dirty="0" smtClean="0">
                <a:hlinkClick r:id="rId9" tooltip="Ultraviolet light"/>
              </a:rPr>
              <a:t>light</a:t>
            </a:r>
            <a:r>
              <a:rPr lang="en-US" dirty="0" smtClean="0"/>
              <a:t>.</a:t>
            </a:r>
            <a:r>
              <a:rPr lang="en-US" baseline="30000" dirty="0"/>
              <a:t> </a:t>
            </a:r>
            <a:r>
              <a:rPr lang="en-US" dirty="0" smtClean="0"/>
              <a:t>It </a:t>
            </a:r>
            <a:r>
              <a:rPr lang="en-US" dirty="0"/>
              <a:t>was released to the US market in 2003</a:t>
            </a:r>
            <a:r>
              <a:rPr lang="en-US" dirty="0" smtClean="0"/>
              <a:t>.</a:t>
            </a:r>
            <a:endParaRPr lang="en-US" baseline="30000" dirty="0" smtClean="0"/>
          </a:p>
          <a:p>
            <a:endParaRPr lang="en-US" baseline="30000" dirty="0"/>
          </a:p>
          <a:p>
            <a:r>
              <a:rPr lang="en-US" dirty="0"/>
              <a:t>The first genetically modified animal to be approved for food use was </a:t>
            </a:r>
            <a:r>
              <a:rPr lang="en-US" dirty="0" err="1">
                <a:hlinkClick r:id="rId10" tooltip="AquAdvantage salmon"/>
              </a:rPr>
              <a:t>AquAdvantage</a:t>
            </a:r>
            <a:r>
              <a:rPr lang="en-US" dirty="0">
                <a:hlinkClick r:id="rId10" tooltip="AquAdvantage salmon"/>
              </a:rPr>
              <a:t> salmon</a:t>
            </a:r>
            <a:r>
              <a:rPr lang="en-US" dirty="0"/>
              <a:t> in 2015.</a:t>
            </a:r>
          </a:p>
        </p:txBody>
      </p:sp>
      <p:sp>
        <p:nvSpPr>
          <p:cNvPr id="3" name="Rectangle 2"/>
          <p:cNvSpPr/>
          <p:nvPr/>
        </p:nvSpPr>
        <p:spPr>
          <a:xfrm>
            <a:off x="3364525" y="316468"/>
            <a:ext cx="1893275" cy="369332"/>
          </a:xfrm>
          <a:prstGeom prst="rect">
            <a:avLst/>
          </a:prstGeom>
        </p:spPr>
        <p:txBody>
          <a:bodyPr wrap="none">
            <a:spAutoFit/>
          </a:bodyPr>
          <a:lstStyle/>
          <a:p>
            <a:r>
              <a:rPr lang="en-US" b="1" u="sng" dirty="0" smtClean="0"/>
              <a:t>Transgenic animal</a:t>
            </a:r>
            <a:endParaRPr lang="en-US" b="1" u="sng" dirty="0"/>
          </a:p>
        </p:txBody>
      </p:sp>
      <p:pic>
        <p:nvPicPr>
          <p:cNvPr id="4" name="Picture 6" descr="AquAdvantage Salmon: A Heckuva Drug | Civil Eats"/>
          <p:cNvPicPr>
            <a:picLocks noChangeAspect="1" noChangeArrowheads="1"/>
          </p:cNvPicPr>
          <p:nvPr/>
        </p:nvPicPr>
        <p:blipFill>
          <a:blip r:embed="rId11"/>
          <a:srcRect l="31683" t="3306" b="50413"/>
          <a:stretch>
            <a:fillRect/>
          </a:stretch>
        </p:blipFill>
        <p:spPr bwMode="auto">
          <a:xfrm>
            <a:off x="2362200" y="4267200"/>
            <a:ext cx="4600575" cy="2133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loFish® Small Assorted Danio Add-on Collection - GloFish®"/>
          <p:cNvPicPr>
            <a:picLocks noChangeAspect="1" noChangeArrowheads="1"/>
          </p:cNvPicPr>
          <p:nvPr/>
        </p:nvPicPr>
        <p:blipFill>
          <a:blip r:embed="rId2"/>
          <a:srcRect l="21333" t="28000" r="22667" b="22667"/>
          <a:stretch>
            <a:fillRect/>
          </a:stretch>
        </p:blipFill>
        <p:spPr bwMode="auto">
          <a:xfrm>
            <a:off x="2895600" y="2895600"/>
            <a:ext cx="3200400" cy="2819400"/>
          </a:xfrm>
          <a:prstGeom prst="rect">
            <a:avLst/>
          </a:prstGeom>
          <a:noFill/>
        </p:spPr>
      </p:pic>
      <p:sp>
        <p:nvSpPr>
          <p:cNvPr id="3" name="Rectangle 2"/>
          <p:cNvSpPr/>
          <p:nvPr/>
        </p:nvSpPr>
        <p:spPr>
          <a:xfrm>
            <a:off x="1752600" y="609600"/>
            <a:ext cx="6324600" cy="1200329"/>
          </a:xfrm>
          <a:prstGeom prst="rect">
            <a:avLst/>
          </a:prstGeom>
        </p:spPr>
        <p:txBody>
          <a:bodyPr wrap="square">
            <a:spAutoFit/>
          </a:bodyPr>
          <a:lstStyle/>
          <a:p>
            <a:r>
              <a:rPr lang="en-US" b="1" dirty="0" smtClean="0"/>
              <a:t>The first genetically modified animal to be commercialized was the </a:t>
            </a:r>
            <a:r>
              <a:rPr lang="en-US" b="1" dirty="0" err="1" smtClean="0">
                <a:hlinkClick r:id="rId3" tooltip="GloFish"/>
              </a:rPr>
              <a:t>GloFish</a:t>
            </a:r>
            <a:r>
              <a:rPr lang="en-US" b="1" dirty="0" smtClean="0"/>
              <a:t>, a </a:t>
            </a:r>
            <a:r>
              <a:rPr lang="en-US" b="1" dirty="0" smtClean="0">
                <a:hlinkClick r:id="rId4" tooltip="Zebrafish"/>
              </a:rPr>
              <a:t>Zebra fish</a:t>
            </a:r>
            <a:r>
              <a:rPr lang="en-US" b="1" dirty="0" smtClean="0"/>
              <a:t> with a </a:t>
            </a:r>
            <a:r>
              <a:rPr lang="en-US" b="1" dirty="0" smtClean="0">
                <a:hlinkClick r:id="rId5" tooltip="Fluorescent protein"/>
              </a:rPr>
              <a:t>fluorescent gene</a:t>
            </a:r>
            <a:r>
              <a:rPr lang="en-US" b="1" dirty="0" smtClean="0"/>
              <a:t> added that allows it to glow in the dark under </a:t>
            </a:r>
            <a:r>
              <a:rPr lang="en-US" b="1" dirty="0" smtClean="0">
                <a:hlinkClick r:id="rId6" tooltip="Ultraviolet light"/>
              </a:rPr>
              <a:t>ultraviolet light</a:t>
            </a:r>
            <a:r>
              <a:rPr lang="en-US" b="1" dirty="0" smtClean="0"/>
              <a:t>.</a:t>
            </a:r>
            <a:r>
              <a:rPr lang="en-US" b="1" baseline="30000" dirty="0" smtClean="0"/>
              <a:t> </a:t>
            </a:r>
            <a:r>
              <a:rPr lang="en-US" b="1" dirty="0" smtClean="0"/>
              <a:t>It was released to the US market in 2003.</a:t>
            </a:r>
            <a:endParaRPr lang="en-US" b="1" baseline="30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FDA Approves GMO Salm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FDA Approves GMO Salm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685800" y="304800"/>
            <a:ext cx="7848600" cy="1200329"/>
          </a:xfrm>
          <a:prstGeom prst="rect">
            <a:avLst/>
          </a:prstGeom>
        </p:spPr>
        <p:txBody>
          <a:bodyPr wrap="square">
            <a:spAutoFit/>
          </a:bodyPr>
          <a:lstStyle/>
          <a:p>
            <a:r>
              <a:rPr lang="en-US" b="1" dirty="0">
                <a:solidFill>
                  <a:srgbClr val="00B050"/>
                </a:solidFill>
              </a:rPr>
              <a:t>The first genetically modified cow </a:t>
            </a:r>
            <a:r>
              <a:rPr lang="en-US" b="1" dirty="0" smtClean="0">
                <a:solidFill>
                  <a:srgbClr val="00B050"/>
                </a:solidFill>
              </a:rPr>
              <a:t>(in year 1997) or </a:t>
            </a:r>
            <a:r>
              <a:rPr lang="en-US" b="1" dirty="0">
                <a:solidFill>
                  <a:srgbClr val="00B050"/>
                </a:solidFill>
              </a:rPr>
              <a:t>transgenic cow was Rosie. </a:t>
            </a:r>
            <a:r>
              <a:rPr lang="en-US" b="1" dirty="0" smtClean="0">
                <a:solidFill>
                  <a:srgbClr val="00B050"/>
                </a:solidFill>
              </a:rPr>
              <a:t>Rosie </a:t>
            </a:r>
            <a:r>
              <a:rPr lang="en-US" b="1" dirty="0">
                <a:solidFill>
                  <a:srgbClr val="00B050"/>
                </a:solidFill>
              </a:rPr>
              <a:t>was able to produce milk enriched in the human protein. The milk was rich in human alpha-</a:t>
            </a:r>
            <a:r>
              <a:rPr lang="en-US" b="1" dirty="0" err="1">
                <a:solidFill>
                  <a:srgbClr val="00B050"/>
                </a:solidFill>
              </a:rPr>
              <a:t>lactalbumin</a:t>
            </a:r>
            <a:r>
              <a:rPr lang="en-US" b="1" dirty="0">
                <a:solidFill>
                  <a:srgbClr val="00B050"/>
                </a:solidFill>
              </a:rPr>
              <a:t> which was a more suitable product for human baby consumption than normal milk.</a:t>
            </a:r>
          </a:p>
        </p:txBody>
      </p:sp>
      <p:pic>
        <p:nvPicPr>
          <p:cNvPr id="28680" name="Picture 8" descr="Rosie cow is highly intelligent – Ahimsa Milk"/>
          <p:cNvPicPr>
            <a:picLocks noChangeAspect="1" noChangeArrowheads="1"/>
          </p:cNvPicPr>
          <p:nvPr/>
        </p:nvPicPr>
        <p:blipFill>
          <a:blip r:embed="rId2"/>
          <a:srcRect/>
          <a:stretch>
            <a:fillRect/>
          </a:stretch>
        </p:blipFill>
        <p:spPr bwMode="auto">
          <a:xfrm>
            <a:off x="2057400" y="1752600"/>
            <a:ext cx="5337572" cy="4800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001000" cy="1661993"/>
          </a:xfrm>
          <a:prstGeom prst="rect">
            <a:avLst/>
          </a:prstGeom>
        </p:spPr>
        <p:txBody>
          <a:bodyPr wrap="square">
            <a:spAutoFit/>
          </a:bodyPr>
          <a:lstStyle/>
          <a:p>
            <a:r>
              <a:rPr lang="en-US" b="1" dirty="0"/>
              <a:t>Tracy</a:t>
            </a:r>
            <a:r>
              <a:rPr lang="en-US" dirty="0"/>
              <a:t> (1990 – 1997) was a </a:t>
            </a:r>
            <a:r>
              <a:rPr lang="en-US" dirty="0" err="1">
                <a:hlinkClick r:id="rId2" tooltip="Genetically modified organism"/>
              </a:rPr>
              <a:t>transgenically</a:t>
            </a:r>
            <a:r>
              <a:rPr lang="en-US" dirty="0">
                <a:hlinkClick r:id="rId2" tooltip="Genetically modified organism"/>
              </a:rPr>
              <a:t> modified</a:t>
            </a:r>
            <a:r>
              <a:rPr lang="en-US" dirty="0"/>
              <a:t> sheep created by scientists at Scotland's </a:t>
            </a:r>
            <a:r>
              <a:rPr lang="en-US" dirty="0" err="1">
                <a:hlinkClick r:id="rId3" tooltip="Roslin Institute"/>
              </a:rPr>
              <a:t>Roslin</a:t>
            </a:r>
            <a:r>
              <a:rPr lang="en-US" dirty="0">
                <a:hlinkClick r:id="rId3" tooltip="Roslin Institute"/>
              </a:rPr>
              <a:t> Institute</a:t>
            </a:r>
            <a:r>
              <a:rPr lang="en-US" dirty="0"/>
              <a:t> to produce the human protein </a:t>
            </a:r>
            <a:r>
              <a:rPr lang="en-US" dirty="0">
                <a:hlinkClick r:id="rId4" tooltip="Alpha 1-antitrypsin"/>
              </a:rPr>
              <a:t>alpha 1-antitrypsin</a:t>
            </a:r>
            <a:r>
              <a:rPr lang="en-US" dirty="0"/>
              <a:t>, a substance regarded in the 1990s as a potential pharmaceutical for the treatments of </a:t>
            </a:r>
            <a:r>
              <a:rPr lang="en-US" dirty="0">
                <a:hlinkClick r:id="rId5" tooltip="Cystic fibrosis"/>
              </a:rPr>
              <a:t>cystic fibrosis</a:t>
            </a:r>
            <a:r>
              <a:rPr lang="en-US" dirty="0"/>
              <a:t> and </a:t>
            </a:r>
            <a:r>
              <a:rPr lang="en-US" dirty="0">
                <a:hlinkClick r:id="rId6" tooltip="Emphysema"/>
              </a:rPr>
              <a:t>emphysema</a:t>
            </a:r>
            <a:r>
              <a:rPr lang="en-US" dirty="0" smtClean="0"/>
              <a:t>.</a:t>
            </a:r>
            <a:endParaRPr lang="en-US" baseline="30000" dirty="0"/>
          </a:p>
          <a:p>
            <a:endParaRPr lang="en-US" baseline="30000" dirty="0" smtClean="0"/>
          </a:p>
          <a:p>
            <a:r>
              <a:rPr lang="en-US" dirty="0"/>
              <a:t> Notably, she is the first transgenic farm mammal ever created.</a:t>
            </a:r>
            <a:r>
              <a:rPr lang="en-US" baseline="30000" dirty="0">
                <a:hlinkClick r:id="rId7"/>
              </a:rPr>
              <a:t>[2]</a:t>
            </a:r>
            <a:endParaRPr lang="en-US" dirty="0"/>
          </a:p>
        </p:txBody>
      </p:sp>
      <p:pic>
        <p:nvPicPr>
          <p:cNvPr id="31746" name="Picture 2" descr="Tracy, a transgenic sheep, 1999."/>
          <p:cNvPicPr>
            <a:picLocks noChangeAspect="1" noChangeArrowheads="1"/>
          </p:cNvPicPr>
          <p:nvPr/>
        </p:nvPicPr>
        <p:blipFill>
          <a:blip r:embed="rId8"/>
          <a:srcRect/>
          <a:stretch>
            <a:fillRect/>
          </a:stretch>
        </p:blipFill>
        <p:spPr bwMode="auto">
          <a:xfrm>
            <a:off x="2743200" y="2209800"/>
            <a:ext cx="3295650" cy="40767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7696200" cy="1569660"/>
          </a:xfrm>
          <a:prstGeom prst="rect">
            <a:avLst/>
          </a:prstGeom>
        </p:spPr>
        <p:txBody>
          <a:bodyPr wrap="square">
            <a:spAutoFit/>
          </a:bodyPr>
          <a:lstStyle/>
          <a:p>
            <a:r>
              <a:rPr lang="en-US" sz="2400" b="1" dirty="0" err="1"/>
              <a:t>ANDi</a:t>
            </a:r>
            <a:r>
              <a:rPr lang="en-US" sz="2400" b="1" dirty="0"/>
              <a:t> is the first genetically modified rhesus monkey, who was born at Oregon Health Sciences University on October 1, 2001. OHSU named the monkey </a:t>
            </a:r>
            <a:r>
              <a:rPr lang="en-US" sz="2400" b="1" dirty="0" err="1"/>
              <a:t>ANDi</a:t>
            </a:r>
            <a:r>
              <a:rPr lang="en-US" sz="2400" b="1" dirty="0"/>
              <a:t> </a:t>
            </a:r>
            <a:r>
              <a:rPr lang="en-US" sz="2400" b="1" dirty="0" smtClean="0"/>
              <a:t>because……………..</a:t>
            </a:r>
          </a:p>
          <a:p>
            <a:r>
              <a:rPr lang="en-US" sz="2400" b="1" dirty="0" smtClean="0"/>
              <a:t> </a:t>
            </a:r>
            <a:r>
              <a:rPr lang="en-US" sz="2400" b="1" dirty="0"/>
              <a:t>it stands for </a:t>
            </a:r>
            <a:r>
              <a:rPr lang="en-US" sz="2400" b="1" dirty="0" err="1"/>
              <a:t>iDNA</a:t>
            </a:r>
            <a:r>
              <a:rPr lang="en-US" sz="2400" b="1" dirty="0"/>
              <a:t> spelled backward.</a:t>
            </a:r>
          </a:p>
        </p:txBody>
      </p:sp>
      <p:sp>
        <p:nvSpPr>
          <p:cNvPr id="3" name="Rectangle 2"/>
          <p:cNvSpPr/>
          <p:nvPr/>
        </p:nvSpPr>
        <p:spPr>
          <a:xfrm>
            <a:off x="685800" y="2133600"/>
            <a:ext cx="7848600" cy="1200329"/>
          </a:xfrm>
          <a:prstGeom prst="rect">
            <a:avLst/>
          </a:prstGeom>
        </p:spPr>
        <p:txBody>
          <a:bodyPr wrap="square">
            <a:spAutoFit/>
          </a:bodyPr>
          <a:lstStyle/>
          <a:p>
            <a:r>
              <a:rPr lang="en-US" dirty="0"/>
              <a:t>The work demonstrates that a foreign gene can be delivered and inserted into a primate chromosome</a:t>
            </a:r>
            <a:r>
              <a:rPr lang="en-US" dirty="0" smtClean="0"/>
              <a:t>.</a:t>
            </a:r>
          </a:p>
          <a:p>
            <a:endParaRPr lang="en-US" dirty="0"/>
          </a:p>
          <a:p>
            <a:r>
              <a:rPr lang="en-US" dirty="0" smtClean="0"/>
              <a:t>Gene = GFP</a:t>
            </a:r>
            <a:endParaRPr lang="en-US" dirty="0"/>
          </a:p>
        </p:txBody>
      </p:sp>
      <p:pic>
        <p:nvPicPr>
          <p:cNvPr id="32770" name="Picture 2" descr="http://www.genomenewsnetwork.org/gnn_images/news_content/01_01/ANDi/chanportrait.jpg"/>
          <p:cNvPicPr>
            <a:picLocks noChangeAspect="1" noChangeArrowheads="1"/>
          </p:cNvPicPr>
          <p:nvPr/>
        </p:nvPicPr>
        <p:blipFill>
          <a:blip r:embed="rId2"/>
          <a:srcRect/>
          <a:stretch>
            <a:fillRect/>
          </a:stretch>
        </p:blipFill>
        <p:spPr bwMode="auto">
          <a:xfrm>
            <a:off x="1905000" y="3276600"/>
            <a:ext cx="2362200" cy="2764651"/>
          </a:xfrm>
          <a:prstGeom prst="rect">
            <a:avLst/>
          </a:prstGeom>
          <a:noFill/>
        </p:spPr>
      </p:pic>
      <p:pic>
        <p:nvPicPr>
          <p:cNvPr id="32772" name="Picture 4" descr="https://media.springernature.com/relative-r300-703_m1050/springer-static/image/art%3A10.1038%2F84506/MediaObjects/41587_2001_Article_BFnbt0201_99a_Figa_HTML.jpg"/>
          <p:cNvPicPr>
            <a:picLocks noChangeAspect="1" noChangeArrowheads="1"/>
          </p:cNvPicPr>
          <p:nvPr/>
        </p:nvPicPr>
        <p:blipFill>
          <a:blip r:embed="rId3"/>
          <a:srcRect/>
          <a:stretch>
            <a:fillRect/>
          </a:stretch>
        </p:blipFill>
        <p:spPr bwMode="auto">
          <a:xfrm>
            <a:off x="5029200" y="2667000"/>
            <a:ext cx="2857500" cy="3752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52271"/>
            <a:ext cx="7620000" cy="1200329"/>
          </a:xfrm>
          <a:prstGeom prst="rect">
            <a:avLst/>
          </a:prstGeom>
        </p:spPr>
        <p:txBody>
          <a:bodyPr wrap="square">
            <a:spAutoFit/>
          </a:bodyPr>
          <a:lstStyle/>
          <a:p>
            <a:r>
              <a:rPr lang="en-US" b="1" dirty="0"/>
              <a:t>Dolly was a female Finnish Dorset sheep and the first mammal cloned from an adult somatic cell. She was cloned by associates of the </a:t>
            </a:r>
            <a:r>
              <a:rPr lang="en-US" b="1" dirty="0" err="1"/>
              <a:t>Roslin</a:t>
            </a:r>
            <a:r>
              <a:rPr lang="en-US" b="1" dirty="0"/>
              <a:t> Institute in Scotland, using the process of nuclear transfer from a cell taken from a mammary gland. </a:t>
            </a:r>
            <a:r>
              <a:rPr lang="en-US" b="1" dirty="0" smtClean="0"/>
              <a:t> (1996 to 2003)</a:t>
            </a:r>
            <a:endParaRPr lang="en-US" b="1" dirty="0"/>
          </a:p>
        </p:txBody>
      </p:sp>
      <p:sp>
        <p:nvSpPr>
          <p:cNvPr id="34818" name="AutoShape 2" descr="Image result for Dol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0" name="Picture 4" descr="25 years of Dolly: What's become of the world's first cloned sheep? |  Science | In-depth reporting on science and technology | DW | 21.02.2022"/>
          <p:cNvPicPr>
            <a:picLocks noChangeAspect="1" noChangeArrowheads="1"/>
          </p:cNvPicPr>
          <p:nvPr/>
        </p:nvPicPr>
        <p:blipFill>
          <a:blip r:embed="rId2"/>
          <a:srcRect r="517" b="7438"/>
          <a:stretch>
            <a:fillRect/>
          </a:stretch>
        </p:blipFill>
        <p:spPr bwMode="auto">
          <a:xfrm>
            <a:off x="381000" y="1981200"/>
            <a:ext cx="8153400" cy="4267200"/>
          </a:xfrm>
          <a:prstGeom prst="rect">
            <a:avLst/>
          </a:prstGeom>
          <a:noFill/>
        </p:spPr>
      </p:pic>
      <p:sp>
        <p:nvSpPr>
          <p:cNvPr id="5" name="TextBox 4"/>
          <p:cNvSpPr txBox="1"/>
          <p:nvPr/>
        </p:nvSpPr>
        <p:spPr>
          <a:xfrm>
            <a:off x="3579879" y="240268"/>
            <a:ext cx="1601721" cy="369332"/>
          </a:xfrm>
          <a:prstGeom prst="rect">
            <a:avLst/>
          </a:prstGeom>
          <a:noFill/>
        </p:spPr>
        <p:txBody>
          <a:bodyPr wrap="none" rtlCol="0">
            <a:spAutoFit/>
          </a:bodyPr>
          <a:lstStyle/>
          <a:p>
            <a:r>
              <a:rPr lang="en-US" b="1" u="sng" dirty="0" smtClean="0">
                <a:solidFill>
                  <a:srgbClr val="FF0000"/>
                </a:solidFill>
              </a:rPr>
              <a:t>Animal cloning</a:t>
            </a:r>
            <a:endParaRPr lang="en-US" b="1" u="sng"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loning Dolly | Ask A Biologist"/>
          <p:cNvPicPr>
            <a:picLocks noChangeAspect="1" noChangeArrowheads="1"/>
          </p:cNvPicPr>
          <p:nvPr/>
        </p:nvPicPr>
        <p:blipFill>
          <a:blip r:embed="rId2"/>
          <a:srcRect/>
          <a:stretch>
            <a:fillRect/>
          </a:stretch>
        </p:blipFill>
        <p:spPr bwMode="auto">
          <a:xfrm>
            <a:off x="1295400" y="228600"/>
            <a:ext cx="6781800" cy="6400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839200" cy="4401205"/>
          </a:xfrm>
          <a:prstGeom prst="rect">
            <a:avLst/>
          </a:prstGeom>
        </p:spPr>
        <p:txBody>
          <a:bodyPr wrap="square">
            <a:spAutoFit/>
          </a:bodyPr>
          <a:lstStyle/>
          <a:p>
            <a:r>
              <a:rPr lang="en-US" sz="2000" b="1" dirty="0">
                <a:solidFill>
                  <a:srgbClr val="002060"/>
                </a:solidFill>
              </a:rPr>
              <a:t>In mammals, nucleotides are </a:t>
            </a:r>
            <a:r>
              <a:rPr lang="en-US" sz="2000" b="1" dirty="0" smtClean="0">
                <a:solidFill>
                  <a:srgbClr val="002060"/>
                </a:solidFill>
              </a:rPr>
              <a:t>produced via </a:t>
            </a:r>
            <a:r>
              <a:rPr lang="en-US" sz="2000" b="1" dirty="0">
                <a:solidFill>
                  <a:srgbClr val="002060"/>
                </a:solidFill>
              </a:rPr>
              <a:t>two alternative routes, the </a:t>
            </a:r>
            <a:r>
              <a:rPr lang="en-US" sz="2000" b="1" i="1" dirty="0">
                <a:solidFill>
                  <a:srgbClr val="002060"/>
                </a:solidFill>
              </a:rPr>
              <a:t>de novo and </a:t>
            </a:r>
            <a:r>
              <a:rPr lang="en-US" sz="2000" b="1" i="1" dirty="0" smtClean="0">
                <a:solidFill>
                  <a:srgbClr val="002060"/>
                </a:solidFill>
              </a:rPr>
              <a:t>salvage </a:t>
            </a:r>
            <a:r>
              <a:rPr lang="en-US" sz="2000" b="1" dirty="0" smtClean="0">
                <a:solidFill>
                  <a:srgbClr val="002060"/>
                </a:solidFill>
              </a:rPr>
              <a:t>pathways</a:t>
            </a:r>
            <a:r>
              <a:rPr lang="en-US" sz="2000" b="1" dirty="0">
                <a:solidFill>
                  <a:srgbClr val="002060"/>
                </a:solidFill>
              </a:rPr>
              <a:t>. In the </a:t>
            </a:r>
            <a:r>
              <a:rPr lang="en-US" sz="2000" b="1" i="1" dirty="0">
                <a:solidFill>
                  <a:srgbClr val="002060"/>
                </a:solidFill>
              </a:rPr>
              <a:t>de novo pathway, nucleotides </a:t>
            </a:r>
            <a:r>
              <a:rPr lang="en-US" sz="2000" b="1" i="1" dirty="0" smtClean="0">
                <a:solidFill>
                  <a:srgbClr val="002060"/>
                </a:solidFill>
              </a:rPr>
              <a:t>are </a:t>
            </a:r>
            <a:r>
              <a:rPr lang="en-US" sz="2000" b="1" dirty="0" smtClean="0">
                <a:solidFill>
                  <a:srgbClr val="002060"/>
                </a:solidFill>
              </a:rPr>
              <a:t>synthesized </a:t>
            </a:r>
            <a:r>
              <a:rPr lang="en-US" sz="2000" b="1" dirty="0">
                <a:solidFill>
                  <a:srgbClr val="002060"/>
                </a:solidFill>
              </a:rPr>
              <a:t>from basic precursors, such as </a:t>
            </a:r>
            <a:r>
              <a:rPr lang="en-US" sz="2000" b="1" dirty="0" smtClean="0">
                <a:solidFill>
                  <a:srgbClr val="002060"/>
                </a:solidFill>
              </a:rPr>
              <a:t>sugars and </a:t>
            </a:r>
            <a:r>
              <a:rPr lang="en-US" sz="2000" b="1" dirty="0">
                <a:solidFill>
                  <a:srgbClr val="002060"/>
                </a:solidFill>
              </a:rPr>
              <a:t>amino acids, while the salvage pathway </a:t>
            </a:r>
            <a:r>
              <a:rPr lang="en-US" sz="2000" b="1" dirty="0" smtClean="0">
                <a:solidFill>
                  <a:srgbClr val="002060"/>
                </a:solidFill>
              </a:rPr>
              <a:t>recycles nucleotides </a:t>
            </a:r>
            <a:r>
              <a:rPr lang="en-US" sz="2000" b="1" dirty="0">
                <a:solidFill>
                  <a:srgbClr val="002060"/>
                </a:solidFill>
              </a:rPr>
              <a:t>from DNA and RNA. If the </a:t>
            </a:r>
            <a:r>
              <a:rPr lang="en-US" sz="2000" b="1" i="1" dirty="0">
                <a:solidFill>
                  <a:srgbClr val="002060"/>
                </a:solidFill>
              </a:rPr>
              <a:t>de </a:t>
            </a:r>
            <a:r>
              <a:rPr lang="en-US" sz="2000" b="1" i="1" dirty="0" smtClean="0">
                <a:solidFill>
                  <a:srgbClr val="002060"/>
                </a:solidFill>
              </a:rPr>
              <a:t>novo </a:t>
            </a:r>
            <a:r>
              <a:rPr lang="en-US" sz="2000" b="1" dirty="0" smtClean="0">
                <a:solidFill>
                  <a:srgbClr val="002060"/>
                </a:solidFill>
              </a:rPr>
              <a:t>pathway </a:t>
            </a:r>
            <a:r>
              <a:rPr lang="en-US" sz="2000" b="1" dirty="0">
                <a:solidFill>
                  <a:srgbClr val="002060"/>
                </a:solidFill>
              </a:rPr>
              <a:t>is blocked, nucleotide synthesis </a:t>
            </a:r>
            <a:r>
              <a:rPr lang="en-US" sz="2000" b="1" dirty="0" smtClean="0">
                <a:solidFill>
                  <a:srgbClr val="002060"/>
                </a:solidFill>
              </a:rPr>
              <a:t>becomes dependent </a:t>
            </a:r>
            <a:r>
              <a:rPr lang="en-US" sz="2000" b="1" dirty="0">
                <a:solidFill>
                  <a:srgbClr val="002060"/>
                </a:solidFill>
              </a:rPr>
              <a:t>on the salvage pathway, and this can </a:t>
            </a:r>
            <a:r>
              <a:rPr lang="en-US" sz="2000" b="1" dirty="0" smtClean="0">
                <a:solidFill>
                  <a:srgbClr val="002060"/>
                </a:solidFill>
              </a:rPr>
              <a:t>be exploited </a:t>
            </a:r>
            <a:r>
              <a:rPr lang="en-US" sz="2000" b="1" dirty="0">
                <a:solidFill>
                  <a:srgbClr val="002060"/>
                </a:solidFill>
              </a:rPr>
              <a:t>for the selection of cells carrying </a:t>
            </a:r>
            <a:r>
              <a:rPr lang="en-US" sz="2000" b="1" dirty="0" smtClean="0">
                <a:solidFill>
                  <a:srgbClr val="002060"/>
                </a:solidFill>
              </a:rPr>
              <a:t>functional </a:t>
            </a:r>
            <a:r>
              <a:rPr lang="en-US" sz="2000" b="1" i="1" dirty="0" err="1" smtClean="0">
                <a:solidFill>
                  <a:srgbClr val="002060"/>
                </a:solidFill>
              </a:rPr>
              <a:t>Hprt</a:t>
            </a:r>
            <a:r>
              <a:rPr lang="en-US" sz="2000" b="1" i="1" dirty="0" smtClean="0">
                <a:solidFill>
                  <a:srgbClr val="002060"/>
                </a:solidFill>
              </a:rPr>
              <a:t> </a:t>
            </a:r>
            <a:r>
              <a:rPr lang="en-US" sz="2000" b="1" i="1" dirty="0">
                <a:solidFill>
                  <a:srgbClr val="002060"/>
                </a:solidFill>
              </a:rPr>
              <a:t>and </a:t>
            </a:r>
            <a:r>
              <a:rPr lang="en-US" sz="2000" b="1" i="1" dirty="0" err="1">
                <a:solidFill>
                  <a:srgbClr val="002060"/>
                </a:solidFill>
              </a:rPr>
              <a:t>Tk</a:t>
            </a:r>
            <a:r>
              <a:rPr lang="en-US" sz="2000" b="1" i="1" dirty="0">
                <a:solidFill>
                  <a:srgbClr val="002060"/>
                </a:solidFill>
              </a:rPr>
              <a:t> genes</a:t>
            </a:r>
            <a:r>
              <a:rPr lang="en-US" sz="2000" b="1" i="1" dirty="0" smtClean="0">
                <a:solidFill>
                  <a:srgbClr val="002060"/>
                </a:solidFill>
              </a:rPr>
              <a:t>.</a:t>
            </a:r>
          </a:p>
          <a:p>
            <a:endParaRPr lang="en-US" sz="2000" b="1" i="1" dirty="0">
              <a:solidFill>
                <a:srgbClr val="002060"/>
              </a:solidFill>
            </a:endParaRPr>
          </a:p>
          <a:p>
            <a:r>
              <a:rPr lang="en-US" sz="2000" b="1" dirty="0">
                <a:solidFill>
                  <a:srgbClr val="7030A0"/>
                </a:solidFill>
              </a:rPr>
              <a:t>The drug </a:t>
            </a:r>
            <a:r>
              <a:rPr lang="en-US" sz="2000" b="1" dirty="0" err="1">
                <a:solidFill>
                  <a:srgbClr val="7030A0"/>
                </a:solidFill>
              </a:rPr>
              <a:t>aminopterin</a:t>
            </a:r>
            <a:r>
              <a:rPr lang="en-US" sz="2000" b="1" dirty="0">
                <a:solidFill>
                  <a:srgbClr val="7030A0"/>
                </a:solidFill>
              </a:rPr>
              <a:t> blocks </a:t>
            </a:r>
            <a:r>
              <a:rPr lang="en-US" sz="2000" b="1" dirty="0" smtClean="0">
                <a:solidFill>
                  <a:srgbClr val="7030A0"/>
                </a:solidFill>
              </a:rPr>
              <a:t>the </a:t>
            </a:r>
            <a:r>
              <a:rPr lang="en-US" sz="2000" b="1" i="1" dirty="0" smtClean="0">
                <a:solidFill>
                  <a:srgbClr val="7030A0"/>
                </a:solidFill>
              </a:rPr>
              <a:t>de </a:t>
            </a:r>
            <a:r>
              <a:rPr lang="en-US" sz="2000" b="1" i="1" dirty="0">
                <a:solidFill>
                  <a:srgbClr val="7030A0"/>
                </a:solidFill>
              </a:rPr>
              <a:t>novo synthesis of both </a:t>
            </a:r>
            <a:r>
              <a:rPr lang="en-US" sz="2000" b="1" i="1" dirty="0" err="1">
                <a:solidFill>
                  <a:srgbClr val="7030A0"/>
                </a:solidFill>
              </a:rPr>
              <a:t>inosine</a:t>
            </a:r>
            <a:r>
              <a:rPr lang="en-US" sz="2000" b="1" i="1" dirty="0">
                <a:solidFill>
                  <a:srgbClr val="7030A0"/>
                </a:solidFill>
              </a:rPr>
              <a:t> </a:t>
            </a:r>
            <a:r>
              <a:rPr lang="en-US" sz="2000" b="1" i="1" dirty="0" err="1" smtClean="0">
                <a:solidFill>
                  <a:srgbClr val="7030A0"/>
                </a:solidFill>
              </a:rPr>
              <a:t>monophosphate</a:t>
            </a:r>
            <a:r>
              <a:rPr lang="en-US" sz="2000" b="1" i="1" dirty="0" smtClean="0">
                <a:solidFill>
                  <a:srgbClr val="7030A0"/>
                </a:solidFill>
              </a:rPr>
              <a:t> </a:t>
            </a:r>
            <a:r>
              <a:rPr lang="en-US" sz="2000" b="1" dirty="0" smtClean="0">
                <a:solidFill>
                  <a:srgbClr val="7030A0"/>
                </a:solidFill>
              </a:rPr>
              <a:t>(IMP</a:t>
            </a:r>
            <a:r>
              <a:rPr lang="en-US" sz="2000" b="1" dirty="0">
                <a:solidFill>
                  <a:srgbClr val="7030A0"/>
                </a:solidFill>
              </a:rPr>
              <a:t>) and </a:t>
            </a:r>
            <a:r>
              <a:rPr lang="en-US" sz="2000" b="1" dirty="0" err="1">
                <a:solidFill>
                  <a:srgbClr val="7030A0"/>
                </a:solidFill>
              </a:rPr>
              <a:t>thymidine</a:t>
            </a:r>
            <a:r>
              <a:rPr lang="en-US" sz="2000" b="1" dirty="0">
                <a:solidFill>
                  <a:srgbClr val="7030A0"/>
                </a:solidFill>
              </a:rPr>
              <a:t> </a:t>
            </a:r>
            <a:r>
              <a:rPr lang="en-US" sz="2000" b="1" dirty="0" err="1">
                <a:solidFill>
                  <a:srgbClr val="7030A0"/>
                </a:solidFill>
              </a:rPr>
              <a:t>monophosphate</a:t>
            </a:r>
            <a:r>
              <a:rPr lang="en-US" sz="2000" b="1" dirty="0">
                <a:solidFill>
                  <a:srgbClr val="7030A0"/>
                </a:solidFill>
              </a:rPr>
              <a:t> (TMP) </a:t>
            </a:r>
            <a:r>
              <a:rPr lang="en-US" sz="2000" b="1" dirty="0" smtClean="0">
                <a:solidFill>
                  <a:srgbClr val="7030A0"/>
                </a:solidFill>
              </a:rPr>
              <a:t>by inhibiting </a:t>
            </a:r>
            <a:r>
              <a:rPr lang="en-US" sz="2000" b="1" dirty="0">
                <a:solidFill>
                  <a:srgbClr val="7030A0"/>
                </a:solidFill>
              </a:rPr>
              <a:t>key enzymes in the </a:t>
            </a:r>
            <a:r>
              <a:rPr lang="en-US" sz="2000" b="1" i="1" dirty="0">
                <a:solidFill>
                  <a:srgbClr val="7030A0"/>
                </a:solidFill>
              </a:rPr>
              <a:t>de novo pathway. </a:t>
            </a:r>
            <a:r>
              <a:rPr lang="en-US" sz="2000" b="1" i="1" dirty="0" smtClean="0">
                <a:solidFill>
                  <a:srgbClr val="7030A0"/>
                </a:solidFill>
              </a:rPr>
              <a:t>Cells </a:t>
            </a:r>
            <a:r>
              <a:rPr lang="en-US" sz="2000" b="1" dirty="0" smtClean="0">
                <a:solidFill>
                  <a:srgbClr val="7030A0"/>
                </a:solidFill>
              </a:rPr>
              <a:t>exposed </a:t>
            </a:r>
            <a:r>
              <a:rPr lang="en-US" sz="2000" b="1" dirty="0">
                <a:solidFill>
                  <a:srgbClr val="7030A0"/>
                </a:solidFill>
              </a:rPr>
              <a:t>to </a:t>
            </a:r>
            <a:r>
              <a:rPr lang="en-US" sz="2000" b="1" dirty="0" err="1">
                <a:solidFill>
                  <a:srgbClr val="7030A0"/>
                </a:solidFill>
              </a:rPr>
              <a:t>animopterin</a:t>
            </a:r>
            <a:r>
              <a:rPr lang="en-US" sz="2000" b="1" dirty="0">
                <a:solidFill>
                  <a:srgbClr val="7030A0"/>
                </a:solidFill>
              </a:rPr>
              <a:t> can thus survive only if </a:t>
            </a:r>
            <a:r>
              <a:rPr lang="en-US" sz="2000" b="1" dirty="0" smtClean="0">
                <a:solidFill>
                  <a:srgbClr val="7030A0"/>
                </a:solidFill>
              </a:rPr>
              <a:t>they have </a:t>
            </a:r>
            <a:r>
              <a:rPr lang="en-US" sz="2000" b="1" dirty="0">
                <a:solidFill>
                  <a:srgbClr val="7030A0"/>
                </a:solidFill>
              </a:rPr>
              <a:t>functional </a:t>
            </a:r>
            <a:r>
              <a:rPr lang="en-US" sz="2000" b="1" i="1" dirty="0" err="1">
                <a:solidFill>
                  <a:srgbClr val="7030A0"/>
                </a:solidFill>
              </a:rPr>
              <a:t>Hprt</a:t>
            </a:r>
            <a:r>
              <a:rPr lang="en-US" sz="2000" b="1" i="1" dirty="0">
                <a:solidFill>
                  <a:srgbClr val="7030A0"/>
                </a:solidFill>
              </a:rPr>
              <a:t> and </a:t>
            </a:r>
            <a:r>
              <a:rPr lang="en-US" sz="2000" b="1" i="1" dirty="0" err="1">
                <a:solidFill>
                  <a:srgbClr val="7030A0"/>
                </a:solidFill>
              </a:rPr>
              <a:t>Tk</a:t>
            </a:r>
            <a:r>
              <a:rPr lang="en-US" sz="2000" b="1" i="1" dirty="0">
                <a:solidFill>
                  <a:srgbClr val="7030A0"/>
                </a:solidFill>
              </a:rPr>
              <a:t> genes and a source </a:t>
            </a:r>
            <a:r>
              <a:rPr lang="en-US" sz="2000" b="1" i="1" dirty="0" smtClean="0">
                <a:solidFill>
                  <a:srgbClr val="7030A0"/>
                </a:solidFill>
              </a:rPr>
              <a:t>of </a:t>
            </a:r>
            <a:r>
              <a:rPr lang="en-US" sz="2000" b="1" dirty="0" smtClean="0">
                <a:solidFill>
                  <a:srgbClr val="7030A0"/>
                </a:solidFill>
              </a:rPr>
              <a:t>hypoxanthine </a:t>
            </a:r>
            <a:r>
              <a:rPr lang="en-US" sz="2000" b="1" dirty="0">
                <a:solidFill>
                  <a:srgbClr val="7030A0"/>
                </a:solidFill>
              </a:rPr>
              <a:t>and </a:t>
            </a:r>
            <a:r>
              <a:rPr lang="en-US" sz="2000" b="1" dirty="0" err="1">
                <a:solidFill>
                  <a:srgbClr val="7030A0"/>
                </a:solidFill>
              </a:rPr>
              <a:t>thymidine</a:t>
            </a:r>
            <a:r>
              <a:rPr lang="en-US" sz="2000" b="1" dirty="0">
                <a:solidFill>
                  <a:srgbClr val="7030A0"/>
                </a:solidFill>
              </a:rPr>
              <a:t>. </a:t>
            </a:r>
            <a:r>
              <a:rPr lang="en-US" sz="2000" b="1" i="1" dirty="0" err="1">
                <a:solidFill>
                  <a:srgbClr val="7030A0"/>
                </a:solidFill>
              </a:rPr>
              <a:t>Hprt</a:t>
            </a:r>
            <a:r>
              <a:rPr lang="en-US" sz="2000" b="1" i="1" dirty="0">
                <a:solidFill>
                  <a:srgbClr val="7030A0"/>
                </a:solidFill>
              </a:rPr>
              <a:t>+ and </a:t>
            </a:r>
            <a:r>
              <a:rPr lang="en-US" sz="2000" b="1" i="1" dirty="0" err="1">
                <a:solidFill>
                  <a:srgbClr val="7030A0"/>
                </a:solidFill>
              </a:rPr>
              <a:t>Tk</a:t>
            </a:r>
            <a:r>
              <a:rPr lang="en-US" sz="2000" b="1" i="1" dirty="0">
                <a:solidFill>
                  <a:srgbClr val="7030A0"/>
                </a:solidFill>
              </a:rPr>
              <a:t>+ </a:t>
            </a:r>
            <a:r>
              <a:rPr lang="en-US" sz="2000" b="1" i="1" dirty="0" err="1" smtClean="0">
                <a:solidFill>
                  <a:srgbClr val="7030A0"/>
                </a:solidFill>
              </a:rPr>
              <a:t>transformants</a:t>
            </a:r>
            <a:r>
              <a:rPr lang="en-US" sz="2000" b="1" i="1" dirty="0" smtClean="0">
                <a:solidFill>
                  <a:srgbClr val="7030A0"/>
                </a:solidFill>
              </a:rPr>
              <a:t> </a:t>
            </a:r>
            <a:r>
              <a:rPr lang="en-US" sz="2000" b="1" dirty="0" smtClean="0">
                <a:solidFill>
                  <a:srgbClr val="7030A0"/>
                </a:solidFill>
              </a:rPr>
              <a:t>can </a:t>
            </a:r>
            <a:r>
              <a:rPr lang="en-US" sz="2000" b="1" dirty="0">
                <a:solidFill>
                  <a:srgbClr val="7030A0"/>
                </a:solidFill>
              </a:rPr>
              <a:t>therefore both be selected using </a:t>
            </a:r>
            <a:r>
              <a:rPr lang="en-US" sz="2000" b="1" dirty="0" smtClean="0">
                <a:solidFill>
                  <a:srgbClr val="7030A0"/>
                </a:solidFill>
              </a:rPr>
              <a:t>HAT medium</a:t>
            </a:r>
            <a:r>
              <a:rPr lang="en-US" sz="2000" b="1" dirty="0">
                <a:solidFill>
                  <a:srgbClr val="7030A0"/>
                </a:solidFill>
              </a:rPr>
              <a:t>, which contains </a:t>
            </a:r>
            <a:r>
              <a:rPr lang="en-US" sz="2000" b="1" dirty="0" smtClean="0">
                <a:solidFill>
                  <a:srgbClr val="7030A0"/>
                </a:solidFill>
              </a:rPr>
              <a:t>hypoxanthine, </a:t>
            </a:r>
            <a:r>
              <a:rPr lang="en-US" sz="2000" b="1" dirty="0" err="1" smtClean="0">
                <a:solidFill>
                  <a:srgbClr val="7030A0"/>
                </a:solidFill>
              </a:rPr>
              <a:t>aminopterin</a:t>
            </a:r>
            <a:r>
              <a:rPr lang="en-US" sz="2000" b="1" dirty="0" smtClean="0">
                <a:solidFill>
                  <a:srgbClr val="7030A0"/>
                </a:solidFill>
              </a:rPr>
              <a:t> and </a:t>
            </a:r>
            <a:r>
              <a:rPr lang="en-US" sz="2000" b="1" dirty="0" err="1">
                <a:solidFill>
                  <a:srgbClr val="7030A0"/>
                </a:solidFill>
              </a:rPr>
              <a:t>thymidine</a:t>
            </a:r>
            <a:r>
              <a:rPr lang="en-US" sz="2000" b="1" dirty="0">
                <a:solidFill>
                  <a:srgbClr val="7030A0"/>
                </a:solidFill>
              </a:rPr>
              <a:t>.</a:t>
            </a:r>
          </a:p>
          <a:p>
            <a:endParaRPr lang="en-US" sz="2000" b="1" i="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20889"/>
            <a:ext cx="8534400" cy="5632311"/>
          </a:xfrm>
          <a:prstGeom prst="rect">
            <a:avLst/>
          </a:prstGeom>
        </p:spPr>
        <p:txBody>
          <a:bodyPr wrap="square">
            <a:spAutoFit/>
          </a:bodyPr>
          <a:lstStyle/>
          <a:p>
            <a:r>
              <a:rPr lang="en-US" sz="2000" b="1" dirty="0"/>
              <a:t>The </a:t>
            </a:r>
            <a:r>
              <a:rPr lang="en-US" sz="2000" b="1" dirty="0" smtClean="0"/>
              <a:t>major disadvantage </a:t>
            </a:r>
            <a:r>
              <a:rPr lang="en-US" sz="2000" b="1" dirty="0"/>
              <a:t>of endogenous markers is that </a:t>
            </a:r>
            <a:r>
              <a:rPr lang="en-US" sz="2000" b="1" dirty="0" err="1" smtClean="0"/>
              <a:t>they</a:t>
            </a:r>
            <a:r>
              <a:rPr lang="en-US" sz="2000" b="1" dirty="0" err="1"/>
              <a:t>can</a:t>
            </a:r>
            <a:r>
              <a:rPr lang="en-US" sz="2000" b="1" dirty="0"/>
              <a:t> only be used with mutant cell lines in which </a:t>
            </a:r>
            <a:r>
              <a:rPr lang="en-US" sz="2000" b="1" dirty="0" smtClean="0"/>
              <a:t>the corresponding </a:t>
            </a:r>
            <a:r>
              <a:rPr lang="en-US" sz="2000" b="1" dirty="0"/>
              <a:t>host gene is non-functional. </a:t>
            </a:r>
            <a:endParaRPr lang="en-US" sz="2000" b="1" dirty="0" smtClean="0"/>
          </a:p>
          <a:p>
            <a:endParaRPr lang="en-US" sz="2000" b="1" dirty="0"/>
          </a:p>
          <a:p>
            <a:r>
              <a:rPr lang="en-US" sz="2000" b="1" dirty="0" smtClean="0"/>
              <a:t>This restricts </a:t>
            </a:r>
            <a:r>
              <a:rPr lang="en-US" sz="2000" b="1" dirty="0"/>
              <a:t>the range of cells that can be </a:t>
            </a:r>
            <a:r>
              <a:rPr lang="en-US" sz="2000" b="1" dirty="0" err="1" smtClean="0"/>
              <a:t>transfected</a:t>
            </a:r>
            <a:r>
              <a:rPr lang="en-US" sz="2000" b="1" dirty="0" smtClean="0"/>
              <a:t>. Endogenous </a:t>
            </a:r>
            <a:r>
              <a:rPr lang="en-US" sz="2000" b="1" dirty="0"/>
              <a:t>markers have therefore been </a:t>
            </a:r>
            <a:r>
              <a:rPr lang="en-US" sz="2000" b="1" dirty="0" smtClean="0"/>
              <a:t>largely superseded </a:t>
            </a:r>
            <a:r>
              <a:rPr lang="en-US" sz="2000" b="1" dirty="0"/>
              <a:t>by so-called </a:t>
            </a:r>
            <a:r>
              <a:rPr lang="en-US" sz="2000" b="1" i="1" dirty="0">
                <a:solidFill>
                  <a:srgbClr val="7030A0"/>
                </a:solidFill>
              </a:rPr>
              <a:t>dominant selectable </a:t>
            </a:r>
            <a:r>
              <a:rPr lang="en-US" sz="2000" b="1" i="1" dirty="0" smtClean="0">
                <a:solidFill>
                  <a:srgbClr val="7030A0"/>
                </a:solidFill>
              </a:rPr>
              <a:t>markers, </a:t>
            </a:r>
            <a:r>
              <a:rPr lang="en-US" sz="2000" b="1" dirty="0" smtClean="0"/>
              <a:t>which </a:t>
            </a:r>
            <a:r>
              <a:rPr lang="en-US" sz="2000" b="1" dirty="0"/>
              <a:t>confer a phenotype that is entirely </a:t>
            </a:r>
            <a:r>
              <a:rPr lang="en-US" sz="2000" b="1" dirty="0" smtClean="0"/>
              <a:t>novel to </a:t>
            </a:r>
            <a:r>
              <a:rPr lang="en-US" sz="2000" b="1" dirty="0"/>
              <a:t>the cell and hence can be used in any cell type.</a:t>
            </a:r>
          </a:p>
          <a:p>
            <a:endParaRPr lang="en-US" sz="2000" b="1" dirty="0" smtClean="0"/>
          </a:p>
          <a:p>
            <a:r>
              <a:rPr lang="en-US" sz="2000" b="1" dirty="0" smtClean="0"/>
              <a:t>Such </a:t>
            </a:r>
            <a:r>
              <a:rPr lang="en-US" sz="2000" b="1" dirty="0"/>
              <a:t>markers are usually drug-resistance genes </a:t>
            </a:r>
            <a:r>
              <a:rPr lang="en-US" sz="2000" b="1" dirty="0" smtClean="0"/>
              <a:t>of bacterial </a:t>
            </a:r>
            <a:r>
              <a:rPr lang="en-US" sz="2000" b="1" dirty="0"/>
              <a:t>origin, and transformed cells are selected </a:t>
            </a:r>
            <a:r>
              <a:rPr lang="en-US" sz="2000" b="1" dirty="0" smtClean="0"/>
              <a:t>on a </a:t>
            </a:r>
            <a:r>
              <a:rPr lang="en-US" sz="2000" b="1" dirty="0"/>
              <a:t>medium that contains the drug at an </a:t>
            </a:r>
            <a:r>
              <a:rPr lang="en-US" sz="2000" b="1" dirty="0" smtClean="0"/>
              <a:t>appropriate concentration</a:t>
            </a:r>
            <a:r>
              <a:rPr lang="en-US" sz="2000" b="1" dirty="0"/>
              <a:t>. For example, </a:t>
            </a:r>
            <a:r>
              <a:rPr lang="en-US" sz="2000" b="1" i="1" dirty="0"/>
              <a:t>Escherichia coli </a:t>
            </a:r>
            <a:r>
              <a:rPr lang="en-US" sz="2000" b="1" i="1" dirty="0" err="1" smtClean="0"/>
              <a:t>transposons</a:t>
            </a:r>
            <a:r>
              <a:rPr lang="en-US" sz="2000" b="1" i="1" dirty="0" smtClean="0"/>
              <a:t> </a:t>
            </a:r>
            <a:r>
              <a:rPr lang="en-US" sz="2000" b="1" dirty="0" smtClean="0"/>
              <a:t>Tn</a:t>
            </a:r>
            <a:r>
              <a:rPr lang="en-US" sz="2000" b="1" i="1" dirty="0" smtClean="0"/>
              <a:t>5and Tn601 contain </a:t>
            </a:r>
            <a:r>
              <a:rPr lang="en-US" sz="2000" b="1" i="1" dirty="0"/>
              <a:t>distinct genes </a:t>
            </a:r>
            <a:r>
              <a:rPr lang="en-US" sz="2000" b="1" i="1" dirty="0" smtClean="0"/>
              <a:t>encoding </a:t>
            </a:r>
            <a:r>
              <a:rPr lang="en-US" sz="2000" b="1" dirty="0" smtClean="0"/>
              <a:t>neomycin </a:t>
            </a:r>
            <a:r>
              <a:rPr lang="en-US" sz="2000" b="1" dirty="0" err="1"/>
              <a:t>phosphotransferase</a:t>
            </a:r>
            <a:r>
              <a:rPr lang="en-US" sz="2000" b="1" dirty="0"/>
              <a:t>, whose </a:t>
            </a:r>
            <a:r>
              <a:rPr lang="en-US" sz="2000" b="1" dirty="0" smtClean="0"/>
              <a:t>expression confers </a:t>
            </a:r>
            <a:r>
              <a:rPr lang="en-US" sz="2000" b="1" dirty="0"/>
              <a:t>resistance to </a:t>
            </a:r>
            <a:r>
              <a:rPr lang="en-US" sz="2000" b="1" dirty="0" err="1"/>
              <a:t>aminoglycoside</a:t>
            </a:r>
            <a:r>
              <a:rPr lang="en-US" sz="2000" b="1" dirty="0"/>
              <a:t> </a:t>
            </a:r>
            <a:r>
              <a:rPr lang="en-US" sz="2000" b="1" dirty="0" smtClean="0"/>
              <a:t>antibiotics (</a:t>
            </a:r>
            <a:r>
              <a:rPr lang="en-US" sz="2000" b="1" dirty="0" err="1" smtClean="0"/>
              <a:t>kanamycin</a:t>
            </a:r>
            <a:r>
              <a:rPr lang="en-US" sz="2000" b="1" dirty="0"/>
              <a:t>, neomycin and G418). </a:t>
            </a:r>
            <a:endParaRPr lang="en-US" sz="2000" b="1" dirty="0" smtClean="0"/>
          </a:p>
          <a:p>
            <a:endParaRPr lang="en-US" sz="2000" b="1" dirty="0" smtClean="0"/>
          </a:p>
          <a:p>
            <a:r>
              <a:rPr lang="en-US" sz="2000" b="1" dirty="0" smtClean="0"/>
              <a:t>These </a:t>
            </a:r>
            <a:r>
              <a:rPr lang="en-US" sz="2000" b="1" dirty="0"/>
              <a:t>are </a:t>
            </a:r>
            <a:r>
              <a:rPr lang="en-US" sz="2000" b="1" dirty="0" smtClean="0"/>
              <a:t>proteins </a:t>
            </a:r>
            <a:r>
              <a:rPr lang="en-US" sz="2000" b="1" dirty="0" err="1" smtClean="0"/>
              <a:t>ynthesis</a:t>
            </a:r>
            <a:r>
              <a:rPr lang="en-US" sz="2000" b="1" dirty="0" smtClean="0"/>
              <a:t> inhibitors</a:t>
            </a:r>
            <a:r>
              <a:rPr lang="en-US" sz="2000" b="1" dirty="0"/>
              <a:t>, active against bacterial </a:t>
            </a:r>
            <a:r>
              <a:rPr lang="en-US" sz="2000" b="1" dirty="0" smtClean="0"/>
              <a:t>and eukaryotic </a:t>
            </a:r>
            <a:r>
              <a:rPr lang="en-US" sz="2000" b="1" dirty="0"/>
              <a:t>cells, and can therefore be used for </a:t>
            </a:r>
            <a:r>
              <a:rPr lang="en-US" sz="2000" b="1" dirty="0" smtClean="0"/>
              <a:t>selection in </a:t>
            </a:r>
            <a:r>
              <a:rPr lang="en-US" sz="2000" b="1" dirty="0"/>
              <a:t>either bacteria or animals.</a:t>
            </a:r>
          </a:p>
          <a:p>
            <a:endParaRPr lang="en-US" sz="2000" b="1" dirty="0"/>
          </a:p>
        </p:txBody>
      </p:sp>
      <p:sp>
        <p:nvSpPr>
          <p:cNvPr id="3" name="TextBox 2"/>
          <p:cNvSpPr txBox="1"/>
          <p:nvPr/>
        </p:nvSpPr>
        <p:spPr>
          <a:xfrm>
            <a:off x="2895600" y="228600"/>
            <a:ext cx="3315138" cy="461665"/>
          </a:xfrm>
          <a:prstGeom prst="rect">
            <a:avLst/>
          </a:prstGeom>
          <a:noFill/>
        </p:spPr>
        <p:txBody>
          <a:bodyPr wrap="none" rtlCol="0">
            <a:spAutoFit/>
          </a:bodyPr>
          <a:lstStyle/>
          <a:p>
            <a:r>
              <a:rPr lang="en-US" sz="2400" b="1" u="sng" dirty="0" smtClean="0">
                <a:solidFill>
                  <a:srgbClr val="7030A0"/>
                </a:solidFill>
              </a:rPr>
              <a:t>Other Selectable Marker</a:t>
            </a:r>
            <a:endParaRPr lang="en-US" sz="2400" b="1" u="sng"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76200"/>
            <a:ext cx="9246128" cy="648160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772400" cy="1200329"/>
          </a:xfrm>
          <a:prstGeom prst="rect">
            <a:avLst/>
          </a:prstGeom>
        </p:spPr>
        <p:txBody>
          <a:bodyPr wrap="square">
            <a:spAutoFit/>
          </a:bodyPr>
          <a:lstStyle/>
          <a:p>
            <a:r>
              <a:rPr lang="en-US" b="1" dirty="0"/>
              <a:t>For practical reasons, i.e., their small size and low cost of housing in comparison to that for larger vertebrates, their short generation time, and their fairly well defined genetics, mice have become the main species used in the field of </a:t>
            </a:r>
            <a:r>
              <a:rPr lang="en-US" b="1" dirty="0" err="1"/>
              <a:t>transgenics</a:t>
            </a:r>
            <a:r>
              <a:rPr lang="en-US" b="1" dirty="0"/>
              <a:t>.</a:t>
            </a:r>
          </a:p>
        </p:txBody>
      </p:sp>
      <p:pic>
        <p:nvPicPr>
          <p:cNvPr id="16386" name="Picture 2" descr="Australia's top supplier of lab mice and rats to shut down operations |  Science | AAAS"/>
          <p:cNvPicPr>
            <a:picLocks noChangeAspect="1" noChangeArrowheads="1"/>
          </p:cNvPicPr>
          <p:nvPr/>
        </p:nvPicPr>
        <p:blipFill>
          <a:blip r:embed="rId2"/>
          <a:srcRect/>
          <a:stretch>
            <a:fillRect/>
          </a:stretch>
        </p:blipFill>
        <p:spPr bwMode="auto">
          <a:xfrm>
            <a:off x="1600200" y="2133600"/>
            <a:ext cx="6123214" cy="3429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04671"/>
            <a:ext cx="7848600" cy="1200329"/>
          </a:xfrm>
          <a:prstGeom prst="rect">
            <a:avLst/>
          </a:prstGeom>
        </p:spPr>
        <p:txBody>
          <a:bodyPr wrap="square">
            <a:spAutoFit/>
          </a:bodyPr>
          <a:lstStyle/>
          <a:p>
            <a:r>
              <a:rPr lang="en-US" b="1" dirty="0" smtClean="0">
                <a:hlinkClick r:id="rId2"/>
              </a:rPr>
              <a:t>Stem</a:t>
            </a:r>
            <a:r>
              <a:rPr lang="en-US" b="1" dirty="0">
                <a:hlinkClick r:id="rId2"/>
              </a:rPr>
              <a:t> cells</a:t>
            </a:r>
            <a:r>
              <a:rPr lang="en-US" b="1" dirty="0"/>
              <a:t> are cells that can divide into multiple kinds of other cells</a:t>
            </a:r>
            <a:r>
              <a:rPr lang="en-US" b="1" dirty="0" smtClean="0"/>
              <a:t>.</a:t>
            </a:r>
          </a:p>
          <a:p>
            <a:r>
              <a:rPr lang="en-US" b="1" dirty="0" smtClean="0"/>
              <a:t> </a:t>
            </a:r>
          </a:p>
          <a:p>
            <a:r>
              <a:rPr lang="en-US" b="1" dirty="0" smtClean="0"/>
              <a:t>Stem </a:t>
            </a:r>
            <a:r>
              <a:rPr lang="en-US" b="1" dirty="0"/>
              <a:t>cells are formed and differentiate during early embryonic development, and are also a natural part of the tissue renewal processes throughout life.</a:t>
            </a:r>
          </a:p>
        </p:txBody>
      </p:sp>
      <p:sp>
        <p:nvSpPr>
          <p:cNvPr id="3" name="Rectangle 2"/>
          <p:cNvSpPr/>
          <p:nvPr/>
        </p:nvSpPr>
        <p:spPr>
          <a:xfrm>
            <a:off x="2133600" y="2297668"/>
            <a:ext cx="5618654" cy="400110"/>
          </a:xfrm>
          <a:prstGeom prst="rect">
            <a:avLst/>
          </a:prstGeom>
        </p:spPr>
        <p:txBody>
          <a:bodyPr wrap="none">
            <a:spAutoFit/>
          </a:bodyPr>
          <a:lstStyle/>
          <a:p>
            <a:r>
              <a:rPr lang="en-US" sz="2000" b="1" u="sng" dirty="0" err="1" smtClean="0"/>
              <a:t>Totipotent</a:t>
            </a:r>
            <a:r>
              <a:rPr lang="en-US" sz="2000" b="1" u="sng" dirty="0"/>
              <a:t>, </a:t>
            </a:r>
            <a:r>
              <a:rPr lang="en-US" sz="2000" b="1" u="sng" dirty="0" err="1" smtClean="0"/>
              <a:t>Pluripotent</a:t>
            </a:r>
            <a:r>
              <a:rPr lang="en-US" sz="2000" b="1" u="sng" dirty="0"/>
              <a:t>, and </a:t>
            </a:r>
            <a:r>
              <a:rPr lang="en-US" sz="2000" b="1" u="sng" dirty="0" err="1" smtClean="0"/>
              <a:t>Multipotent</a:t>
            </a:r>
            <a:r>
              <a:rPr lang="en-US" sz="2000" b="1" u="sng" dirty="0" smtClean="0"/>
              <a:t> Stem cells</a:t>
            </a:r>
            <a:endParaRPr lang="en-US" sz="2000" b="1" u="sng" dirty="0"/>
          </a:p>
        </p:txBody>
      </p:sp>
      <p:sp>
        <p:nvSpPr>
          <p:cNvPr id="4" name="Rectangle 3"/>
          <p:cNvSpPr/>
          <p:nvPr/>
        </p:nvSpPr>
        <p:spPr>
          <a:xfrm>
            <a:off x="914400" y="3302675"/>
            <a:ext cx="7620000" cy="2031325"/>
          </a:xfrm>
          <a:prstGeom prst="rect">
            <a:avLst/>
          </a:prstGeom>
        </p:spPr>
        <p:txBody>
          <a:bodyPr wrap="square">
            <a:spAutoFit/>
          </a:bodyPr>
          <a:lstStyle/>
          <a:p>
            <a:r>
              <a:rPr lang="en-US" b="1" dirty="0"/>
              <a:t>The key differences between these cells are:</a:t>
            </a:r>
          </a:p>
          <a:p>
            <a:r>
              <a:rPr lang="en-US" b="1" dirty="0" smtClean="0"/>
              <a:t>1. When </a:t>
            </a:r>
            <a:r>
              <a:rPr lang="en-US" b="1" dirty="0"/>
              <a:t>each appears during the process of human development</a:t>
            </a:r>
            <a:r>
              <a:rPr lang="en-US" b="1" i="1" dirty="0"/>
              <a:t>.</a:t>
            </a:r>
            <a:endParaRPr lang="en-US" b="1" dirty="0"/>
          </a:p>
          <a:p>
            <a:r>
              <a:rPr lang="en-US" b="1" dirty="0" smtClean="0"/>
              <a:t>2. Their </a:t>
            </a:r>
            <a:r>
              <a:rPr lang="en-US" b="1" dirty="0"/>
              <a:t>degree of “flexibility” to become other cell types</a:t>
            </a:r>
            <a:r>
              <a:rPr lang="en-US" b="1" dirty="0" smtClean="0"/>
              <a:t>.</a:t>
            </a:r>
          </a:p>
          <a:p>
            <a:endParaRPr lang="en-US" b="1" dirty="0"/>
          </a:p>
          <a:p>
            <a:r>
              <a:rPr lang="en-US" b="1" dirty="0">
                <a:solidFill>
                  <a:srgbClr val="7030A0"/>
                </a:solidFill>
              </a:rPr>
              <a:t>The key similarity is that all three of these cells types are characterized by self-renewal and the capacity to turn into </a:t>
            </a:r>
            <a:r>
              <a:rPr lang="en-US" b="1" dirty="0" err="1">
                <a:solidFill>
                  <a:srgbClr val="7030A0"/>
                </a:solidFill>
              </a:rPr>
              <a:t>into</a:t>
            </a:r>
            <a:r>
              <a:rPr lang="en-US" b="1" dirty="0">
                <a:solidFill>
                  <a:srgbClr val="7030A0"/>
                </a:solidFill>
              </a:rPr>
              <a:t> mature cell types. Together, they form the 200+ cell types that create a human being.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7848302"/>
          </a:xfrm>
          <a:prstGeom prst="rect">
            <a:avLst/>
          </a:prstGeom>
        </p:spPr>
        <p:txBody>
          <a:bodyPr wrap="square">
            <a:spAutoFit/>
          </a:bodyPr>
          <a:lstStyle/>
          <a:p>
            <a:pPr algn="ctr"/>
            <a:r>
              <a:rPr lang="en-US" b="1" u="sng" dirty="0"/>
              <a:t>Hierarchy of cell </a:t>
            </a:r>
            <a:r>
              <a:rPr lang="en-US" b="1" u="sng" dirty="0" smtClean="0"/>
              <a:t>potency</a:t>
            </a:r>
          </a:p>
          <a:p>
            <a:endParaRPr lang="en-US" b="1" dirty="0"/>
          </a:p>
          <a:p>
            <a:r>
              <a:rPr lang="en-US" b="1" dirty="0" err="1"/>
              <a:t>Totipotent</a:t>
            </a:r>
            <a:r>
              <a:rPr lang="en-US" b="1" dirty="0"/>
              <a:t> stem cells </a:t>
            </a:r>
          </a:p>
          <a:p>
            <a:r>
              <a:rPr lang="en-US" b="1" dirty="0" err="1">
                <a:hlinkClick r:id="rId2"/>
              </a:rPr>
              <a:t>Totipotent</a:t>
            </a:r>
            <a:r>
              <a:rPr lang="en-US" b="1" dirty="0"/>
              <a:t> (omnipotent) stem cells can give rise to any of the 220 cell types found in an embryo as well as extra-embryonic cells (placenta</a:t>
            </a:r>
            <a:r>
              <a:rPr lang="en-US" b="1" dirty="0" smtClean="0"/>
              <a:t>).</a:t>
            </a:r>
          </a:p>
          <a:p>
            <a:endParaRPr lang="en-US" b="1" dirty="0"/>
          </a:p>
          <a:p>
            <a:r>
              <a:rPr lang="en-US" b="1" u="sng" dirty="0" err="1"/>
              <a:t>Totipotent</a:t>
            </a:r>
            <a:r>
              <a:rPr lang="en-US" b="1" u="sng" dirty="0"/>
              <a:t> Stem Cells</a:t>
            </a:r>
          </a:p>
          <a:p>
            <a:r>
              <a:rPr lang="en-US" b="1" dirty="0" err="1"/>
              <a:t>Totipotent</a:t>
            </a:r>
            <a:r>
              <a:rPr lang="en-US" b="1" dirty="0"/>
              <a:t> stem cells</a:t>
            </a:r>
            <a:r>
              <a:rPr lang="en-US" dirty="0"/>
              <a:t> are the most versatile stem cell type, because they are formed shortly after fertilization of an egg cell by a sperm cell. They can become all of the cells of the human body, as well as the cells of the embryo and developing fetus.</a:t>
            </a:r>
          </a:p>
          <a:p>
            <a:endParaRPr lang="en-US" dirty="0" smtClean="0"/>
          </a:p>
          <a:p>
            <a:r>
              <a:rPr lang="en-US" dirty="0" smtClean="0"/>
              <a:t>At </a:t>
            </a:r>
            <a:r>
              <a:rPr lang="en-US" dirty="0"/>
              <a:t>about four days into development, these </a:t>
            </a:r>
            <a:r>
              <a:rPr lang="en-US" dirty="0" err="1"/>
              <a:t>totipotent</a:t>
            </a:r>
            <a:r>
              <a:rPr lang="en-US" dirty="0"/>
              <a:t> cells specialize slightly, becoming </a:t>
            </a:r>
            <a:r>
              <a:rPr lang="en-US" dirty="0" err="1"/>
              <a:t>pluripotent</a:t>
            </a:r>
            <a:r>
              <a:rPr lang="en-US" dirty="0"/>
              <a:t> stem cells.</a:t>
            </a:r>
          </a:p>
          <a:p>
            <a:endParaRPr lang="en-US" b="1" dirty="0" smtClean="0"/>
          </a:p>
          <a:p>
            <a:r>
              <a:rPr lang="en-US" b="1" u="sng" dirty="0" err="1" smtClean="0"/>
              <a:t>Pluripotent</a:t>
            </a:r>
            <a:r>
              <a:rPr lang="en-US" b="1" u="sng" dirty="0" smtClean="0"/>
              <a:t> </a:t>
            </a:r>
            <a:r>
              <a:rPr lang="en-US" b="1" u="sng" dirty="0"/>
              <a:t>stem cells</a:t>
            </a:r>
          </a:p>
          <a:p>
            <a:r>
              <a:rPr lang="en-US" b="1" dirty="0" err="1"/>
              <a:t>Pluripotent</a:t>
            </a:r>
            <a:r>
              <a:rPr lang="en-US" b="1" dirty="0"/>
              <a:t> stem cells can give rise to all cell types of the body (but not the placenta). </a:t>
            </a:r>
            <a:endParaRPr lang="en-US" b="1" dirty="0" smtClean="0"/>
          </a:p>
          <a:p>
            <a:endParaRPr lang="en-US" b="1" dirty="0"/>
          </a:p>
          <a:p>
            <a:r>
              <a:rPr lang="en-US" dirty="0"/>
              <a:t>• </a:t>
            </a:r>
            <a:r>
              <a:rPr lang="en-US" b="1" dirty="0"/>
              <a:t>Embryonic stem cells</a:t>
            </a:r>
            <a:r>
              <a:rPr lang="en-US" dirty="0"/>
              <a:t> are controversial, because they are collected from early-stage embryos. </a:t>
            </a:r>
          </a:p>
          <a:p>
            <a:r>
              <a:rPr lang="en-US" dirty="0"/>
              <a:t>•</a:t>
            </a:r>
            <a:r>
              <a:rPr lang="en-US" b="1" dirty="0"/>
              <a:t> </a:t>
            </a:r>
            <a:r>
              <a:rPr lang="en-US" b="1" dirty="0" err="1"/>
              <a:t>iPS</a:t>
            </a:r>
            <a:r>
              <a:rPr lang="en-US" b="1" dirty="0"/>
              <a:t> cells</a:t>
            </a:r>
            <a:r>
              <a:rPr lang="en-US" dirty="0"/>
              <a:t> are not controversial, because they are made from adult cells. </a:t>
            </a:r>
            <a:r>
              <a:rPr lang="en-US" dirty="0" err="1"/>
              <a:t>iPS</a:t>
            </a:r>
            <a:r>
              <a:rPr lang="en-US" dirty="0"/>
              <a:t> cells are differentiated cells that are reprogrammed back into an embryonic-like state. They are usually created from skin or blood cells.</a:t>
            </a:r>
          </a:p>
          <a:p>
            <a:endParaRPr lang="en-US" b="1" dirty="0" smtClean="0"/>
          </a:p>
          <a:p>
            <a:endParaRPr lang="en-US" b="1" dirty="0"/>
          </a:p>
          <a:p>
            <a:r>
              <a:rPr lang="en-US" b="1" dirty="0" err="1"/>
              <a:t>Multipotent</a:t>
            </a:r>
            <a:r>
              <a:rPr lang="en-US" b="1" dirty="0"/>
              <a:t> stem cells</a:t>
            </a:r>
          </a:p>
          <a:p>
            <a:r>
              <a:rPr lang="en-US" b="1" dirty="0" err="1"/>
              <a:t>Multipotent</a:t>
            </a:r>
            <a:r>
              <a:rPr lang="en-US" b="1" dirty="0"/>
              <a:t> stem cells can develop into a limited number of cell types in a particular lineage.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53070"/>
            <a:ext cx="7467600" cy="923330"/>
          </a:xfrm>
          <a:prstGeom prst="rect">
            <a:avLst/>
          </a:prstGeom>
        </p:spPr>
        <p:txBody>
          <a:bodyPr wrap="square">
            <a:spAutoFit/>
          </a:bodyPr>
          <a:lstStyle/>
          <a:p>
            <a:r>
              <a:rPr lang="en-US" b="1" u="sng" dirty="0" err="1" smtClean="0"/>
              <a:t>Multipotent</a:t>
            </a:r>
            <a:r>
              <a:rPr lang="en-US" b="1" u="sng" dirty="0" smtClean="0"/>
              <a:t> stem cells</a:t>
            </a:r>
          </a:p>
          <a:p>
            <a:r>
              <a:rPr lang="en-US" b="1" dirty="0" err="1" smtClean="0">
                <a:solidFill>
                  <a:srgbClr val="7030A0"/>
                </a:solidFill>
              </a:rPr>
              <a:t>Multipotent</a:t>
            </a:r>
            <a:r>
              <a:rPr lang="en-US" b="1" dirty="0" smtClean="0">
                <a:solidFill>
                  <a:srgbClr val="7030A0"/>
                </a:solidFill>
              </a:rPr>
              <a:t> stem cells can develop into a limited number of cell types in a particular lineage.</a:t>
            </a:r>
            <a:endParaRPr lang="en-US" b="1" dirty="0">
              <a:solidFill>
                <a:srgbClr val="7030A0"/>
              </a:solidFill>
            </a:endParaRPr>
          </a:p>
        </p:txBody>
      </p:sp>
      <p:sp>
        <p:nvSpPr>
          <p:cNvPr id="3" name="Rectangle 2"/>
          <p:cNvSpPr/>
          <p:nvPr/>
        </p:nvSpPr>
        <p:spPr>
          <a:xfrm>
            <a:off x="838200" y="2243078"/>
            <a:ext cx="7696200" cy="2862322"/>
          </a:xfrm>
          <a:prstGeom prst="rect">
            <a:avLst/>
          </a:prstGeom>
        </p:spPr>
        <p:txBody>
          <a:bodyPr wrap="square">
            <a:spAutoFit/>
          </a:bodyPr>
          <a:lstStyle/>
          <a:p>
            <a:r>
              <a:rPr lang="en-US" dirty="0"/>
              <a:t>For example:</a:t>
            </a:r>
          </a:p>
          <a:p>
            <a:r>
              <a:rPr lang="en-US" dirty="0"/>
              <a:t>• </a:t>
            </a:r>
            <a:r>
              <a:rPr lang="en-US" b="1" dirty="0"/>
              <a:t>Hematopoietic stem cells (HSCs)</a:t>
            </a:r>
            <a:r>
              <a:rPr lang="en-US" dirty="0"/>
              <a:t> are a type of </a:t>
            </a:r>
            <a:r>
              <a:rPr lang="en-US" dirty="0" err="1">
                <a:hlinkClick r:id="rId2"/>
              </a:rPr>
              <a:t>multipotent</a:t>
            </a:r>
            <a:r>
              <a:rPr lang="en-US" dirty="0">
                <a:hlinkClick r:id="rId2"/>
              </a:rPr>
              <a:t> stem cell</a:t>
            </a:r>
            <a:r>
              <a:rPr lang="en-US" dirty="0"/>
              <a:t> that prefer to become cells of the blood and immune system, although it </a:t>
            </a:r>
            <a:r>
              <a:rPr lang="en-US" dirty="0" err="1"/>
              <a:t>it</a:t>
            </a:r>
            <a:r>
              <a:rPr lang="en-US" dirty="0"/>
              <a:t> possible to induce them to become other cell types.</a:t>
            </a:r>
          </a:p>
          <a:p>
            <a:r>
              <a:rPr lang="en-US" dirty="0"/>
              <a:t>• </a:t>
            </a:r>
            <a:r>
              <a:rPr lang="en-US" b="1" dirty="0" err="1"/>
              <a:t>Mesenchymal</a:t>
            </a:r>
            <a:r>
              <a:rPr lang="en-US" b="1" dirty="0"/>
              <a:t> stem cells (MSCs</a:t>
            </a:r>
            <a:r>
              <a:rPr lang="en-US" dirty="0"/>
              <a:t>) are a type of </a:t>
            </a:r>
            <a:r>
              <a:rPr lang="en-US" dirty="0" err="1"/>
              <a:t>multipotent</a:t>
            </a:r>
            <a:r>
              <a:rPr lang="en-US" dirty="0"/>
              <a:t> stem cell found in bone marrow and fat, among other tissues. Theses cells tend to turn into bone, fat, muscle and cartilage cells.</a:t>
            </a:r>
          </a:p>
          <a:p>
            <a:r>
              <a:rPr lang="en-US" dirty="0"/>
              <a:t>• </a:t>
            </a:r>
            <a:r>
              <a:rPr lang="en-US" b="1" dirty="0"/>
              <a:t>Neural stem cells</a:t>
            </a:r>
            <a:r>
              <a:rPr lang="en-US" dirty="0"/>
              <a:t> are a type of </a:t>
            </a:r>
            <a:r>
              <a:rPr lang="en-US" dirty="0" err="1"/>
              <a:t>multipotent</a:t>
            </a:r>
            <a:r>
              <a:rPr lang="en-US" dirty="0"/>
              <a:t> stem cells found in the brain. Unsurprisingly, they like to differentiate into neurons, </a:t>
            </a:r>
            <a:r>
              <a:rPr lang="en-US" dirty="0" err="1"/>
              <a:t>glia</a:t>
            </a:r>
            <a:r>
              <a:rPr lang="en-US" dirty="0"/>
              <a:t>, and other similar cells.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934</Words>
  <Application>Microsoft Office PowerPoint</Application>
  <PresentationFormat>On-screen Show (4:3)</PresentationFormat>
  <Paragraphs>142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 Pandey</dc:creator>
  <cp:lastModifiedBy>Alok Pandey</cp:lastModifiedBy>
  <cp:revision>8</cp:revision>
  <dcterms:created xsi:type="dcterms:W3CDTF">2022-11-18T04:20:52Z</dcterms:created>
  <dcterms:modified xsi:type="dcterms:W3CDTF">2022-11-18T05:29:41Z</dcterms:modified>
</cp:coreProperties>
</file>