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8F87-16D0-4E42-8EFC-8C2B00567B00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8F87-16D0-4E42-8EFC-8C2B00567B00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8F87-16D0-4E42-8EFC-8C2B00567B00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8F87-16D0-4E42-8EFC-8C2B00567B00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8F87-16D0-4E42-8EFC-8C2B00567B00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8F87-16D0-4E42-8EFC-8C2B00567B00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8F87-16D0-4E42-8EFC-8C2B00567B00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8F87-16D0-4E42-8EFC-8C2B00567B00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8F87-16D0-4E42-8EFC-8C2B00567B00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8F87-16D0-4E42-8EFC-8C2B00567B00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8F87-16D0-4E42-8EFC-8C2B00567B00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58F87-16D0-4E42-8EFC-8C2B00567B00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ucleas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Sodium_dodecyl_sulfate" TargetMode="External"/><Relationship Id="rId5" Type="http://schemas.openxmlformats.org/officeDocument/2006/relationships/hyperlink" Target="https://en.wikipedia.org/wiki/Ethylenediaminetetraacetic_acid" TargetMode="External"/><Relationship Id="rId4" Type="http://schemas.openxmlformats.org/officeDocument/2006/relationships/hyperlink" Target="https://en.wikipedia.org/wiki/Mung_bea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uclease_protection_assay" TargetMode="External"/><Relationship Id="rId2" Type="http://schemas.openxmlformats.org/officeDocument/2006/relationships/hyperlink" Target="https://en.wikipedia.org/wiki/Penicillium_citrinu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Nuclease_protection_assay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533400"/>
            <a:ext cx="2467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</a:rPr>
              <a:t>Endonucleases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371600"/>
            <a:ext cx="405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&gt;&gt;&gt;Break internal </a:t>
            </a:r>
            <a:r>
              <a:rPr lang="en-US" b="1" dirty="0" err="1" smtClean="0"/>
              <a:t>phosphodiester</a:t>
            </a:r>
            <a:r>
              <a:rPr lang="en-US" b="1" dirty="0" smtClean="0"/>
              <a:t> bonds</a:t>
            </a:r>
            <a:endParaRPr lang="en-US" b="1" dirty="0"/>
          </a:p>
        </p:txBody>
      </p:sp>
      <p:pic>
        <p:nvPicPr>
          <p:cNvPr id="1026" name="Picture 2" descr="Mung Bean Sprouts"/>
          <p:cNvPicPr>
            <a:picLocks noChangeAspect="1" noChangeArrowheads="1"/>
          </p:cNvPicPr>
          <p:nvPr/>
        </p:nvPicPr>
        <p:blipFill>
          <a:blip r:embed="rId2"/>
          <a:srcRect l="15294" t="3137" r="14118" b="13725"/>
          <a:stretch>
            <a:fillRect/>
          </a:stretch>
        </p:blipFill>
        <p:spPr bwMode="auto">
          <a:xfrm>
            <a:off x="5562600" y="1752600"/>
            <a:ext cx="3352800" cy="296164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1000" y="16764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A.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Mung</a:t>
            </a:r>
            <a:r>
              <a:rPr lang="en-US" b="1" dirty="0" smtClean="0">
                <a:solidFill>
                  <a:srgbClr val="002060"/>
                </a:solidFill>
              </a:rPr>
              <a:t> Bean Nuclease: </a:t>
            </a:r>
            <a:r>
              <a:rPr lang="en-US" dirty="0"/>
              <a:t>is a </a:t>
            </a:r>
            <a:r>
              <a:rPr lang="en-US" dirty="0">
                <a:hlinkClick r:id="rId3" tooltip="Nuclease"/>
              </a:rPr>
              <a:t>nuclease</a:t>
            </a:r>
            <a:r>
              <a:rPr lang="en-US" dirty="0"/>
              <a:t> derived from sprouts of the </a:t>
            </a:r>
            <a:r>
              <a:rPr lang="en-US" dirty="0" err="1">
                <a:hlinkClick r:id="rId4" tooltip="Mung bean"/>
              </a:rPr>
              <a:t>mung</a:t>
            </a:r>
            <a:r>
              <a:rPr lang="en-US" dirty="0">
                <a:hlinkClick r:id="rId4" tooltip="Mung bean"/>
              </a:rPr>
              <a:t> bean</a:t>
            </a:r>
            <a:r>
              <a:rPr lang="en-US" dirty="0"/>
              <a:t> (</a:t>
            </a:r>
            <a:r>
              <a:rPr lang="en-US" i="1" dirty="0" err="1"/>
              <a:t>Vigna</a:t>
            </a:r>
            <a:r>
              <a:rPr lang="en-US" i="1" dirty="0"/>
              <a:t> </a:t>
            </a:r>
            <a:r>
              <a:rPr lang="en-US" i="1" dirty="0" err="1"/>
              <a:t>radiata</a:t>
            </a:r>
            <a:r>
              <a:rPr lang="en-US" dirty="0" smtClean="0"/>
              <a:t>).</a:t>
            </a:r>
            <a:r>
              <a:rPr lang="en-US" dirty="0"/>
              <a:t> 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4495800"/>
            <a:ext cx="8077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</a:rPr>
              <a:t>Mung</a:t>
            </a:r>
            <a:r>
              <a:rPr lang="en-US" b="1" dirty="0">
                <a:solidFill>
                  <a:srgbClr val="002060"/>
                </a:solidFill>
              </a:rPr>
              <a:t> Bean can be used for: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1. Removal </a:t>
            </a:r>
            <a:r>
              <a:rPr lang="en-US" dirty="0">
                <a:solidFill>
                  <a:srgbClr val="002060"/>
                </a:solidFill>
              </a:rPr>
              <a:t>of both 3' and 5' single-stranded overhangs from double-stranded DNA to create blunt ends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2. Cleavage </a:t>
            </a:r>
            <a:r>
              <a:rPr lang="en-US" dirty="0">
                <a:solidFill>
                  <a:srgbClr val="002060"/>
                </a:solidFill>
              </a:rPr>
              <a:t>of single-stranded DNA and RNA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3. Cleavage </a:t>
            </a:r>
            <a:r>
              <a:rPr lang="en-US" dirty="0">
                <a:solidFill>
                  <a:srgbClr val="002060"/>
                </a:solidFill>
              </a:rPr>
              <a:t>of the single-stranded region in a DNA </a:t>
            </a:r>
            <a:r>
              <a:rPr lang="en-US" dirty="0" smtClean="0">
                <a:solidFill>
                  <a:srgbClr val="002060"/>
                </a:solidFill>
              </a:rPr>
              <a:t>hairpin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4. Remove </a:t>
            </a:r>
            <a:r>
              <a:rPr lang="en-US" dirty="0" err="1" smtClean="0">
                <a:solidFill>
                  <a:srgbClr val="002060"/>
                </a:solidFill>
              </a:rPr>
              <a:t>ssDNA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from a mixture also containing </a:t>
            </a:r>
            <a:r>
              <a:rPr lang="en-US" dirty="0" err="1" smtClean="0">
                <a:solidFill>
                  <a:srgbClr val="002060"/>
                </a:solidFill>
              </a:rPr>
              <a:t>dsDNA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2971800"/>
            <a:ext cx="502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&gt;</a:t>
            </a:r>
            <a:r>
              <a:rPr lang="en-US" b="1" dirty="0" smtClean="0">
                <a:solidFill>
                  <a:srgbClr val="C00000"/>
                </a:solidFill>
              </a:rPr>
              <a:t>Single-stranded </a:t>
            </a:r>
            <a:r>
              <a:rPr lang="en-US" b="1" dirty="0">
                <a:solidFill>
                  <a:srgbClr val="C00000"/>
                </a:solidFill>
              </a:rPr>
              <a:t>(</a:t>
            </a:r>
            <a:r>
              <a:rPr lang="en-US" b="1" dirty="0" err="1">
                <a:solidFill>
                  <a:srgbClr val="C00000"/>
                </a:solidFill>
              </a:rPr>
              <a:t>ssDNA</a:t>
            </a:r>
            <a:r>
              <a:rPr lang="en-US" b="1" dirty="0">
                <a:solidFill>
                  <a:srgbClr val="C00000"/>
                </a:solidFill>
              </a:rPr>
              <a:t> or RNA) specific </a:t>
            </a:r>
            <a:r>
              <a:rPr lang="en-US" b="1" dirty="0" err="1">
                <a:solidFill>
                  <a:srgbClr val="C00000"/>
                </a:solidFill>
              </a:rPr>
              <a:t>endonuclease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&gt; Catalyzes </a:t>
            </a:r>
            <a:r>
              <a:rPr lang="en-US" b="1" dirty="0">
                <a:solidFill>
                  <a:srgbClr val="C00000"/>
                </a:solidFill>
              </a:rPr>
              <a:t>the removal of single-stranded extension in double-stranded DNA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6211669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B050"/>
                </a:solidFill>
              </a:rPr>
              <a:t>Mung</a:t>
            </a:r>
            <a:r>
              <a:rPr lang="en-US" b="1" dirty="0">
                <a:solidFill>
                  <a:srgbClr val="00B050"/>
                </a:solidFill>
              </a:rPr>
              <a:t> bean nuclease requires Zn</a:t>
            </a:r>
            <a:r>
              <a:rPr lang="en-US" b="1" baseline="30000" dirty="0">
                <a:solidFill>
                  <a:srgbClr val="00B050"/>
                </a:solidFill>
              </a:rPr>
              <a:t>2+</a:t>
            </a:r>
            <a:r>
              <a:rPr lang="en-US" b="1" dirty="0">
                <a:solidFill>
                  <a:srgbClr val="00B050"/>
                </a:solidFill>
              </a:rPr>
              <a:t>. The addition of </a:t>
            </a:r>
            <a:r>
              <a:rPr lang="en-US" b="1" dirty="0">
                <a:solidFill>
                  <a:srgbClr val="00B050"/>
                </a:solidFill>
                <a:hlinkClick r:id="rId5" tooltip="Ethylenediaminetetraacetic acid"/>
              </a:rPr>
              <a:t>EDTA</a:t>
            </a:r>
            <a:r>
              <a:rPr lang="en-US" b="1" dirty="0">
                <a:solidFill>
                  <a:srgbClr val="00B050"/>
                </a:solidFill>
              </a:rPr>
              <a:t> or </a:t>
            </a:r>
            <a:r>
              <a:rPr lang="en-US" b="1" dirty="0">
                <a:solidFill>
                  <a:srgbClr val="00B050"/>
                </a:solidFill>
                <a:hlinkClick r:id="rId6" tooltip="Sodium dodecyl sulfate"/>
              </a:rPr>
              <a:t>SDS</a:t>
            </a:r>
            <a:r>
              <a:rPr lang="en-US" b="1" dirty="0">
                <a:solidFill>
                  <a:srgbClr val="00B050"/>
                </a:solidFill>
              </a:rPr>
              <a:t> causes irreversible inactivation.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52400"/>
            <a:ext cx="2409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B. Nuclease </a:t>
            </a:r>
            <a:r>
              <a:rPr lang="en-US" sz="2400" b="1" dirty="0"/>
              <a:t>S1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914400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S1 Nuclease </a:t>
            </a:r>
            <a:r>
              <a:rPr lang="en-US" b="1" dirty="0" smtClean="0">
                <a:solidFill>
                  <a:srgbClr val="00B050"/>
                </a:solidFill>
              </a:rPr>
              <a:t>(Zinc dependent ) degrades </a:t>
            </a:r>
            <a:r>
              <a:rPr lang="en-US" b="1" dirty="0">
                <a:solidFill>
                  <a:srgbClr val="00B050"/>
                </a:solidFill>
              </a:rPr>
              <a:t>single-stranded nucleic </a:t>
            </a:r>
            <a:r>
              <a:rPr lang="en-US" b="1" dirty="0" smtClean="0">
                <a:solidFill>
                  <a:srgbClr val="00B050"/>
                </a:solidFill>
              </a:rPr>
              <a:t>acids (</a:t>
            </a:r>
            <a:r>
              <a:rPr lang="en-US" b="1" dirty="0" err="1" smtClean="0">
                <a:solidFill>
                  <a:srgbClr val="00B050"/>
                </a:solidFill>
              </a:rPr>
              <a:t>ssDNA</a:t>
            </a:r>
            <a:r>
              <a:rPr lang="en-US" b="1" dirty="0" smtClean="0">
                <a:solidFill>
                  <a:srgbClr val="00B050"/>
                </a:solidFill>
              </a:rPr>
              <a:t> or RNA), </a:t>
            </a:r>
            <a:r>
              <a:rPr lang="en-US" b="1" dirty="0">
                <a:solidFill>
                  <a:srgbClr val="00B050"/>
                </a:solidFill>
              </a:rPr>
              <a:t>releasing 5'-phosphoryl mono- or </a:t>
            </a:r>
            <a:r>
              <a:rPr lang="en-US" b="1" dirty="0" err="1">
                <a:solidFill>
                  <a:srgbClr val="00B050"/>
                </a:solidFill>
              </a:rPr>
              <a:t>oligonucleotides</a:t>
            </a:r>
            <a:r>
              <a:rPr lang="en-US" b="1" dirty="0">
                <a:solidFill>
                  <a:srgbClr val="00B050"/>
                </a:solidFill>
              </a:rPr>
              <a:t>. 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It </a:t>
            </a:r>
            <a:r>
              <a:rPr lang="en-US" b="1" dirty="0">
                <a:solidFill>
                  <a:srgbClr val="00B050"/>
                </a:solidFill>
              </a:rPr>
              <a:t>is five times more active on DNA than on RNA.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3657600" y="381000"/>
            <a:ext cx="1371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38800" y="228600"/>
            <a:ext cx="19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/>
              <a:t>Aspergillus</a:t>
            </a:r>
            <a:r>
              <a:rPr lang="en-US" b="1" i="1" dirty="0" smtClean="0"/>
              <a:t> oryzae</a:t>
            </a:r>
            <a:endParaRPr lang="en-US" b="1" i="1" dirty="0"/>
          </a:p>
        </p:txBody>
      </p:sp>
      <p:sp>
        <p:nvSpPr>
          <p:cNvPr id="7" name="Rectangle 6"/>
          <p:cNvSpPr/>
          <p:nvPr/>
        </p:nvSpPr>
        <p:spPr>
          <a:xfrm>
            <a:off x="533400" y="2096869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S1 Nuclease can introduce breaks into double-stranded DNA, RNA and DNA/RNA hybrids at high enzyme and low salt concentrations.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31242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Applications: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1. Removal </a:t>
            </a:r>
            <a:r>
              <a:rPr lang="en-US" b="1" dirty="0">
                <a:solidFill>
                  <a:srgbClr val="002060"/>
                </a:solidFill>
              </a:rPr>
              <a:t>of single-stranded overhangs of DNA fragments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2. S1 </a:t>
            </a:r>
            <a:r>
              <a:rPr lang="en-US" b="1" dirty="0">
                <a:solidFill>
                  <a:srgbClr val="002060"/>
                </a:solidFill>
              </a:rPr>
              <a:t>transcript mapping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3. Cleavage </a:t>
            </a:r>
            <a:r>
              <a:rPr lang="en-US" b="1" dirty="0">
                <a:solidFill>
                  <a:srgbClr val="002060"/>
                </a:solidFill>
              </a:rPr>
              <a:t>of hairpin loops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629400" y="3581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15200" y="3440668"/>
            <a:ext cx="1198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Blunt Ends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4724400"/>
            <a:ext cx="4133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Nuclease P1 found in </a:t>
            </a:r>
            <a:r>
              <a:rPr lang="en-US" b="1" i="1" u="sng" dirty="0" err="1">
                <a:solidFill>
                  <a:srgbClr val="C00000"/>
                </a:solidFill>
                <a:hlinkClick r:id="rId2"/>
              </a:rPr>
              <a:t>Penicillium</a:t>
            </a:r>
            <a:r>
              <a:rPr lang="en-US" b="1" i="1" u="sng" dirty="0">
                <a:solidFill>
                  <a:srgbClr val="C00000"/>
                </a:solidFill>
                <a:hlinkClick r:id="rId2"/>
              </a:rPr>
              <a:t> </a:t>
            </a:r>
            <a:r>
              <a:rPr lang="en-US" b="1" i="1" u="sng" dirty="0" err="1">
                <a:solidFill>
                  <a:srgbClr val="C00000"/>
                </a:solidFill>
                <a:hlinkClick r:id="rId2"/>
              </a:rPr>
              <a:t>citrinum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33778" y="5650468"/>
            <a:ext cx="2757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solidFill>
                  <a:srgbClr val="7030A0"/>
                </a:solidFill>
                <a:hlinkClick r:id="rId3"/>
              </a:rPr>
              <a:t>Nuclease </a:t>
            </a:r>
            <a:r>
              <a:rPr lang="en-US" b="1" u="sng" dirty="0">
                <a:solidFill>
                  <a:srgbClr val="7030A0"/>
                </a:solidFill>
                <a:hlinkClick r:id="rId3"/>
              </a:rPr>
              <a:t>protection assays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2743200"/>
            <a:ext cx="4201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  <a:hlinkClick r:id="rId2"/>
              </a:rPr>
              <a:t>Nuclease </a:t>
            </a:r>
            <a:r>
              <a:rPr lang="en-US" sz="2800" b="1" u="sng" dirty="0">
                <a:solidFill>
                  <a:srgbClr val="7030A0"/>
                </a:solidFill>
                <a:hlinkClick r:id="rId2"/>
              </a:rPr>
              <a:t>P</a:t>
            </a:r>
            <a:r>
              <a:rPr lang="en-US" sz="2800" b="1" u="sng" dirty="0" smtClean="0">
                <a:solidFill>
                  <a:srgbClr val="7030A0"/>
                </a:solidFill>
                <a:hlinkClick r:id="rId2"/>
              </a:rPr>
              <a:t>rotection </a:t>
            </a:r>
            <a:r>
              <a:rPr lang="en-US" sz="2800" b="1" u="sng" dirty="0">
                <a:solidFill>
                  <a:srgbClr val="7030A0"/>
                </a:solidFill>
                <a:hlinkClick r:id="rId2"/>
              </a:rPr>
              <a:t>a</a:t>
            </a:r>
            <a:r>
              <a:rPr lang="en-US" sz="2800" b="1" u="sng" dirty="0" smtClean="0">
                <a:solidFill>
                  <a:srgbClr val="7030A0"/>
                </a:solidFill>
                <a:hlinkClick r:id="rId2"/>
              </a:rPr>
              <a:t>ssays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S1 Mapping – National Diagnostic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S1 Mapping – National Diagnostic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4" name="AutoShape 8" descr="Methods of Determining Transcription Start S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6" name="AutoShape 10" descr="Methods of Determining Transcription Start S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8" name="Picture 12" descr="Methods of Determining Transcription Start Si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609600"/>
            <a:ext cx="5734050" cy="38385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720381" y="5257800"/>
            <a:ext cx="4123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&gt;Finding the Transcription Start Site (TSS)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&gt;Also </a:t>
            </a:r>
            <a:r>
              <a:rPr lang="en-US" b="1" dirty="0" err="1" smtClean="0">
                <a:solidFill>
                  <a:srgbClr val="7030A0"/>
                </a:solidFill>
              </a:rPr>
              <a:t>Intron</a:t>
            </a:r>
            <a:r>
              <a:rPr lang="en-US" b="1" dirty="0" smtClean="0">
                <a:solidFill>
                  <a:srgbClr val="7030A0"/>
                </a:solidFill>
              </a:rPr>
              <a:t> Site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33271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</a:rPr>
              <a:t>RNase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A degrades single-stranded RNA at C and U residues</a:t>
            </a:r>
            <a:r>
              <a:rPr lang="en-US" sz="2400" b="1" dirty="0" smtClean="0">
                <a:solidFill>
                  <a:srgbClr val="7030A0"/>
                </a:solidFill>
              </a:rPr>
              <a:t>.</a:t>
            </a:r>
          </a:p>
          <a:p>
            <a:endParaRPr lang="en-US" sz="2400" b="1" dirty="0">
              <a:solidFill>
                <a:srgbClr val="7030A0"/>
              </a:solidFill>
            </a:endParaRPr>
          </a:p>
          <a:p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274838"/>
            <a:ext cx="777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RNase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H (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Ribonuclease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H) is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an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endoribonuclease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that specifically hydrolyzes the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phosphodiester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bonds of RNA which is hybridized to DNA. </a:t>
            </a:r>
            <a:endParaRPr lang="en-US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This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enzyme does not digest single or double-stranded DNA. </a:t>
            </a:r>
            <a:endParaRPr lang="en-US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It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can be used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remove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mRNA during second strand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cDNA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synthesis.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248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Alok Pandey</dc:creator>
  <cp:lastModifiedBy>Alok Pandey</cp:lastModifiedBy>
  <cp:revision>10</cp:revision>
  <dcterms:created xsi:type="dcterms:W3CDTF">2022-08-17T16:53:15Z</dcterms:created>
  <dcterms:modified xsi:type="dcterms:W3CDTF">2022-08-18T07:46:48Z</dcterms:modified>
</cp:coreProperties>
</file>