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1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58F87-16D0-4E42-8EFC-8C2B00567B00}" type="datetimeFigureOut">
              <a:rPr lang="en-US" smtClean="0"/>
              <a:pPr/>
              <a:t>8/22/2022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1F7F6-1ED2-4432-B8F4-EA662E0A01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58F87-16D0-4E42-8EFC-8C2B00567B00}" type="datetimeFigureOut">
              <a:rPr lang="en-US" smtClean="0"/>
              <a:pPr/>
              <a:t>8/22/2022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1F7F6-1ED2-4432-B8F4-EA662E0A01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58F87-16D0-4E42-8EFC-8C2B00567B00}" type="datetimeFigureOut">
              <a:rPr lang="en-US" smtClean="0"/>
              <a:pPr/>
              <a:t>8/22/2022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1F7F6-1ED2-4432-B8F4-EA662E0A01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58F87-16D0-4E42-8EFC-8C2B00567B00}" type="datetimeFigureOut">
              <a:rPr lang="en-US" smtClean="0"/>
              <a:pPr/>
              <a:t>8/22/2022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1F7F6-1ED2-4432-B8F4-EA662E0A01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58F87-16D0-4E42-8EFC-8C2B00567B00}" type="datetimeFigureOut">
              <a:rPr lang="en-US" smtClean="0"/>
              <a:pPr/>
              <a:t>8/22/2022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1F7F6-1ED2-4432-B8F4-EA662E0A01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58F87-16D0-4E42-8EFC-8C2B00567B00}" type="datetimeFigureOut">
              <a:rPr lang="en-US" smtClean="0"/>
              <a:pPr/>
              <a:t>8/22/2022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1F7F6-1ED2-4432-B8F4-EA662E0A01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58F87-16D0-4E42-8EFC-8C2B00567B00}" type="datetimeFigureOut">
              <a:rPr lang="en-US" smtClean="0"/>
              <a:pPr/>
              <a:t>8/22/2022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1F7F6-1ED2-4432-B8F4-EA662E0A01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58F87-16D0-4E42-8EFC-8C2B00567B00}" type="datetimeFigureOut">
              <a:rPr lang="en-US" smtClean="0"/>
              <a:pPr/>
              <a:t>8/22/2022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1F7F6-1ED2-4432-B8F4-EA662E0A01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58F87-16D0-4E42-8EFC-8C2B00567B00}" type="datetimeFigureOut">
              <a:rPr lang="en-US" smtClean="0"/>
              <a:pPr/>
              <a:t>8/22/2022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1F7F6-1ED2-4432-B8F4-EA662E0A01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58F87-16D0-4E42-8EFC-8C2B00567B00}" type="datetimeFigureOut">
              <a:rPr lang="en-US" smtClean="0"/>
              <a:pPr/>
              <a:t>8/22/2022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1F7F6-1ED2-4432-B8F4-EA662E0A01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58F87-16D0-4E42-8EFC-8C2B00567B00}" type="datetimeFigureOut">
              <a:rPr lang="en-US" smtClean="0"/>
              <a:pPr/>
              <a:t>8/22/2022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1F7F6-1ED2-4432-B8F4-EA662E0A01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C58F87-16D0-4E42-8EFC-8C2B00567B00}" type="datetimeFigureOut">
              <a:rPr lang="en-US" smtClean="0"/>
              <a:pPr/>
              <a:t>8/22/2022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D1F7F6-1ED2-4432-B8F4-EA662E0A019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Nuclease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en.wikipedia.org/wiki/Sodium_dodecyl_sulfate" TargetMode="External"/><Relationship Id="rId5" Type="http://schemas.openxmlformats.org/officeDocument/2006/relationships/hyperlink" Target="https://en.wikipedia.org/wiki/Ethylenediaminetetraacetic_acid" TargetMode="External"/><Relationship Id="rId4" Type="http://schemas.openxmlformats.org/officeDocument/2006/relationships/hyperlink" Target="https://en.wikipedia.org/wiki/Mung_bean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Nuclease_protection_assay" TargetMode="External"/><Relationship Id="rId2" Type="http://schemas.openxmlformats.org/officeDocument/2006/relationships/hyperlink" Target="https://en.wikipedia.org/wiki/Penicillium_citrinum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352800" y="533400"/>
            <a:ext cx="24673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u="sng" dirty="0" err="1" smtClean="0">
                <a:solidFill>
                  <a:srgbClr val="FF0000"/>
                </a:solidFill>
              </a:rPr>
              <a:t>Endonucleases</a:t>
            </a:r>
            <a:r>
              <a:rPr lang="en-US" sz="2800" b="1" u="sng" dirty="0" smtClean="0">
                <a:solidFill>
                  <a:srgbClr val="FF0000"/>
                </a:solidFill>
              </a:rPr>
              <a:t> </a:t>
            </a:r>
            <a:endParaRPr lang="en-US" sz="2800" b="1" u="sng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90600" y="1371600"/>
            <a:ext cx="40590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&gt;&gt;&gt;Break internal </a:t>
            </a:r>
            <a:r>
              <a:rPr lang="en-US" b="1" dirty="0" err="1" smtClean="0"/>
              <a:t>phosphodiester</a:t>
            </a:r>
            <a:r>
              <a:rPr lang="en-US" b="1" dirty="0" smtClean="0"/>
              <a:t> bonds</a:t>
            </a:r>
            <a:endParaRPr lang="en-US" b="1" dirty="0"/>
          </a:p>
        </p:txBody>
      </p:sp>
      <p:pic>
        <p:nvPicPr>
          <p:cNvPr id="1026" name="Picture 2" descr="Mung Bean Sprouts"/>
          <p:cNvPicPr>
            <a:picLocks noChangeAspect="1" noChangeArrowheads="1"/>
          </p:cNvPicPr>
          <p:nvPr/>
        </p:nvPicPr>
        <p:blipFill>
          <a:blip r:embed="rId2"/>
          <a:srcRect l="15294" t="3137" r="14118" b="13725"/>
          <a:stretch>
            <a:fillRect/>
          </a:stretch>
        </p:blipFill>
        <p:spPr bwMode="auto">
          <a:xfrm>
            <a:off x="5562600" y="1752600"/>
            <a:ext cx="3352800" cy="296164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381000" y="1676400"/>
            <a:ext cx="4267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2060"/>
                </a:solidFill>
              </a:rPr>
              <a:t>A.</a:t>
            </a:r>
          </a:p>
          <a:p>
            <a:r>
              <a:rPr lang="en-US" b="1" dirty="0" err="1" smtClean="0">
                <a:solidFill>
                  <a:srgbClr val="002060"/>
                </a:solidFill>
              </a:rPr>
              <a:t>Mung</a:t>
            </a:r>
            <a:r>
              <a:rPr lang="en-US" b="1" dirty="0" smtClean="0">
                <a:solidFill>
                  <a:srgbClr val="002060"/>
                </a:solidFill>
              </a:rPr>
              <a:t> Bean Nuclease: </a:t>
            </a:r>
            <a:r>
              <a:rPr lang="en-US" dirty="0"/>
              <a:t>is a </a:t>
            </a:r>
            <a:r>
              <a:rPr lang="en-US" dirty="0">
                <a:hlinkClick r:id="rId3" tooltip="Nuclease"/>
              </a:rPr>
              <a:t>nuclease</a:t>
            </a:r>
            <a:r>
              <a:rPr lang="en-US" dirty="0"/>
              <a:t> derived from sprouts of the </a:t>
            </a:r>
            <a:r>
              <a:rPr lang="en-US" dirty="0" err="1">
                <a:hlinkClick r:id="rId4" tooltip="Mung bean"/>
              </a:rPr>
              <a:t>mung</a:t>
            </a:r>
            <a:r>
              <a:rPr lang="en-US" dirty="0">
                <a:hlinkClick r:id="rId4" tooltip="Mung bean"/>
              </a:rPr>
              <a:t> bean</a:t>
            </a:r>
            <a:r>
              <a:rPr lang="en-US" dirty="0"/>
              <a:t> (</a:t>
            </a:r>
            <a:r>
              <a:rPr lang="en-US" i="1" dirty="0" err="1"/>
              <a:t>Vigna</a:t>
            </a:r>
            <a:r>
              <a:rPr lang="en-US" i="1" dirty="0"/>
              <a:t> </a:t>
            </a:r>
            <a:r>
              <a:rPr lang="en-US" i="1" dirty="0" err="1"/>
              <a:t>radiata</a:t>
            </a:r>
            <a:r>
              <a:rPr lang="en-US" dirty="0" smtClean="0"/>
              <a:t>).</a:t>
            </a:r>
            <a:r>
              <a:rPr lang="en-US" dirty="0"/>
              <a:t> 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81000" y="4495800"/>
            <a:ext cx="80772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err="1">
                <a:solidFill>
                  <a:srgbClr val="002060"/>
                </a:solidFill>
              </a:rPr>
              <a:t>Mung</a:t>
            </a:r>
            <a:r>
              <a:rPr lang="en-US" b="1" dirty="0">
                <a:solidFill>
                  <a:srgbClr val="002060"/>
                </a:solidFill>
              </a:rPr>
              <a:t> Bean can be used for:</a:t>
            </a:r>
            <a:endParaRPr lang="en-US" dirty="0">
              <a:solidFill>
                <a:srgbClr val="002060"/>
              </a:solidFill>
            </a:endParaRPr>
          </a:p>
          <a:p>
            <a:r>
              <a:rPr lang="en-US" dirty="0" smtClean="0">
                <a:solidFill>
                  <a:srgbClr val="002060"/>
                </a:solidFill>
              </a:rPr>
              <a:t>1. Removal </a:t>
            </a:r>
            <a:r>
              <a:rPr lang="en-US" dirty="0">
                <a:solidFill>
                  <a:srgbClr val="002060"/>
                </a:solidFill>
              </a:rPr>
              <a:t>of both 3' and 5' single-stranded overhangs from double-stranded DNA to create blunt ends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2. Cleavage </a:t>
            </a:r>
            <a:r>
              <a:rPr lang="en-US" dirty="0">
                <a:solidFill>
                  <a:srgbClr val="002060"/>
                </a:solidFill>
              </a:rPr>
              <a:t>of single-stranded DNA and RNA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3. Cleavage </a:t>
            </a:r>
            <a:r>
              <a:rPr lang="en-US" dirty="0">
                <a:solidFill>
                  <a:srgbClr val="002060"/>
                </a:solidFill>
              </a:rPr>
              <a:t>of the single-stranded region in a DNA </a:t>
            </a:r>
            <a:r>
              <a:rPr lang="en-US" dirty="0" smtClean="0">
                <a:solidFill>
                  <a:srgbClr val="002060"/>
                </a:solidFill>
              </a:rPr>
              <a:t>hairpin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4. Remove </a:t>
            </a:r>
            <a:r>
              <a:rPr lang="en-US" dirty="0" err="1" smtClean="0">
                <a:solidFill>
                  <a:srgbClr val="002060"/>
                </a:solidFill>
              </a:rPr>
              <a:t>ssDNA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>
                <a:solidFill>
                  <a:srgbClr val="002060"/>
                </a:solidFill>
              </a:rPr>
              <a:t>from a mixture also containing </a:t>
            </a:r>
            <a:r>
              <a:rPr lang="en-US" dirty="0" err="1" smtClean="0">
                <a:solidFill>
                  <a:srgbClr val="002060"/>
                </a:solidFill>
              </a:rPr>
              <a:t>dsDNA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81000" y="2971800"/>
            <a:ext cx="50292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&gt;</a:t>
            </a:r>
            <a:r>
              <a:rPr lang="en-US" b="1" dirty="0" smtClean="0">
                <a:solidFill>
                  <a:srgbClr val="C00000"/>
                </a:solidFill>
              </a:rPr>
              <a:t>Single-stranded </a:t>
            </a:r>
            <a:r>
              <a:rPr lang="en-US" b="1" dirty="0">
                <a:solidFill>
                  <a:srgbClr val="C00000"/>
                </a:solidFill>
              </a:rPr>
              <a:t>(</a:t>
            </a:r>
            <a:r>
              <a:rPr lang="en-US" b="1" dirty="0" err="1">
                <a:solidFill>
                  <a:srgbClr val="C00000"/>
                </a:solidFill>
              </a:rPr>
              <a:t>ssDNA</a:t>
            </a:r>
            <a:r>
              <a:rPr lang="en-US" b="1" dirty="0">
                <a:solidFill>
                  <a:srgbClr val="C00000"/>
                </a:solidFill>
              </a:rPr>
              <a:t> or RNA) specific </a:t>
            </a:r>
            <a:r>
              <a:rPr lang="en-US" b="1" dirty="0" err="1">
                <a:solidFill>
                  <a:srgbClr val="C00000"/>
                </a:solidFill>
              </a:rPr>
              <a:t>endonuclease</a:t>
            </a:r>
            <a:endParaRPr lang="en-US" b="1" dirty="0">
              <a:solidFill>
                <a:srgbClr val="C00000"/>
              </a:solidFill>
            </a:endParaRPr>
          </a:p>
          <a:p>
            <a:r>
              <a:rPr lang="en-US" b="1" dirty="0" smtClean="0">
                <a:solidFill>
                  <a:srgbClr val="C00000"/>
                </a:solidFill>
              </a:rPr>
              <a:t>&gt; Catalyzes </a:t>
            </a:r>
            <a:r>
              <a:rPr lang="en-US" b="1" dirty="0">
                <a:solidFill>
                  <a:srgbClr val="C00000"/>
                </a:solidFill>
              </a:rPr>
              <a:t>the removal of single-stranded extension in double-stranded DNA</a:t>
            </a:r>
          </a:p>
        </p:txBody>
      </p:sp>
      <p:sp>
        <p:nvSpPr>
          <p:cNvPr id="10" name="Rectangle 9"/>
          <p:cNvSpPr/>
          <p:nvPr/>
        </p:nvSpPr>
        <p:spPr>
          <a:xfrm>
            <a:off x="533400" y="6211669"/>
            <a:ext cx="8001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err="1">
                <a:solidFill>
                  <a:srgbClr val="00B050"/>
                </a:solidFill>
              </a:rPr>
              <a:t>Mung</a:t>
            </a:r>
            <a:r>
              <a:rPr lang="en-US" b="1" dirty="0">
                <a:solidFill>
                  <a:srgbClr val="00B050"/>
                </a:solidFill>
              </a:rPr>
              <a:t> bean nuclease requires Zn</a:t>
            </a:r>
            <a:r>
              <a:rPr lang="en-US" b="1" baseline="30000" dirty="0">
                <a:solidFill>
                  <a:srgbClr val="00B050"/>
                </a:solidFill>
              </a:rPr>
              <a:t>2+</a:t>
            </a:r>
            <a:r>
              <a:rPr lang="en-US" b="1" dirty="0">
                <a:solidFill>
                  <a:srgbClr val="00B050"/>
                </a:solidFill>
              </a:rPr>
              <a:t>. The addition of </a:t>
            </a:r>
            <a:r>
              <a:rPr lang="en-US" b="1" dirty="0">
                <a:solidFill>
                  <a:srgbClr val="00B050"/>
                </a:solidFill>
                <a:hlinkClick r:id="rId5" tooltip="Ethylenediaminetetraacetic acid"/>
              </a:rPr>
              <a:t>EDTA</a:t>
            </a:r>
            <a:r>
              <a:rPr lang="en-US" b="1" dirty="0">
                <a:solidFill>
                  <a:srgbClr val="00B050"/>
                </a:solidFill>
              </a:rPr>
              <a:t> or </a:t>
            </a:r>
            <a:r>
              <a:rPr lang="en-US" b="1" dirty="0">
                <a:solidFill>
                  <a:srgbClr val="00B050"/>
                </a:solidFill>
                <a:hlinkClick r:id="rId6" tooltip="Sodium dodecyl sulfate"/>
              </a:rPr>
              <a:t>SDS</a:t>
            </a:r>
            <a:r>
              <a:rPr lang="en-US" b="1" dirty="0">
                <a:solidFill>
                  <a:srgbClr val="00B050"/>
                </a:solidFill>
              </a:rPr>
              <a:t> causes irreversible inactivation.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67000" y="2438400"/>
            <a:ext cx="37395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C00000"/>
                </a:solidFill>
              </a:rPr>
              <a:t>Adapters and Linkers</a:t>
            </a:r>
            <a:endParaRPr lang="en-US" sz="32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47800" y="152400"/>
            <a:ext cx="240919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/>
              <a:t>B. Nuclease </a:t>
            </a:r>
            <a:r>
              <a:rPr lang="en-US" sz="2400" b="1" dirty="0"/>
              <a:t>S1</a:t>
            </a:r>
          </a:p>
        </p:txBody>
      </p:sp>
      <p:sp>
        <p:nvSpPr>
          <p:cNvPr id="3" name="Rectangle 2"/>
          <p:cNvSpPr/>
          <p:nvPr/>
        </p:nvSpPr>
        <p:spPr>
          <a:xfrm>
            <a:off x="457200" y="914400"/>
            <a:ext cx="8382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00B050"/>
                </a:solidFill>
              </a:rPr>
              <a:t>S1 Nuclease </a:t>
            </a:r>
            <a:r>
              <a:rPr lang="en-US" b="1" dirty="0" smtClean="0">
                <a:solidFill>
                  <a:srgbClr val="00B050"/>
                </a:solidFill>
              </a:rPr>
              <a:t>(Zinc dependent ) degrades </a:t>
            </a:r>
            <a:r>
              <a:rPr lang="en-US" b="1" dirty="0">
                <a:solidFill>
                  <a:srgbClr val="00B050"/>
                </a:solidFill>
              </a:rPr>
              <a:t>single-stranded nucleic </a:t>
            </a:r>
            <a:r>
              <a:rPr lang="en-US" b="1" dirty="0" smtClean="0">
                <a:solidFill>
                  <a:srgbClr val="00B050"/>
                </a:solidFill>
              </a:rPr>
              <a:t>acids (</a:t>
            </a:r>
            <a:r>
              <a:rPr lang="en-US" b="1" dirty="0" err="1" smtClean="0">
                <a:solidFill>
                  <a:srgbClr val="00B050"/>
                </a:solidFill>
              </a:rPr>
              <a:t>ssDNA</a:t>
            </a:r>
            <a:r>
              <a:rPr lang="en-US" b="1" dirty="0" smtClean="0">
                <a:solidFill>
                  <a:srgbClr val="00B050"/>
                </a:solidFill>
              </a:rPr>
              <a:t> or RNA), </a:t>
            </a:r>
            <a:r>
              <a:rPr lang="en-US" b="1" dirty="0">
                <a:solidFill>
                  <a:srgbClr val="00B050"/>
                </a:solidFill>
              </a:rPr>
              <a:t>releasing 5'-phosphoryl mono- or </a:t>
            </a:r>
            <a:r>
              <a:rPr lang="en-US" b="1" dirty="0" err="1">
                <a:solidFill>
                  <a:srgbClr val="00B050"/>
                </a:solidFill>
              </a:rPr>
              <a:t>oligonucleotides</a:t>
            </a:r>
            <a:r>
              <a:rPr lang="en-US" b="1" dirty="0">
                <a:solidFill>
                  <a:srgbClr val="00B050"/>
                </a:solidFill>
              </a:rPr>
              <a:t>. </a:t>
            </a:r>
            <a:endParaRPr lang="en-US" b="1" dirty="0" smtClean="0">
              <a:solidFill>
                <a:srgbClr val="00B050"/>
              </a:solidFill>
            </a:endParaRPr>
          </a:p>
          <a:p>
            <a:r>
              <a:rPr lang="en-US" b="1" dirty="0" smtClean="0">
                <a:solidFill>
                  <a:srgbClr val="00B050"/>
                </a:solidFill>
              </a:rPr>
              <a:t>It </a:t>
            </a:r>
            <a:r>
              <a:rPr lang="en-US" b="1" dirty="0">
                <a:solidFill>
                  <a:srgbClr val="00B050"/>
                </a:solidFill>
              </a:rPr>
              <a:t>is five times more active on DNA than on RNA.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 rot="10800000">
            <a:off x="3657600" y="381000"/>
            <a:ext cx="13716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5638800" y="228600"/>
            <a:ext cx="1926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err="1" smtClean="0"/>
              <a:t>Aspergillus</a:t>
            </a:r>
            <a:r>
              <a:rPr lang="en-US" b="1" i="1" dirty="0" smtClean="0"/>
              <a:t> oryzae</a:t>
            </a:r>
            <a:endParaRPr lang="en-US" b="1" i="1" dirty="0"/>
          </a:p>
        </p:txBody>
      </p:sp>
      <p:sp>
        <p:nvSpPr>
          <p:cNvPr id="7" name="Rectangle 6"/>
          <p:cNvSpPr/>
          <p:nvPr/>
        </p:nvSpPr>
        <p:spPr>
          <a:xfrm>
            <a:off x="533400" y="2096869"/>
            <a:ext cx="8153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002060"/>
                </a:solidFill>
              </a:rPr>
              <a:t>S1 Nuclease can introduce breaks into double-stranded DNA, RNA and DNA/RNA hybrids at high enzyme and low salt concentrations.</a:t>
            </a:r>
          </a:p>
        </p:txBody>
      </p:sp>
      <p:sp>
        <p:nvSpPr>
          <p:cNvPr id="8" name="Rectangle 7"/>
          <p:cNvSpPr/>
          <p:nvPr/>
        </p:nvSpPr>
        <p:spPr>
          <a:xfrm>
            <a:off x="685800" y="3124200"/>
            <a:ext cx="73914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002060"/>
                </a:solidFill>
              </a:rPr>
              <a:t>Applications:</a:t>
            </a:r>
          </a:p>
          <a:p>
            <a:r>
              <a:rPr lang="en-US" b="1" dirty="0" smtClean="0">
                <a:solidFill>
                  <a:srgbClr val="002060"/>
                </a:solidFill>
              </a:rPr>
              <a:t>1. Removal </a:t>
            </a:r>
            <a:r>
              <a:rPr lang="en-US" b="1" dirty="0">
                <a:solidFill>
                  <a:srgbClr val="002060"/>
                </a:solidFill>
              </a:rPr>
              <a:t>of single-stranded overhangs of DNA fragments</a:t>
            </a:r>
            <a:r>
              <a:rPr lang="en-US" b="1" dirty="0" smtClean="0">
                <a:solidFill>
                  <a:srgbClr val="002060"/>
                </a:solidFill>
              </a:rPr>
              <a:t/>
            </a:r>
            <a:br>
              <a:rPr lang="en-US" b="1" dirty="0" smtClean="0">
                <a:solidFill>
                  <a:srgbClr val="002060"/>
                </a:solidFill>
              </a:rPr>
            </a:br>
            <a:r>
              <a:rPr lang="en-US" b="1" dirty="0" smtClean="0">
                <a:solidFill>
                  <a:srgbClr val="002060"/>
                </a:solidFill>
              </a:rPr>
              <a:t>2. S1 </a:t>
            </a:r>
            <a:r>
              <a:rPr lang="en-US" b="1" dirty="0">
                <a:solidFill>
                  <a:srgbClr val="002060"/>
                </a:solidFill>
              </a:rPr>
              <a:t>transcript mapping</a:t>
            </a:r>
            <a:r>
              <a:rPr lang="en-US" b="1" dirty="0" smtClean="0">
                <a:solidFill>
                  <a:srgbClr val="002060"/>
                </a:solidFill>
              </a:rPr>
              <a:t/>
            </a:r>
            <a:br>
              <a:rPr lang="en-US" b="1" dirty="0" smtClean="0">
                <a:solidFill>
                  <a:srgbClr val="002060"/>
                </a:solidFill>
              </a:rPr>
            </a:br>
            <a:r>
              <a:rPr lang="en-US" b="1" dirty="0" smtClean="0">
                <a:solidFill>
                  <a:srgbClr val="002060"/>
                </a:solidFill>
              </a:rPr>
              <a:t>3. Cleavage </a:t>
            </a:r>
            <a:r>
              <a:rPr lang="en-US" b="1" dirty="0">
                <a:solidFill>
                  <a:srgbClr val="002060"/>
                </a:solidFill>
              </a:rPr>
              <a:t>of hairpin loops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6629400" y="3581400"/>
            <a:ext cx="6096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7315200" y="3440668"/>
            <a:ext cx="11988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2060"/>
                </a:solidFill>
              </a:rPr>
              <a:t>Blunt Ends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990600" y="4724400"/>
            <a:ext cx="41336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Nuclease P1 found in </a:t>
            </a:r>
            <a:r>
              <a:rPr lang="en-US" b="1" i="1" u="sng" dirty="0" err="1">
                <a:solidFill>
                  <a:srgbClr val="C00000"/>
                </a:solidFill>
                <a:hlinkClick r:id="rId2"/>
              </a:rPr>
              <a:t>Penicillium</a:t>
            </a:r>
            <a:r>
              <a:rPr lang="en-US" b="1" i="1" u="sng" dirty="0">
                <a:solidFill>
                  <a:srgbClr val="C00000"/>
                </a:solidFill>
                <a:hlinkClick r:id="rId2"/>
              </a:rPr>
              <a:t> </a:t>
            </a:r>
            <a:r>
              <a:rPr lang="en-US" b="1" i="1" u="sng" dirty="0" err="1">
                <a:solidFill>
                  <a:srgbClr val="C00000"/>
                </a:solidFill>
                <a:hlinkClick r:id="rId2"/>
              </a:rPr>
              <a:t>citrinum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033778" y="5650468"/>
            <a:ext cx="27574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u="sng" dirty="0" smtClean="0">
                <a:solidFill>
                  <a:srgbClr val="7030A0"/>
                </a:solidFill>
                <a:hlinkClick r:id="rId3"/>
              </a:rPr>
              <a:t>Nuclease </a:t>
            </a:r>
            <a:r>
              <a:rPr lang="en-US" b="1" u="sng" dirty="0">
                <a:solidFill>
                  <a:srgbClr val="7030A0"/>
                </a:solidFill>
                <a:hlinkClick r:id="rId3"/>
              </a:rPr>
              <a:t>protection assays</a:t>
            </a:r>
            <a:endParaRPr lang="en-US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AutoShape 2" descr="S1 Mapping – National Diagnostic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00" name="AutoShape 4" descr="S1 Mapping – National Diagnostic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04" name="AutoShape 8" descr="Methods of Determining Transcription Start Sit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06" name="AutoShape 10" descr="Methods of Determining Transcription Start Sit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4108" name="Picture 12" descr="Methods of Determining Transcription Start Sit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00200" y="609600"/>
            <a:ext cx="5734050" cy="3838576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2720381" y="5257800"/>
            <a:ext cx="412324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7030A0"/>
                </a:solidFill>
              </a:rPr>
              <a:t>&gt;Finding the Transcription Start Site (TSS)</a:t>
            </a:r>
          </a:p>
          <a:p>
            <a:r>
              <a:rPr lang="en-US" b="1" dirty="0" smtClean="0">
                <a:solidFill>
                  <a:srgbClr val="7030A0"/>
                </a:solidFill>
              </a:rPr>
              <a:t>&gt;Also </a:t>
            </a:r>
            <a:r>
              <a:rPr lang="en-US" b="1" dirty="0" err="1" smtClean="0">
                <a:solidFill>
                  <a:srgbClr val="7030A0"/>
                </a:solidFill>
              </a:rPr>
              <a:t>Intron</a:t>
            </a:r>
            <a:r>
              <a:rPr lang="en-US" b="1" dirty="0" smtClean="0">
                <a:solidFill>
                  <a:srgbClr val="7030A0"/>
                </a:solidFill>
              </a:rPr>
              <a:t> Site</a:t>
            </a:r>
            <a:endParaRPr lang="en-US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" y="933271"/>
            <a:ext cx="80772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err="1" smtClean="0">
                <a:solidFill>
                  <a:srgbClr val="7030A0"/>
                </a:solidFill>
              </a:rPr>
              <a:t>RNase</a:t>
            </a:r>
            <a:r>
              <a:rPr lang="en-US" sz="2400" b="1" dirty="0" smtClean="0">
                <a:solidFill>
                  <a:srgbClr val="7030A0"/>
                </a:solidFill>
              </a:rPr>
              <a:t> </a:t>
            </a:r>
            <a:r>
              <a:rPr lang="en-US" sz="2400" b="1" dirty="0">
                <a:solidFill>
                  <a:srgbClr val="7030A0"/>
                </a:solidFill>
              </a:rPr>
              <a:t>A degrades single-stranded RNA at C and U residues</a:t>
            </a:r>
            <a:r>
              <a:rPr lang="en-US" sz="2400" b="1" dirty="0" smtClean="0">
                <a:solidFill>
                  <a:srgbClr val="7030A0"/>
                </a:solidFill>
              </a:rPr>
              <a:t>.</a:t>
            </a:r>
          </a:p>
          <a:p>
            <a:endParaRPr lang="en-US" sz="2400" b="1" dirty="0">
              <a:solidFill>
                <a:srgbClr val="7030A0"/>
              </a:solidFill>
            </a:endParaRPr>
          </a:p>
          <a:p>
            <a:endParaRPr lang="en-US" sz="2400" b="1" dirty="0">
              <a:solidFill>
                <a:srgbClr val="7030A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62000" y="2274838"/>
            <a:ext cx="77724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err="1">
                <a:solidFill>
                  <a:schemeClr val="accent6">
                    <a:lumMod val="50000"/>
                  </a:schemeClr>
                </a:solidFill>
              </a:rPr>
              <a:t>RNase</a:t>
            </a:r>
            <a:r>
              <a:rPr lang="en-US" sz="2400" b="1" dirty="0">
                <a:solidFill>
                  <a:schemeClr val="accent6">
                    <a:lumMod val="50000"/>
                  </a:schemeClr>
                </a:solidFill>
              </a:rPr>
              <a:t> H (</a:t>
            </a:r>
            <a:r>
              <a:rPr lang="en-US" sz="2400" b="1" dirty="0" err="1">
                <a:solidFill>
                  <a:schemeClr val="accent6">
                    <a:lumMod val="50000"/>
                  </a:schemeClr>
                </a:solidFill>
              </a:rPr>
              <a:t>Ribonuclease</a:t>
            </a:r>
            <a:r>
              <a:rPr lang="en-US" sz="2400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2400" b="1" dirty="0" smtClean="0">
                <a:solidFill>
                  <a:schemeClr val="accent6">
                    <a:lumMod val="50000"/>
                  </a:schemeClr>
                </a:solidFill>
              </a:rPr>
              <a:t>H) is </a:t>
            </a:r>
            <a:r>
              <a:rPr lang="en-US" sz="2400" b="1" dirty="0">
                <a:solidFill>
                  <a:schemeClr val="accent6">
                    <a:lumMod val="50000"/>
                  </a:schemeClr>
                </a:solidFill>
              </a:rPr>
              <a:t>an </a:t>
            </a:r>
            <a:r>
              <a:rPr lang="en-US" sz="2400" b="1" dirty="0" err="1">
                <a:solidFill>
                  <a:schemeClr val="accent6">
                    <a:lumMod val="50000"/>
                  </a:schemeClr>
                </a:solidFill>
              </a:rPr>
              <a:t>endoribonuclease</a:t>
            </a:r>
            <a:r>
              <a:rPr lang="en-US" sz="2400" b="1" dirty="0">
                <a:solidFill>
                  <a:schemeClr val="accent6">
                    <a:lumMod val="50000"/>
                  </a:schemeClr>
                </a:solidFill>
              </a:rPr>
              <a:t> that specifically hydrolyzes the </a:t>
            </a:r>
            <a:r>
              <a:rPr lang="en-US" sz="2400" b="1" dirty="0" err="1">
                <a:solidFill>
                  <a:schemeClr val="accent6">
                    <a:lumMod val="50000"/>
                  </a:schemeClr>
                </a:solidFill>
              </a:rPr>
              <a:t>phosphodiester</a:t>
            </a:r>
            <a:r>
              <a:rPr lang="en-US" sz="2400" b="1" dirty="0">
                <a:solidFill>
                  <a:schemeClr val="accent6">
                    <a:lumMod val="50000"/>
                  </a:schemeClr>
                </a:solidFill>
              </a:rPr>
              <a:t> bonds of RNA which is hybridized to DNA. </a:t>
            </a:r>
            <a:endParaRPr lang="en-US" sz="24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endParaRPr lang="en-US" sz="2400" b="1" dirty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en-US" sz="2400" b="1" dirty="0" smtClean="0">
                <a:solidFill>
                  <a:schemeClr val="accent6">
                    <a:lumMod val="50000"/>
                  </a:schemeClr>
                </a:solidFill>
              </a:rPr>
              <a:t>This </a:t>
            </a:r>
            <a:r>
              <a:rPr lang="en-US" sz="2400" b="1" dirty="0">
                <a:solidFill>
                  <a:schemeClr val="accent6">
                    <a:lumMod val="50000"/>
                  </a:schemeClr>
                </a:solidFill>
              </a:rPr>
              <a:t>enzyme does not digest single or double-stranded DNA. </a:t>
            </a:r>
            <a:endParaRPr lang="en-US" sz="24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endParaRPr lang="en-US" sz="2400" b="1" dirty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en-US" sz="2400" b="1" dirty="0" smtClean="0">
                <a:solidFill>
                  <a:schemeClr val="accent6">
                    <a:lumMod val="50000"/>
                  </a:schemeClr>
                </a:solidFill>
              </a:rPr>
              <a:t>It </a:t>
            </a:r>
            <a:r>
              <a:rPr lang="en-US" sz="2400" b="1" dirty="0">
                <a:solidFill>
                  <a:schemeClr val="accent6">
                    <a:lumMod val="50000"/>
                  </a:schemeClr>
                </a:solidFill>
              </a:rPr>
              <a:t>can be used </a:t>
            </a:r>
            <a:r>
              <a:rPr lang="en-US" sz="2400" b="1" dirty="0" smtClean="0">
                <a:solidFill>
                  <a:schemeClr val="accent6">
                    <a:lumMod val="50000"/>
                  </a:schemeClr>
                </a:solidFill>
              </a:rPr>
              <a:t>remove </a:t>
            </a:r>
            <a:r>
              <a:rPr lang="en-US" sz="2400" b="1" dirty="0">
                <a:solidFill>
                  <a:schemeClr val="accent6">
                    <a:lumMod val="50000"/>
                  </a:schemeClr>
                </a:solidFill>
              </a:rPr>
              <a:t>mRNA during second strand </a:t>
            </a:r>
            <a:r>
              <a:rPr lang="en-US" sz="2400" b="1" dirty="0" err="1">
                <a:solidFill>
                  <a:schemeClr val="accent6">
                    <a:lumMod val="50000"/>
                  </a:schemeClr>
                </a:solidFill>
              </a:rPr>
              <a:t>cDNA</a:t>
            </a:r>
            <a:r>
              <a:rPr lang="en-US" sz="2400" b="1" dirty="0">
                <a:solidFill>
                  <a:schemeClr val="accent6">
                    <a:lumMod val="50000"/>
                  </a:schemeClr>
                </a:solidFill>
              </a:rPr>
              <a:t> synthesis.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14400" y="6096000"/>
            <a:ext cx="8643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/>
              <a:t>DNaseI</a:t>
            </a:r>
            <a:endParaRPr lang="en-US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04801" y="457200"/>
            <a:ext cx="8382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70C0"/>
                </a:solidFill>
              </a:rPr>
              <a:t>Alkaline </a:t>
            </a:r>
            <a:r>
              <a:rPr lang="en-US" sz="2400" b="1" dirty="0" err="1" smtClean="0">
                <a:solidFill>
                  <a:srgbClr val="0070C0"/>
                </a:solidFill>
              </a:rPr>
              <a:t>Phosphatase</a:t>
            </a:r>
            <a:r>
              <a:rPr lang="en-US" sz="2400" b="1" dirty="0" smtClean="0">
                <a:solidFill>
                  <a:srgbClr val="0070C0"/>
                </a:solidFill>
              </a:rPr>
              <a:t> : </a:t>
            </a:r>
            <a:r>
              <a:rPr lang="en-US" sz="2400" b="1" dirty="0" smtClean="0">
                <a:solidFill>
                  <a:srgbClr val="FF0000"/>
                </a:solidFill>
              </a:rPr>
              <a:t>Remove phosphate group </a:t>
            </a:r>
            <a:r>
              <a:rPr lang="en-US" sz="2400" b="1" dirty="0" err="1" smtClean="0">
                <a:solidFill>
                  <a:srgbClr val="FF0000"/>
                </a:solidFill>
              </a:rPr>
              <a:t>fron</a:t>
            </a:r>
            <a:r>
              <a:rPr lang="en-US" sz="2400" b="1" dirty="0" smtClean="0">
                <a:solidFill>
                  <a:srgbClr val="FF0000"/>
                </a:solidFill>
              </a:rPr>
              <a:t> the 5’ end of the DNA molecule</a:t>
            </a:r>
          </a:p>
          <a:p>
            <a:endParaRPr lang="en-US" sz="2400" b="1" dirty="0" smtClean="0">
              <a:solidFill>
                <a:srgbClr val="FF0000"/>
              </a:solidFill>
            </a:endParaRPr>
          </a:p>
          <a:p>
            <a:r>
              <a:rPr lang="en-US" sz="2400" b="1" dirty="0" smtClean="0">
                <a:solidFill>
                  <a:srgbClr val="FF0000"/>
                </a:solidFill>
              </a:rPr>
              <a:t>Source: </a:t>
            </a:r>
            <a:r>
              <a:rPr lang="en-US" sz="2400" b="1" i="1" dirty="0" smtClean="0">
                <a:solidFill>
                  <a:srgbClr val="00B050"/>
                </a:solidFill>
              </a:rPr>
              <a:t>E. coli </a:t>
            </a:r>
            <a:r>
              <a:rPr lang="en-US" sz="2400" b="1" dirty="0" smtClean="0">
                <a:solidFill>
                  <a:srgbClr val="00B050"/>
                </a:solidFill>
              </a:rPr>
              <a:t>or Calf Intestinal Tissue</a:t>
            </a:r>
            <a:endParaRPr lang="en-US" sz="2400" b="1" dirty="0">
              <a:solidFill>
                <a:srgbClr val="00B050"/>
              </a:solidFill>
            </a:endParaRPr>
          </a:p>
        </p:txBody>
      </p:sp>
      <p:pic>
        <p:nvPicPr>
          <p:cNvPr id="2052" name="Picture 4" descr="Tools for Genetic Engineering - Biotechnology"/>
          <p:cNvPicPr>
            <a:picLocks noChangeAspect="1" noChangeArrowheads="1"/>
          </p:cNvPicPr>
          <p:nvPr/>
        </p:nvPicPr>
        <p:blipFill>
          <a:blip r:embed="rId2"/>
          <a:srcRect b="9049"/>
          <a:stretch>
            <a:fillRect/>
          </a:stretch>
        </p:blipFill>
        <p:spPr bwMode="auto">
          <a:xfrm>
            <a:off x="2514600" y="2209800"/>
            <a:ext cx="3781425" cy="3733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molecular biology - Alkaline Phosphatase and Ligase Protocol for Cloning -  Biology Stack Exchang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5008" y="304800"/>
            <a:ext cx="7532093" cy="48006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676400" y="5791200"/>
            <a:ext cx="48505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&gt;&gt;&gt;&gt;&gt;&gt;&gt;&gt;&gt;&gt;&gt;&gt;&gt;Host repairs one nick at each join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AutoShape 2" descr="T4 Polynucleotide Kinase | M1216 | BioVision, Inc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2669765" y="381000"/>
            <a:ext cx="388343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u="sng" dirty="0" smtClean="0">
                <a:solidFill>
                  <a:srgbClr val="7030A0"/>
                </a:solidFill>
              </a:rPr>
              <a:t>T4 Polynucleotide </a:t>
            </a:r>
            <a:r>
              <a:rPr lang="en-US" sz="2800" b="1" u="sng" dirty="0" err="1" smtClean="0">
                <a:solidFill>
                  <a:srgbClr val="7030A0"/>
                </a:solidFill>
              </a:rPr>
              <a:t>kinase</a:t>
            </a:r>
            <a:endParaRPr lang="en-US" sz="2800" b="1" u="sng" dirty="0">
              <a:solidFill>
                <a:srgbClr val="7030A0"/>
              </a:solidFill>
            </a:endParaRPr>
          </a:p>
        </p:txBody>
      </p:sp>
      <p:pic>
        <p:nvPicPr>
          <p:cNvPr id="19460" name="Picture 4" descr="T4 Polynucleotide Kinase | M1216 | BioVision, Inc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66975" y="2381250"/>
            <a:ext cx="4162425" cy="310515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990600" y="1447800"/>
            <a:ext cx="42368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Addition of Phosphate Group at the 5’ end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66800" y="5373469"/>
            <a:ext cx="7467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5' </a:t>
            </a:r>
            <a:r>
              <a:rPr lang="en-US" dirty="0" err="1" smtClean="0"/>
              <a:t>phosphorylation</a:t>
            </a:r>
            <a:r>
              <a:rPr lang="en-US" dirty="0" smtClean="0"/>
              <a:t> of DNA/RNA for subsequent ligation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38200" y="1676400"/>
            <a:ext cx="8001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002060"/>
                </a:solidFill>
              </a:rPr>
              <a:t>Terminal </a:t>
            </a:r>
            <a:r>
              <a:rPr lang="en-US" sz="2400" b="1" dirty="0" err="1" smtClean="0">
                <a:solidFill>
                  <a:srgbClr val="002060"/>
                </a:solidFill>
              </a:rPr>
              <a:t>transferase</a:t>
            </a:r>
            <a:r>
              <a:rPr lang="en-US" sz="2400" b="1" dirty="0" smtClean="0">
                <a:solidFill>
                  <a:srgbClr val="002060"/>
                </a:solidFill>
              </a:rPr>
              <a:t> catalyzes the addition of </a:t>
            </a:r>
            <a:r>
              <a:rPr lang="en-US" sz="2400" b="1" dirty="0" err="1" smtClean="0">
                <a:solidFill>
                  <a:srgbClr val="002060"/>
                </a:solidFill>
              </a:rPr>
              <a:t>deoxynucleotides</a:t>
            </a:r>
            <a:r>
              <a:rPr lang="en-US" sz="2400" b="1" dirty="0" smtClean="0">
                <a:solidFill>
                  <a:srgbClr val="002060"/>
                </a:solidFill>
              </a:rPr>
              <a:t> to the 3' hydroxyl terminus of DNA molecules.</a:t>
            </a:r>
            <a:endParaRPr lang="en-US" sz="2400" b="1" dirty="0">
              <a:solidFill>
                <a:srgbClr val="00206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38200" y="3124200"/>
            <a:ext cx="73914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err="1" smtClean="0">
                <a:solidFill>
                  <a:srgbClr val="002060"/>
                </a:solidFill>
              </a:rPr>
              <a:t>Homopolymeric</a:t>
            </a:r>
            <a:r>
              <a:rPr lang="en-US" sz="2800" dirty="0" smtClean="0">
                <a:solidFill>
                  <a:srgbClr val="002060"/>
                </a:solidFill>
              </a:rPr>
              <a:t> tailing of linear duplex DNA with any type of 3'-OH terminus</a:t>
            </a:r>
            <a:endParaRPr lang="en-US" sz="2800" dirty="0">
              <a:solidFill>
                <a:srgbClr val="00206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900373" y="634425"/>
            <a:ext cx="778642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solidFill>
                  <a:srgbClr val="C00000"/>
                </a:solidFill>
              </a:rPr>
              <a:t>Terminal </a:t>
            </a:r>
            <a:r>
              <a:rPr lang="en-US" sz="3200" b="1" dirty="0" err="1" smtClean="0">
                <a:solidFill>
                  <a:srgbClr val="C00000"/>
                </a:solidFill>
              </a:rPr>
              <a:t>Deoxynucleotidyl</a:t>
            </a:r>
            <a:r>
              <a:rPr lang="en-US" sz="3200" b="1" dirty="0" smtClean="0">
                <a:solidFill>
                  <a:srgbClr val="C00000"/>
                </a:solidFill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</a:rPr>
              <a:t>Transferase</a:t>
            </a:r>
            <a:r>
              <a:rPr lang="en-US" sz="3200" b="1" dirty="0" smtClean="0">
                <a:solidFill>
                  <a:srgbClr val="C00000"/>
                </a:solidFill>
              </a:rPr>
              <a:t> (</a:t>
            </a:r>
            <a:r>
              <a:rPr lang="en-US" sz="3200" b="1" dirty="0" err="1" smtClean="0">
                <a:solidFill>
                  <a:srgbClr val="C00000"/>
                </a:solidFill>
              </a:rPr>
              <a:t>TdT</a:t>
            </a:r>
            <a:r>
              <a:rPr lang="en-US" sz="3200" b="1" dirty="0" smtClean="0">
                <a:solidFill>
                  <a:srgbClr val="C00000"/>
                </a:solidFill>
              </a:rPr>
              <a:t>) </a:t>
            </a:r>
            <a:endParaRPr lang="en-US" sz="3200" b="1" dirty="0">
              <a:solidFill>
                <a:srgbClr val="C0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38200" y="4514671"/>
            <a:ext cx="76962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 smtClean="0"/>
              <a:t>Homopolymer</a:t>
            </a:r>
            <a:r>
              <a:rPr lang="en-US" dirty="0" smtClean="0"/>
              <a:t> tailing is </a:t>
            </a:r>
            <a:r>
              <a:rPr lang="en-US" b="1" dirty="0" smtClean="0"/>
              <a:t>the way for the ligation of blunt ended DNA fragments</a:t>
            </a:r>
            <a:r>
              <a:rPr lang="en-US" dirty="0" smtClean="0"/>
              <a:t>. tailing involves using an enzyme terminal </a:t>
            </a:r>
            <a:r>
              <a:rPr lang="en-US" dirty="0" err="1" smtClean="0"/>
              <a:t>deoxynucleotidyl</a:t>
            </a:r>
            <a:r>
              <a:rPr lang="en-US" dirty="0" smtClean="0"/>
              <a:t> </a:t>
            </a:r>
            <a:r>
              <a:rPr lang="en-US" dirty="0" err="1" smtClean="0"/>
              <a:t>transderase</a:t>
            </a:r>
            <a:r>
              <a:rPr lang="en-US" dirty="0" smtClean="0"/>
              <a:t>. </a:t>
            </a:r>
          </a:p>
          <a:p>
            <a:r>
              <a:rPr lang="en-US" dirty="0" smtClean="0"/>
              <a:t>This enzyme will </a:t>
            </a:r>
            <a:r>
              <a:rPr lang="en-US" dirty="0" err="1" smtClean="0"/>
              <a:t>repeadly</a:t>
            </a:r>
            <a:r>
              <a:rPr lang="en-US" dirty="0" smtClean="0"/>
              <a:t> add nucleotide to the 3` end of the double stranded DNA molecule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PDF) homopolymer taili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66800" y="914400"/>
            <a:ext cx="7115175" cy="42100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</TotalTime>
  <Words>341</Words>
  <Application>Microsoft Office PowerPoint</Application>
  <PresentationFormat>On-screen Show (4:3)</PresentationFormat>
  <Paragraphs>44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Alok Pandey</dc:creator>
  <cp:lastModifiedBy>Alok Pandey</cp:lastModifiedBy>
  <cp:revision>15</cp:revision>
  <dcterms:created xsi:type="dcterms:W3CDTF">2022-08-17T16:53:15Z</dcterms:created>
  <dcterms:modified xsi:type="dcterms:W3CDTF">2022-08-22T11:46:27Z</dcterms:modified>
</cp:coreProperties>
</file>