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6" r:id="rId2"/>
    <p:sldId id="278" r:id="rId3"/>
    <p:sldId id="277" r:id="rId4"/>
    <p:sldId id="279" r:id="rId5"/>
    <p:sldId id="280" r:id="rId6"/>
    <p:sldId id="274" r:id="rId7"/>
    <p:sldId id="281" r:id="rId8"/>
    <p:sldId id="275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F1635-F3D7-47CB-8274-3E518A492440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0BBE0-8C6D-4E42-87BF-78336A82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2F6D8-6DB0-41BA-8A51-F9DB3CA1C0AC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F6D8-6DB0-41BA-8A51-F9DB3CA1C0AC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BFC36-D088-4B7D-B0EB-6A6C9EA11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sertional_inactivatio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n.wikipedia.org/wiki/Beta-galactosidase" TargetMode="External"/><Relationship Id="rId4" Type="http://schemas.openxmlformats.org/officeDocument/2006/relationships/hyperlink" Target="https://en.wikipedia.org/wiki/N-termina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ultiple_cloning_site" TargetMode="External"/><Relationship Id="rId2" Type="http://schemas.openxmlformats.org/officeDocument/2006/relationships/hyperlink" Target="https://en.wikipedia.org/wiki/%CE%92-galactosidas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ompetent_cell" TargetMode="External"/><Relationship Id="rId3" Type="http://schemas.openxmlformats.org/officeDocument/2006/relationships/hyperlink" Target="https://en.wikipedia.org/wiki/Vector_DNA" TargetMode="External"/><Relationship Id="rId7" Type="http://schemas.openxmlformats.org/officeDocument/2006/relationships/hyperlink" Target="https://en.wikipedia.org/wiki/Cloning_vector" TargetMode="External"/><Relationship Id="rId2" Type="http://schemas.openxmlformats.org/officeDocument/2006/relationships/hyperlink" Target="https://en.wikipedia.org/wiki/Genetic_scree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DNA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s://en.wikipedia.org/wiki/Bacteria" TargetMode="External"/><Relationship Id="rId10" Type="http://schemas.openxmlformats.org/officeDocument/2006/relationships/hyperlink" Target="https://en.wikipedia.org/wiki/Recombinant_DNA" TargetMode="External"/><Relationship Id="rId4" Type="http://schemas.openxmlformats.org/officeDocument/2006/relationships/hyperlink" Target="https://en.wikipedia.org/wiki/Molecular_cloning" TargetMode="External"/><Relationship Id="rId9" Type="http://schemas.openxmlformats.org/officeDocument/2006/relationships/hyperlink" Target="https://en.wikipedia.org/wiki/X-ga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0380" r="7322"/>
          <a:stretch>
            <a:fillRect/>
          </a:stretch>
        </p:blipFill>
        <p:spPr bwMode="auto">
          <a:xfrm>
            <a:off x="381000" y="666750"/>
            <a:ext cx="845820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143000" y="152400"/>
            <a:ext cx="7002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u="sng" dirty="0" smtClean="0">
                <a:solidFill>
                  <a:srgbClr val="00B050"/>
                </a:solidFill>
              </a:rPr>
              <a:t>α</a:t>
            </a:r>
            <a:r>
              <a:rPr lang="en-US" sz="2800" b="1" u="sng" dirty="0" smtClean="0">
                <a:solidFill>
                  <a:srgbClr val="00B050"/>
                </a:solidFill>
              </a:rPr>
              <a:t>-complementation and blue-white screening</a:t>
            </a:r>
            <a:endParaRPr lang="en-US" sz="2800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04800"/>
            <a:ext cx="4800600" cy="6248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38200" y="457200"/>
            <a:ext cx="2667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1) </a:t>
            </a:r>
            <a:r>
              <a:rPr lang="en-US" b="1" dirty="0" err="1"/>
              <a:t>o</a:t>
            </a:r>
            <a:r>
              <a:rPr lang="en-US" b="1" dirty="0" err="1" smtClean="0"/>
              <a:t>ri</a:t>
            </a:r>
            <a:endParaRPr lang="en-US" b="1" dirty="0" smtClean="0"/>
          </a:p>
          <a:p>
            <a:r>
              <a:rPr lang="en-US" b="1" dirty="0" smtClean="0"/>
              <a:t>2) A dominant selectable</a:t>
            </a:r>
          </a:p>
          <a:p>
            <a:r>
              <a:rPr lang="en-US" b="1" dirty="0" smtClean="0"/>
              <a:t>Marker</a:t>
            </a:r>
          </a:p>
          <a:p>
            <a:r>
              <a:rPr lang="en-US" b="1" dirty="0" smtClean="0"/>
              <a:t>3) Cleavage sites for cloning</a:t>
            </a:r>
          </a:p>
          <a:p>
            <a:r>
              <a:rPr lang="en-US" b="1" dirty="0" smtClean="0"/>
              <a:t>4) (high copy no.)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85800" y="3276600"/>
            <a:ext cx="2667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The plasmid cloning vector pUC19. This plasmid has an origin of replication (</a:t>
            </a:r>
            <a:r>
              <a:rPr lang="en-US" sz="2000" b="1" i="1" dirty="0" err="1" smtClean="0"/>
              <a:t>ori</a:t>
            </a:r>
            <a:r>
              <a:rPr lang="en-US" sz="2000" b="1" dirty="0" smtClean="0"/>
              <a:t>), an </a:t>
            </a:r>
            <a:r>
              <a:rPr lang="en-US" sz="2000" b="1" i="1" dirty="0" err="1" smtClean="0"/>
              <a:t>amp</a:t>
            </a:r>
            <a:r>
              <a:rPr lang="en-US" sz="2000" b="1" dirty="0" err="1" smtClean="0"/>
              <a:t>R</a:t>
            </a:r>
            <a:r>
              <a:rPr lang="en-US" sz="2000" b="1" dirty="0" smtClean="0"/>
              <a:t> selectable marker, and a </a:t>
            </a:r>
            <a:r>
              <a:rPr lang="en-US" sz="2000" b="1" dirty="0" err="1" smtClean="0"/>
              <a:t>polylinker</a:t>
            </a:r>
            <a:r>
              <a:rPr lang="en-US" sz="2000" b="1" dirty="0" smtClean="0"/>
              <a:t> located within part of the </a:t>
            </a:r>
            <a:r>
              <a:rPr lang="en-US" sz="2000" b="1" dirty="0" smtClean="0">
                <a:sym typeface="Symbol" pitchFamily="18" charset="2"/>
              </a:rPr>
              <a:t></a:t>
            </a:r>
            <a:r>
              <a:rPr lang="en-US" sz="2000" b="1" dirty="0" smtClean="0"/>
              <a:t>-</a:t>
            </a:r>
            <a:r>
              <a:rPr lang="en-US" sz="2000" b="1" dirty="0" err="1" smtClean="0"/>
              <a:t>galactosidase</a:t>
            </a:r>
            <a:r>
              <a:rPr lang="en-US" sz="2000" b="1" dirty="0" smtClean="0"/>
              <a:t> gene </a:t>
            </a:r>
            <a:r>
              <a:rPr lang="en-US" sz="2000" b="1" i="1" dirty="0" err="1" smtClean="0"/>
              <a:t>lacZ</a:t>
            </a:r>
            <a:r>
              <a:rPr lang="en-US" sz="2000" b="1" dirty="0" smtClean="0"/>
              <a:t>+.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 l="11121" t="32108" r="9546" b="5272"/>
          <a:stretch>
            <a:fillRect/>
          </a:stretch>
        </p:blipFill>
        <p:spPr bwMode="auto">
          <a:xfrm>
            <a:off x="353008" y="609600"/>
            <a:ext cx="848619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728208" y="6019800"/>
            <a:ext cx="331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Ref: Chapter 3, Old and primrose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1/14/Blue_white_assay_Ecoli.svg/300px-Blue_white_assay_Ecoli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0593" y="3200400"/>
            <a:ext cx="5073807" cy="358673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85800" y="4736068"/>
            <a:ext cx="2142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>
                <a:solidFill>
                  <a:srgbClr val="00B050"/>
                </a:solidFill>
              </a:rPr>
              <a:t>α</a:t>
            </a:r>
            <a:r>
              <a:rPr lang="en-US" b="1" u="sng" dirty="0" smtClean="0">
                <a:solidFill>
                  <a:srgbClr val="00B050"/>
                </a:solidFill>
              </a:rPr>
              <a:t>-complementation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97346"/>
            <a:ext cx="8458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The </a:t>
            </a:r>
            <a:r>
              <a:rPr lang="en-US" b="1" i="1" dirty="0" err="1"/>
              <a:t>lac</a:t>
            </a:r>
            <a:r>
              <a:rPr lang="en-US" b="1" i="1" dirty="0"/>
              <a:t> Z</a:t>
            </a:r>
            <a:r>
              <a:rPr lang="en-US" b="1" dirty="0"/>
              <a:t> fragment, whose synthesis can be induced by IPTG, is capable of intra-allelic complementation with a defective form of β-</a:t>
            </a:r>
            <a:r>
              <a:rPr lang="en-US" b="1" dirty="0" err="1"/>
              <a:t>galactosidase</a:t>
            </a:r>
            <a:r>
              <a:rPr lang="en-US" b="1" dirty="0"/>
              <a:t> enzyme encoded by host chromosome (mutation lacZDM15 in E. coli JM109, DH5α and XL1-Blue strains</a:t>
            </a:r>
            <a:r>
              <a:rPr lang="en-US" b="1" dirty="0" smtClean="0"/>
              <a:t>).</a:t>
            </a:r>
            <a:r>
              <a:rPr lang="en-US" b="1" baseline="30000" dirty="0"/>
              <a:t> </a:t>
            </a:r>
            <a:r>
              <a:rPr lang="en-US" b="1" dirty="0" smtClean="0"/>
              <a:t>In </a:t>
            </a:r>
            <a:r>
              <a:rPr lang="en-US" b="1" dirty="0"/>
              <a:t>the presence of IPTG in growth medium, bacteria </a:t>
            </a:r>
            <a:r>
              <a:rPr lang="en-US" b="1" dirty="0" err="1"/>
              <a:t>synthesise</a:t>
            </a:r>
            <a:r>
              <a:rPr lang="en-US" b="1" dirty="0"/>
              <a:t> both fragments of the enzyme. Both the fragments can together </a:t>
            </a:r>
            <a:r>
              <a:rPr lang="en-US" b="1" dirty="0" err="1"/>
              <a:t>hydrolyse</a:t>
            </a:r>
            <a:r>
              <a:rPr lang="en-US" b="1" dirty="0"/>
              <a:t> X-gal (5-bromo-4-chloro-3-indolyl- beta-D-</a:t>
            </a:r>
            <a:r>
              <a:rPr lang="en-US" b="1" dirty="0" err="1"/>
              <a:t>galactopyranoside</a:t>
            </a:r>
            <a:r>
              <a:rPr lang="en-US" b="1" dirty="0"/>
              <a:t>) and form blue colonies when grown on </a:t>
            </a:r>
            <a:r>
              <a:rPr lang="en-US" b="1" dirty="0" smtClean="0"/>
              <a:t>media.</a:t>
            </a:r>
            <a:endParaRPr lang="en-US" b="1" dirty="0"/>
          </a:p>
          <a:p>
            <a:r>
              <a:rPr lang="en-US" b="1" dirty="0"/>
              <a:t>Insertion of foreign DNA into the MCS located within the </a:t>
            </a:r>
            <a:r>
              <a:rPr lang="en-US" b="1" i="1" dirty="0" err="1"/>
              <a:t>lac</a:t>
            </a:r>
            <a:r>
              <a:rPr lang="en-US" b="1" i="1" dirty="0"/>
              <a:t> Z</a:t>
            </a:r>
            <a:r>
              <a:rPr lang="en-US" b="1" dirty="0"/>
              <a:t> gene causes </a:t>
            </a:r>
            <a:r>
              <a:rPr lang="en-US" b="1" dirty="0" err="1">
                <a:hlinkClick r:id="rId3" tooltip="Insertional inactivation"/>
              </a:rPr>
              <a:t>insertional</a:t>
            </a:r>
            <a:r>
              <a:rPr lang="en-US" b="1" dirty="0">
                <a:hlinkClick r:id="rId3" tooltip="Insertional inactivation"/>
              </a:rPr>
              <a:t> inactivation</a:t>
            </a:r>
            <a:r>
              <a:rPr lang="en-US" b="1" dirty="0"/>
              <a:t> of this gene at the </a:t>
            </a:r>
            <a:r>
              <a:rPr lang="en-US" b="1" dirty="0">
                <a:hlinkClick r:id="rId4" tooltip="N-terminal"/>
              </a:rPr>
              <a:t>N-terminal</a:t>
            </a:r>
            <a:r>
              <a:rPr lang="en-US" b="1" dirty="0"/>
              <a:t> fragment of </a:t>
            </a:r>
            <a:r>
              <a:rPr lang="en-US" b="1" dirty="0">
                <a:hlinkClick r:id="rId5" tooltip="Beta-galactosidase"/>
              </a:rPr>
              <a:t>beta-</a:t>
            </a:r>
            <a:r>
              <a:rPr lang="en-US" b="1" dirty="0" err="1">
                <a:hlinkClick r:id="rId5" tooltip="Beta-galactosidase"/>
              </a:rPr>
              <a:t>galactosidase</a:t>
            </a:r>
            <a:r>
              <a:rPr lang="en-US" b="1" dirty="0"/>
              <a:t> and abolishes intra-allelic complementation. Thus bacteria carrying recombinant plasmids in the MCS cannot </a:t>
            </a:r>
            <a:r>
              <a:rPr lang="en-US" b="1" dirty="0" err="1"/>
              <a:t>hydrolyse</a:t>
            </a:r>
            <a:r>
              <a:rPr lang="en-US" b="1" dirty="0"/>
              <a:t> X-gal, giving rise to white colonies, which can be distinguished on culture media from non-recombinant cells, which are blue.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8006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The rescue of function of the mutant β-</a:t>
            </a:r>
            <a:r>
              <a:rPr lang="en-US" sz="2800" b="1" dirty="0" err="1">
                <a:solidFill>
                  <a:srgbClr val="00B050"/>
                </a:solidFill>
              </a:rPr>
              <a:t>galactosidase</a:t>
            </a:r>
            <a:r>
              <a:rPr lang="en-US" sz="2800" b="1" dirty="0">
                <a:solidFill>
                  <a:srgbClr val="00B050"/>
                </a:solidFill>
              </a:rPr>
              <a:t> by the α-peptide is called α-complementation.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650081"/>
            <a:ext cx="8077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C00000"/>
                </a:solidFill>
              </a:rPr>
              <a:t>T</a:t>
            </a:r>
            <a:r>
              <a:rPr lang="en-US" b="1" dirty="0" smtClean="0">
                <a:solidFill>
                  <a:srgbClr val="C00000"/>
                </a:solidFill>
              </a:rPr>
              <a:t>he </a:t>
            </a:r>
            <a:r>
              <a:rPr lang="en-US" b="1" dirty="0">
                <a:solidFill>
                  <a:srgbClr val="C00000"/>
                </a:solidFill>
              </a:rPr>
              <a:t>host </a:t>
            </a:r>
            <a:r>
              <a:rPr lang="en-US" b="1" i="1" dirty="0">
                <a:solidFill>
                  <a:srgbClr val="C00000"/>
                </a:solidFill>
              </a:rPr>
              <a:t>E. coli</a:t>
            </a:r>
            <a:r>
              <a:rPr lang="en-US" b="1" dirty="0">
                <a:solidFill>
                  <a:srgbClr val="C00000"/>
                </a:solidFill>
              </a:rPr>
              <a:t> strain carries the </a:t>
            </a:r>
            <a:r>
              <a:rPr lang="en-US" b="1" i="1" dirty="0" err="1">
                <a:solidFill>
                  <a:srgbClr val="C00000"/>
                </a:solidFill>
              </a:rPr>
              <a:t>lacZ</a:t>
            </a:r>
            <a:r>
              <a:rPr lang="en-US" b="1" dirty="0">
                <a:solidFill>
                  <a:srgbClr val="C00000"/>
                </a:solidFill>
              </a:rPr>
              <a:t> deletion mutant (</a:t>
            </a:r>
            <a:r>
              <a:rPr lang="en-US" b="1" i="1" dirty="0">
                <a:solidFill>
                  <a:srgbClr val="C00000"/>
                </a:solidFill>
              </a:rPr>
              <a:t>lacZΔM15</a:t>
            </a:r>
            <a:r>
              <a:rPr lang="en-US" b="1" dirty="0">
                <a:solidFill>
                  <a:srgbClr val="C00000"/>
                </a:solidFill>
              </a:rPr>
              <a:t>) which contains the ω-peptide, while the plasmids used carry the </a:t>
            </a:r>
            <a:r>
              <a:rPr lang="en-US" b="1" i="1" dirty="0" err="1">
                <a:solidFill>
                  <a:srgbClr val="C00000"/>
                </a:solidFill>
              </a:rPr>
              <a:t>lacZα</a:t>
            </a:r>
            <a:r>
              <a:rPr lang="en-US" b="1" dirty="0">
                <a:solidFill>
                  <a:srgbClr val="C00000"/>
                </a:solidFill>
              </a:rPr>
              <a:t> sequence which encodes the first 59 residues of β-</a:t>
            </a:r>
            <a:r>
              <a:rPr lang="en-US" b="1" dirty="0" err="1">
                <a:solidFill>
                  <a:srgbClr val="C00000"/>
                </a:solidFill>
              </a:rPr>
              <a:t>galactosidase</a:t>
            </a:r>
            <a:r>
              <a:rPr lang="en-US" b="1" dirty="0">
                <a:solidFill>
                  <a:srgbClr val="C00000"/>
                </a:solidFill>
              </a:rPr>
              <a:t>, the α-peptide. Neither is functional by itself. However, when the two peptides are expressed together, as when a plasmid containing the </a:t>
            </a:r>
            <a:r>
              <a:rPr lang="en-US" b="1" i="1" dirty="0" err="1">
                <a:solidFill>
                  <a:srgbClr val="C00000"/>
                </a:solidFill>
              </a:rPr>
              <a:t>lacZα</a:t>
            </a:r>
            <a:r>
              <a:rPr lang="en-US" b="1" dirty="0">
                <a:solidFill>
                  <a:srgbClr val="C00000"/>
                </a:solidFill>
              </a:rPr>
              <a:t> sequence is transformed into a </a:t>
            </a:r>
            <a:r>
              <a:rPr lang="en-US" b="1" i="1" dirty="0">
                <a:solidFill>
                  <a:srgbClr val="C00000"/>
                </a:solidFill>
              </a:rPr>
              <a:t>lacZΔM15</a:t>
            </a:r>
            <a:r>
              <a:rPr lang="en-US" b="1" dirty="0">
                <a:solidFill>
                  <a:srgbClr val="C00000"/>
                </a:solidFill>
              </a:rPr>
              <a:t> cells, they form a functional </a:t>
            </a:r>
            <a:r>
              <a:rPr lang="en-US" b="1" dirty="0">
                <a:solidFill>
                  <a:srgbClr val="C00000"/>
                </a:solidFill>
                <a:hlinkClick r:id="rId2" tooltip="Β-galactosidase"/>
              </a:rPr>
              <a:t>β-</a:t>
            </a:r>
            <a:r>
              <a:rPr lang="en-US" b="1" dirty="0" err="1">
                <a:solidFill>
                  <a:srgbClr val="C00000"/>
                </a:solidFill>
                <a:hlinkClick r:id="rId2" tooltip="Β-galactosidase"/>
              </a:rPr>
              <a:t>galactosidase</a:t>
            </a:r>
            <a:r>
              <a:rPr lang="en-US" b="1" dirty="0">
                <a:solidFill>
                  <a:srgbClr val="C00000"/>
                </a:solidFill>
              </a:rPr>
              <a:t> enzyme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The blue/white screening method works by disrupting this α-complementation process. The plasmid carries within the </a:t>
            </a:r>
            <a:r>
              <a:rPr lang="en-US" b="1" i="1" dirty="0" err="1"/>
              <a:t>lacZα</a:t>
            </a:r>
            <a:r>
              <a:rPr lang="en-US" b="1" dirty="0"/>
              <a:t> sequence an internal </a:t>
            </a:r>
            <a:r>
              <a:rPr lang="en-US" b="1" dirty="0">
                <a:hlinkClick r:id="rId3" tooltip="Multiple cloning site"/>
              </a:rPr>
              <a:t>multiple cloning site</a:t>
            </a:r>
            <a:r>
              <a:rPr lang="en-US" b="1" dirty="0"/>
              <a:t> (MCS). This MCS within the </a:t>
            </a:r>
            <a:r>
              <a:rPr lang="en-US" b="1" i="1" dirty="0" err="1"/>
              <a:t>lacZα</a:t>
            </a:r>
            <a:r>
              <a:rPr lang="en-US" b="1" dirty="0"/>
              <a:t> sequence can be cut by restriction enzymes so that the foreign DNA may be inserted within the </a:t>
            </a:r>
            <a:r>
              <a:rPr lang="en-US" b="1" i="1" dirty="0" err="1"/>
              <a:t>lacZ</a:t>
            </a:r>
            <a:r>
              <a:rPr lang="en-US" b="1" dirty="0" err="1"/>
              <a:t>α</a:t>
            </a:r>
            <a:r>
              <a:rPr lang="en-US" b="1" dirty="0"/>
              <a:t> gene, thereby disrupting the gene that produces α-peptide. Consequently, in cells containing the plasmid with an insert, no functional </a:t>
            </a:r>
            <a:r>
              <a:rPr lang="en-US" b="1" dirty="0">
                <a:hlinkClick r:id="rId2" tooltip="Β-galactosidase"/>
              </a:rPr>
              <a:t>β-</a:t>
            </a:r>
            <a:r>
              <a:rPr lang="en-US" b="1" dirty="0" err="1">
                <a:hlinkClick r:id="rId2" tooltip="Β-galactosidase"/>
              </a:rPr>
              <a:t>galactosidase</a:t>
            </a:r>
            <a:r>
              <a:rPr lang="en-US" b="1" dirty="0"/>
              <a:t> may be formed.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57877"/>
            <a:ext cx="792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C00000"/>
                </a:solidFill>
              </a:rPr>
              <a:t>The </a:t>
            </a:r>
            <a:r>
              <a:rPr lang="en-US" b="1" dirty="0" smtClean="0">
                <a:solidFill>
                  <a:srgbClr val="C00000"/>
                </a:solidFill>
              </a:rPr>
              <a:t>blue–white screen</a:t>
            </a:r>
            <a:r>
              <a:rPr lang="en-US" b="1" dirty="0">
                <a:solidFill>
                  <a:srgbClr val="C00000"/>
                </a:solidFill>
              </a:rPr>
              <a:t> is a </a:t>
            </a:r>
            <a:r>
              <a:rPr lang="en-US" b="1" dirty="0">
                <a:solidFill>
                  <a:srgbClr val="C00000"/>
                </a:solidFill>
                <a:hlinkClick r:id="rId2" tooltip="Genetic screen"/>
              </a:rPr>
              <a:t>screening technique</a:t>
            </a:r>
            <a:r>
              <a:rPr lang="en-US" b="1" dirty="0">
                <a:solidFill>
                  <a:srgbClr val="C00000"/>
                </a:solidFill>
              </a:rPr>
              <a:t> that allows for the rapid and convenient detection of recombinant bacteria in </a:t>
            </a:r>
            <a:r>
              <a:rPr lang="en-US" b="1" dirty="0">
                <a:solidFill>
                  <a:srgbClr val="C00000"/>
                </a:solidFill>
                <a:hlinkClick r:id="rId3" tooltip="Vector DNA"/>
              </a:rPr>
              <a:t>vector</a:t>
            </a:r>
            <a:r>
              <a:rPr lang="en-US" b="1" dirty="0">
                <a:solidFill>
                  <a:srgbClr val="C00000"/>
                </a:solidFill>
              </a:rPr>
              <a:t>-based </a:t>
            </a:r>
            <a:r>
              <a:rPr lang="en-US" b="1" dirty="0">
                <a:solidFill>
                  <a:srgbClr val="C00000"/>
                </a:solidFill>
                <a:hlinkClick r:id="rId4" tooltip="Molecular cloning"/>
              </a:rPr>
              <a:t>molecular cloning</a:t>
            </a:r>
            <a:r>
              <a:rPr lang="en-US" b="1" dirty="0">
                <a:solidFill>
                  <a:srgbClr val="C00000"/>
                </a:solidFill>
              </a:rPr>
              <a:t> experiments. This method of screening is usually performed using a suitable </a:t>
            </a:r>
            <a:r>
              <a:rPr lang="en-US" b="1" dirty="0">
                <a:solidFill>
                  <a:srgbClr val="C00000"/>
                </a:solidFill>
                <a:hlinkClick r:id="rId5" tooltip="Bacteria"/>
              </a:rPr>
              <a:t>bacterial strain</a:t>
            </a:r>
            <a:r>
              <a:rPr lang="en-US" b="1" dirty="0">
                <a:solidFill>
                  <a:srgbClr val="C00000"/>
                </a:solidFill>
              </a:rPr>
              <a:t>, but other organisms such as yeast may also be used. </a:t>
            </a:r>
            <a:r>
              <a:rPr lang="en-US" b="1" dirty="0">
                <a:solidFill>
                  <a:srgbClr val="C00000"/>
                </a:solidFill>
                <a:hlinkClick r:id="rId6" tooltip="DNA"/>
              </a:rPr>
              <a:t>DNA</a:t>
            </a:r>
            <a:r>
              <a:rPr lang="en-US" b="1" dirty="0">
                <a:solidFill>
                  <a:srgbClr val="C00000"/>
                </a:solidFill>
              </a:rPr>
              <a:t> of transformation is </a:t>
            </a:r>
            <a:r>
              <a:rPr lang="en-US" b="1" dirty="0" err="1">
                <a:solidFill>
                  <a:srgbClr val="C00000"/>
                </a:solidFill>
              </a:rPr>
              <a:t>ligated</a:t>
            </a:r>
            <a:r>
              <a:rPr lang="en-US" b="1" dirty="0">
                <a:solidFill>
                  <a:srgbClr val="C00000"/>
                </a:solidFill>
              </a:rPr>
              <a:t> into a </a:t>
            </a:r>
            <a:r>
              <a:rPr lang="en-US" b="1" dirty="0">
                <a:solidFill>
                  <a:srgbClr val="C00000"/>
                </a:solidFill>
                <a:hlinkClick r:id="rId3" tooltip="Vector DNA"/>
              </a:rPr>
              <a:t>vector</a:t>
            </a:r>
            <a:r>
              <a:rPr lang="en-US" b="1" dirty="0">
                <a:solidFill>
                  <a:srgbClr val="C00000"/>
                </a:solidFill>
              </a:rPr>
              <a:t>. The vector is then </a:t>
            </a:r>
            <a:r>
              <a:rPr lang="en-US" b="1" dirty="0">
                <a:solidFill>
                  <a:srgbClr val="C00000"/>
                </a:solidFill>
                <a:hlinkClick r:id="rId7" tooltip="Cloning vector"/>
              </a:rPr>
              <a:t>inserted</a:t>
            </a:r>
            <a:r>
              <a:rPr lang="en-US" b="1" dirty="0">
                <a:solidFill>
                  <a:srgbClr val="C00000"/>
                </a:solidFill>
              </a:rPr>
              <a:t> into a </a:t>
            </a:r>
            <a:r>
              <a:rPr lang="en-US" b="1" dirty="0">
                <a:solidFill>
                  <a:srgbClr val="C00000"/>
                </a:solidFill>
                <a:hlinkClick r:id="rId8" tooltip="Competent cell"/>
              </a:rPr>
              <a:t>competent host cell</a:t>
            </a:r>
            <a:r>
              <a:rPr lang="en-US" b="1" dirty="0">
                <a:solidFill>
                  <a:srgbClr val="C00000"/>
                </a:solidFill>
              </a:rPr>
              <a:t> viable for transformation, which are then grown in the presence of </a:t>
            </a:r>
            <a:r>
              <a:rPr lang="en-US" b="1" dirty="0">
                <a:solidFill>
                  <a:srgbClr val="C00000"/>
                </a:solidFill>
                <a:hlinkClick r:id="rId9" tooltip="X-gal"/>
              </a:rPr>
              <a:t>X-gal</a:t>
            </a:r>
            <a:r>
              <a:rPr lang="en-US" b="1" dirty="0">
                <a:solidFill>
                  <a:srgbClr val="C00000"/>
                </a:solidFill>
              </a:rPr>
              <a:t>. Cells transformed with vectors containing </a:t>
            </a:r>
            <a:r>
              <a:rPr lang="en-US" b="1" dirty="0">
                <a:solidFill>
                  <a:srgbClr val="C00000"/>
                </a:solidFill>
                <a:hlinkClick r:id="rId10" tooltip="Recombinant DNA"/>
              </a:rPr>
              <a:t>recombinant DNA</a:t>
            </a:r>
            <a:r>
              <a:rPr lang="en-US" b="1" dirty="0">
                <a:solidFill>
                  <a:srgbClr val="C00000"/>
                </a:solidFill>
              </a:rPr>
              <a:t> will produce white colonies; cells transformed with non-recombinant plasmids (i.e. only the vector) grow into blue colonies.</a:t>
            </a:r>
          </a:p>
        </p:txBody>
      </p:sp>
      <p:pic>
        <p:nvPicPr>
          <p:cNvPr id="37890" name="Picture 2" descr="https://upload.wikimedia.org/wikipedia/commons/thumb/c/c5/Blue-white_test.jpg/250px-Blue-white_test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90600" y="2895600"/>
            <a:ext cx="3600450" cy="360045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105400" y="4154269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An LB agar plate showing the result of a blue white </a:t>
            </a:r>
            <a:r>
              <a:rPr lang="en-US" b="1" dirty="0" smtClean="0">
                <a:solidFill>
                  <a:srgbClr val="00B050"/>
                </a:solidFill>
              </a:rPr>
              <a:t>screen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err="1" smtClean="0">
                <a:solidFill>
                  <a:srgbClr val="002060"/>
                </a:solidFill>
              </a:rPr>
              <a:t>pUC</a:t>
            </a:r>
            <a:r>
              <a:rPr lang="en-US" b="1" i="1" u="sng" dirty="0" smtClean="0">
                <a:solidFill>
                  <a:srgbClr val="002060"/>
                </a:solidFill>
              </a:rPr>
              <a:t> </a:t>
            </a:r>
            <a:r>
              <a:rPr lang="en-US" b="1" u="sng" dirty="0" smtClean="0">
                <a:solidFill>
                  <a:srgbClr val="002060"/>
                </a:solidFill>
              </a:rPr>
              <a:t>vector</a:t>
            </a:r>
            <a:r>
              <a:rPr lang="en-US" b="1" i="1" u="sng" dirty="0" smtClean="0">
                <a:solidFill>
                  <a:srgbClr val="002060"/>
                </a:solidFill>
              </a:rPr>
              <a:t> </a:t>
            </a:r>
            <a:r>
              <a:rPr lang="en-US" b="1" u="sng" dirty="0" smtClean="0">
                <a:solidFill>
                  <a:srgbClr val="002060"/>
                </a:solidFill>
              </a:rPr>
              <a:t>series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990600"/>
            <a:ext cx="86106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 smtClean="0"/>
              <a:t>A series of small plasmids (about 2.7 kb) have been developed (by </a:t>
            </a:r>
            <a:r>
              <a:rPr lang="en-US" sz="2200" dirty="0" err="1" smtClean="0"/>
              <a:t>Messings</a:t>
            </a:r>
            <a:r>
              <a:rPr lang="en-US" sz="2200" dirty="0" smtClean="0"/>
              <a:t> and co-workers in1983) at the University of California and hence the name </a:t>
            </a:r>
            <a:r>
              <a:rPr lang="en-US" sz="2200" dirty="0" err="1" smtClean="0"/>
              <a:t>pUC</a:t>
            </a:r>
            <a:r>
              <a:rPr lang="en-US" sz="2200" dirty="0" smtClean="0"/>
              <a:t> e.g. pUC7, 8,9,12,13, 18 and 19 etc.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/>
              <a:t>These are high copy number plasmids that carry an </a:t>
            </a:r>
            <a:r>
              <a:rPr lang="en-US" sz="2200" dirty="0" err="1" smtClean="0"/>
              <a:t>ampicillin</a:t>
            </a:r>
            <a:r>
              <a:rPr lang="en-US" sz="2200" dirty="0" smtClean="0"/>
              <a:t> resistance gene and an origin of replication, both from pBR322.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/>
              <a:t>High Copy Number: </a:t>
            </a:r>
            <a:r>
              <a:rPr lang="en-US" sz="2200" b="1" dirty="0" smtClean="0">
                <a:solidFill>
                  <a:srgbClr val="00B050"/>
                </a:solidFill>
              </a:rPr>
              <a:t>Because of the lack of </a:t>
            </a:r>
            <a:r>
              <a:rPr lang="en-US" sz="2200" b="1" dirty="0" err="1" smtClean="0">
                <a:solidFill>
                  <a:srgbClr val="00B050"/>
                </a:solidFill>
              </a:rPr>
              <a:t>rop</a:t>
            </a:r>
            <a:r>
              <a:rPr lang="en-US" sz="2200" b="1" dirty="0" smtClean="0">
                <a:solidFill>
                  <a:srgbClr val="00B050"/>
                </a:solidFill>
              </a:rPr>
              <a:t> gene and single point mutation in the </a:t>
            </a:r>
            <a:r>
              <a:rPr lang="en-US" sz="2200" b="1" i="1" dirty="0" err="1" smtClean="0">
                <a:solidFill>
                  <a:srgbClr val="00B050"/>
                </a:solidFill>
              </a:rPr>
              <a:t>ori</a:t>
            </a:r>
            <a:r>
              <a:rPr lang="en-US" sz="2200" b="1" dirty="0" smtClean="0">
                <a:solidFill>
                  <a:srgbClr val="00B050"/>
                </a:solidFill>
              </a:rPr>
              <a:t> of pMB1.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They also have a multiple cloning site (MCS) – a sequence of DNA that carries unique sites for many </a:t>
            </a:r>
            <a:r>
              <a:rPr lang="en-US" sz="2200" b="1" dirty="0" err="1" smtClean="0">
                <a:solidFill>
                  <a:srgbClr val="C00000"/>
                </a:solidFill>
              </a:rPr>
              <a:t>REs.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solidFill>
                  <a:srgbClr val="C00000"/>
                </a:solidFill>
              </a:rPr>
              <a:t>The MCS is inserted in to a portion of </a:t>
            </a:r>
            <a:r>
              <a:rPr lang="en-US" sz="2200" b="1" dirty="0" err="1" smtClean="0">
                <a:solidFill>
                  <a:srgbClr val="C00000"/>
                </a:solidFill>
              </a:rPr>
              <a:t>lacZ</a:t>
            </a:r>
            <a:r>
              <a:rPr lang="en-US" sz="2200" b="1" dirty="0" smtClean="0">
                <a:solidFill>
                  <a:srgbClr val="C00000"/>
                </a:solidFill>
              </a:rPr>
              <a:t> gene (</a:t>
            </a:r>
            <a:r>
              <a:rPr lang="en-US" sz="2200" b="1" dirty="0" err="1" smtClean="0">
                <a:solidFill>
                  <a:srgbClr val="C00000"/>
                </a:solidFill>
              </a:rPr>
              <a:t>lacZ</a:t>
            </a:r>
            <a:r>
              <a:rPr lang="en-US" sz="2200" b="1" dirty="0" smtClean="0">
                <a:solidFill>
                  <a:srgbClr val="C00000"/>
                </a:solidFill>
              </a:rPr>
              <a:t>’; alpha peptide) that codes for the (part of) enzyme </a:t>
            </a:r>
            <a:r>
              <a:rPr lang="el-GR" sz="2200" b="1" dirty="0" smtClean="0">
                <a:solidFill>
                  <a:srgbClr val="C00000"/>
                </a:solidFill>
              </a:rPr>
              <a:t>β-</a:t>
            </a:r>
            <a:r>
              <a:rPr lang="en-US" sz="2200" b="1" dirty="0" err="1" smtClean="0">
                <a:solidFill>
                  <a:srgbClr val="C00000"/>
                </a:solidFill>
              </a:rPr>
              <a:t>galactosidase</a:t>
            </a:r>
            <a:r>
              <a:rPr lang="en-US" sz="2200" b="1" dirty="0" smtClean="0">
                <a:solidFill>
                  <a:srgbClr val="C00000"/>
                </a:solidFill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/>
              <a:t>When such plasmids are introduced into </a:t>
            </a:r>
            <a:r>
              <a:rPr lang="en-US" sz="2200" i="1" dirty="0" smtClean="0"/>
              <a:t>E. coli</a:t>
            </a:r>
            <a:r>
              <a:rPr lang="en-US" sz="2200" dirty="0" smtClean="0"/>
              <a:t>, the colonies are blue on plates containing X-gal (5-bromo-4-chloro-3-indolyl-</a:t>
            </a:r>
            <a:r>
              <a:rPr lang="el-GR" sz="2200" dirty="0" smtClean="0"/>
              <a:t>β-</a:t>
            </a:r>
            <a:r>
              <a:rPr lang="en-US" sz="2200" dirty="0" smtClean="0"/>
              <a:t>d-</a:t>
            </a:r>
            <a:r>
              <a:rPr lang="en-US" sz="2200" dirty="0" err="1" smtClean="0"/>
              <a:t>galactopyranoside</a:t>
            </a:r>
            <a:r>
              <a:rPr lang="en-US" sz="2200" dirty="0" smtClean="0"/>
              <a:t>, the substrate for </a:t>
            </a:r>
            <a:r>
              <a:rPr lang="el-GR" sz="2200" dirty="0" smtClean="0"/>
              <a:t>β- </a:t>
            </a:r>
            <a:r>
              <a:rPr lang="en-US" sz="2200" dirty="0" err="1" smtClean="0"/>
              <a:t>galactosidase</a:t>
            </a:r>
            <a:r>
              <a:rPr lang="en-US" sz="2200" dirty="0" smtClean="0"/>
              <a:t>) and IPTG (isopropyl </a:t>
            </a:r>
            <a:r>
              <a:rPr lang="en-US" sz="2200" dirty="0" err="1" smtClean="0"/>
              <a:t>thiogalactoside</a:t>
            </a:r>
            <a:r>
              <a:rPr lang="en-US" sz="2200" dirty="0" smtClean="0"/>
              <a:t>, an inducer).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 r="7692"/>
          <a:stretch>
            <a:fillRect/>
          </a:stretch>
        </p:blipFill>
        <p:spPr bwMode="auto">
          <a:xfrm>
            <a:off x="3581401" y="170951"/>
            <a:ext cx="5486399" cy="65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76200" y="3780472"/>
            <a:ext cx="4191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The insertion of the MCS into the </a:t>
            </a:r>
            <a:r>
              <a:rPr lang="en-US" b="1" dirty="0" err="1">
                <a:solidFill>
                  <a:srgbClr val="0070C0"/>
                </a:solidFill>
              </a:rPr>
              <a:t>lacZ</a:t>
            </a:r>
            <a:r>
              <a:rPr lang="en-US" b="1" dirty="0">
                <a:solidFill>
                  <a:srgbClr val="0070C0"/>
                </a:solidFill>
              </a:rPr>
              <a:t>′</a:t>
            </a:r>
          </a:p>
          <a:p>
            <a:r>
              <a:rPr lang="en-US" b="1" dirty="0">
                <a:solidFill>
                  <a:srgbClr val="0070C0"/>
                </a:solidFill>
              </a:rPr>
              <a:t>fragment does not affect the ability of the </a:t>
            </a:r>
            <a:r>
              <a:rPr lang="en-US" b="1" dirty="0" smtClean="0">
                <a:solidFill>
                  <a:srgbClr val="0070C0"/>
                </a:solidFill>
              </a:rPr>
              <a:t>α-peptide to </a:t>
            </a:r>
            <a:r>
              <a:rPr lang="en-US" b="1" dirty="0">
                <a:solidFill>
                  <a:srgbClr val="0070C0"/>
                </a:solidFill>
              </a:rPr>
              <a:t>mediate complementation, but cloning DNA </a:t>
            </a:r>
            <a:r>
              <a:rPr lang="en-US" b="1" dirty="0" smtClean="0">
                <a:solidFill>
                  <a:srgbClr val="0070C0"/>
                </a:solidFill>
              </a:rPr>
              <a:t>fragments into </a:t>
            </a:r>
            <a:r>
              <a:rPr lang="en-US" b="1" dirty="0">
                <a:solidFill>
                  <a:srgbClr val="0070C0"/>
                </a:solidFill>
              </a:rPr>
              <a:t>the MCS does.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8077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smtClean="0"/>
              <a:t>Recombinants and non-recombinants can therefore be distinguished simply by plating the transformed cells onto agar containing </a:t>
            </a:r>
            <a:r>
              <a:rPr lang="en-US" sz="2400" dirty="0" err="1" smtClean="0"/>
              <a:t>ampicillin</a:t>
            </a:r>
            <a:r>
              <a:rPr lang="en-US" sz="2400" dirty="0" smtClean="0"/>
              <a:t> and X-gal.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All colonies that grow on this medium are made up of transformed cells because only </a:t>
            </a:r>
            <a:r>
              <a:rPr lang="en-US" sz="2400" dirty="0" err="1" smtClean="0"/>
              <a:t>transformants</a:t>
            </a:r>
            <a:r>
              <a:rPr lang="en-US" sz="2400" dirty="0" smtClean="0"/>
              <a:t> are </a:t>
            </a:r>
            <a:r>
              <a:rPr lang="en-US" sz="2400" dirty="0" err="1" smtClean="0"/>
              <a:t>ampicillin</a:t>
            </a:r>
            <a:r>
              <a:rPr lang="en-US" sz="2400" dirty="0" smtClean="0"/>
              <a:t> resistant.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Blue colonies contain cells with functional β-</a:t>
            </a:r>
            <a:r>
              <a:rPr lang="en-US" sz="2400" dirty="0" err="1" smtClean="0"/>
              <a:t>galactosidase</a:t>
            </a:r>
            <a:r>
              <a:rPr lang="en-US" sz="2400" dirty="0" smtClean="0"/>
              <a:t> enzymes and hence with undisrupted </a:t>
            </a:r>
            <a:r>
              <a:rPr lang="en-US" sz="2400" i="1" dirty="0" err="1" smtClean="0"/>
              <a:t>lacZ</a:t>
            </a:r>
            <a:r>
              <a:rPr lang="en-US" sz="2400" dirty="0" smtClean="0"/>
              <a:t>′ genes these colonies are therefore non-recombinants.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The white colonies comprise cells without β-</a:t>
            </a:r>
            <a:r>
              <a:rPr lang="en-US" sz="2400" dirty="0" err="1" smtClean="0"/>
              <a:t>galactosidase</a:t>
            </a:r>
            <a:r>
              <a:rPr lang="en-US" sz="2400" dirty="0" smtClean="0"/>
              <a:t> activity and hence with disrupted </a:t>
            </a:r>
            <a:r>
              <a:rPr lang="en-US" sz="2400" i="1" dirty="0" err="1" smtClean="0"/>
              <a:t>lacZ</a:t>
            </a:r>
            <a:r>
              <a:rPr lang="en-US" sz="2400" dirty="0" smtClean="0"/>
              <a:t>′ genes; these are recombinants.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Thus cells containing recombinant plasmids form white (not blue) colonies. 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838200"/>
            <a:ext cx="830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47800" y="59436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Recombinant selection with pUC8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410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pUC vector series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pUC</dc:title>
  <dc:creator>Alok Pandey</dc:creator>
  <cp:lastModifiedBy>Alok Pandey</cp:lastModifiedBy>
  <cp:revision>10</cp:revision>
  <dcterms:created xsi:type="dcterms:W3CDTF">2022-09-22T01:08:53Z</dcterms:created>
  <dcterms:modified xsi:type="dcterms:W3CDTF">2022-09-22T10:30:07Z</dcterms:modified>
</cp:coreProperties>
</file>