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F1635-F3D7-47CB-8274-3E518A492440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BBE0-8C6D-4E42-87BF-78336A82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F6D8-6DB0-41BA-8A51-F9DB3CA1C0AC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/genomes/A10138/def-item/A10259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/genomes/A9089/def-item/A9330/" TargetMode="External"/><Relationship Id="rId2" Type="http://schemas.openxmlformats.org/officeDocument/2006/relationships/hyperlink" Target="http://www.ncbi.nlm.nih.gov/books/n/genomes/A10138/def-item/A10259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cbi.nlm.nih.gov/books/n/genomes/A10138/def-item/A1020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/genomes/A10138/def-item/A10193/" TargetMode="External"/><Relationship Id="rId2" Type="http://schemas.openxmlformats.org/officeDocument/2006/relationships/hyperlink" Target="http://www.ncbi.nlm.nih.gov/books/n/genomes/A9089/def-item/A955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cbi.nlm.nih.gov/books/n/genomes/A9089/def-item/A10016/" TargetMode="External"/><Relationship Id="rId5" Type="http://schemas.openxmlformats.org/officeDocument/2006/relationships/hyperlink" Target="http://www.ncbi.nlm.nih.gov/books/n/genomes/A9089/def-item/A9330/" TargetMode="External"/><Relationship Id="rId4" Type="http://schemas.openxmlformats.org/officeDocument/2006/relationships/hyperlink" Target="http://www.ncbi.nlm.nih.gov/books/n/genomes/A9089/def-item/A988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Phage Vectors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Bacteriophages</a:t>
            </a:r>
            <a:r>
              <a:rPr lang="en-US" sz="2400" dirty="0" smtClean="0"/>
              <a:t> or phages are viruses that specifically infect bacteria. </a:t>
            </a:r>
            <a:r>
              <a:rPr lang="en-US" sz="2400" b="1" dirty="0" smtClean="0">
                <a:solidFill>
                  <a:srgbClr val="FF0000"/>
                </a:solidFill>
              </a:rPr>
              <a:t>Viral vectors are those in which gene of interest is incorporated in the genome of virus.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 phage particle attaches to the outer surface of bacterium and injects its DNA into the cell.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 phage DNA is then replicated inside the host and its genes are expressed to make phage </a:t>
            </a:r>
            <a:r>
              <a:rPr lang="en-US" sz="2400" dirty="0" err="1" smtClean="0"/>
              <a:t>capsid</a:t>
            </a:r>
            <a:r>
              <a:rPr lang="en-US" sz="2400" dirty="0" smtClean="0"/>
              <a:t> proteins and new phage particles are assembled and released from the bacterium.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Phage vectors can accommodate more DNA (up to 25 kb) than plasmids and are often used for preparation of genomic libraries.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They also have higher transformation efficiency as compared to plasmids.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678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There is a strict size requirement for the piece of DNA that goes into the phage head. That is, it should not be more than 52 kb and less than 38 kb.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467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Insertional</a:t>
            </a:r>
            <a:r>
              <a:rPr lang="en-US" sz="2400" dirty="0" smtClean="0"/>
              <a:t> vectors have one unique restriction site for a particular restriction enzyme and can accommodate 6-7 kb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Examples of </a:t>
            </a:r>
            <a:r>
              <a:rPr lang="en-US" sz="2400" dirty="0" err="1" smtClean="0"/>
              <a:t>insertional</a:t>
            </a:r>
            <a:r>
              <a:rPr lang="en-US" sz="2400" dirty="0" smtClean="0"/>
              <a:t> vectors are λgt10, λgt11 and </a:t>
            </a:r>
            <a:r>
              <a:rPr lang="en-US" sz="2400" dirty="0" err="1" smtClean="0"/>
              <a:t>λZAP</a:t>
            </a:r>
            <a:r>
              <a:rPr lang="en-US" sz="2400" dirty="0" smtClean="0"/>
              <a:t> II.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On the other hand, replacement vectors have two cleavage sites for a restriction enzyme and can accommodate up to 23 kb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When vector is cut with a restriction </a:t>
            </a:r>
            <a:r>
              <a:rPr lang="en-US" sz="2400" dirty="0" err="1" smtClean="0"/>
              <a:t>endonuclease</a:t>
            </a:r>
            <a:r>
              <a:rPr lang="en-US" sz="2400" dirty="0" smtClean="0"/>
              <a:t>, a stuffer fragment is removed and replaced with a foreign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Some examples of replacement vectors are EMBL3, EMBL3A, EMBL4, </a:t>
            </a:r>
            <a:r>
              <a:rPr lang="en-US" sz="2400" dirty="0" err="1" smtClean="0"/>
              <a:t>λDASH</a:t>
            </a:r>
            <a:r>
              <a:rPr lang="en-US" sz="2400" dirty="0" smtClean="0"/>
              <a:t>, </a:t>
            </a:r>
            <a:r>
              <a:rPr lang="en-US" sz="2400" dirty="0" err="1" smtClean="0"/>
              <a:t>λFIX</a:t>
            </a:r>
            <a:r>
              <a:rPr lang="en-US" sz="2400" dirty="0" smtClean="0"/>
              <a:t>, GEM11 and GEM12.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57400" y="304800"/>
            <a:ext cx="5257800" cy="1371600"/>
            <a:chOff x="1524000" y="914400"/>
            <a:chExt cx="5638800" cy="16764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/>
            <a:srcRect l="10396" t="7003" r="22278" b="64332"/>
            <a:stretch>
              <a:fillRect/>
            </a:stretch>
          </p:blipFill>
          <p:spPr bwMode="auto">
            <a:xfrm>
              <a:off x="1524000" y="914400"/>
              <a:ext cx="51816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6019800" y="914400"/>
              <a:ext cx="1143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49100" r="7038" b="6550"/>
          <a:stretch>
            <a:fillRect/>
          </a:stretch>
        </p:blipFill>
        <p:spPr bwMode="auto">
          <a:xfrm>
            <a:off x="457200" y="1888935"/>
            <a:ext cx="4343400" cy="47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94824" y="4495800"/>
            <a:ext cx="2758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Replacement Vector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950717" y="2667000"/>
            <a:ext cx="5135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Insert Capacity: 5-25Kb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927318"/>
            <a:ext cx="86106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Which of the statement is incorrect with respect to Alpha (α-) complementation?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One part of the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lacZ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gene (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lacZ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is present in the cloning vector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Another part is present in the host itself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The cloning vector is moved to host cell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transformants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selected on growth medium in the presence of IPTG, X-gal and antibiotic, blue colonies are observed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The cloning vector containing insert, is moved to host cell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transformants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selected on growth medium in the presence of IPTG, X-gal and antibiotic, blue colonies are observed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3226475"/>
            <a:ext cx="838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A cloning vector has two antibiotic resistance genes - for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tetracycline. A foreign DNA is inserted into the tetracycline gene. Non-recombinants will survive on the growth medium containing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Ampicillin only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Tetracycline only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Both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tetracycline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Neither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nor tetracycline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38200" y="1854875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You are given a Lambda replacement vector of 43 Kb. It contains a central stuffer fragment of 14 Kb. Find the maximum size of the DNA fragment that can be cloned in the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given vector.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14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43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23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29 Kb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The main reason for seeking a different type of vector was the inability of plasmids such as pBR322 and pUC8 to handle DNA fragments greater than about 10 </a:t>
            </a:r>
            <a:r>
              <a:rPr lang="en-US" sz="2000" b="1" dirty="0" smtClean="0">
                <a:hlinkClick r:id="rId2"/>
              </a:rPr>
              <a:t>kb</a:t>
            </a:r>
            <a:r>
              <a:rPr lang="en-US" sz="2000" b="1" dirty="0" smtClean="0"/>
              <a:t> in size, larger inserts undergoing rearrangements or interfering with the plasmid replication system in such a way that the recombinant DNA molecules become lost from the host cells.</a:t>
            </a:r>
          </a:p>
          <a:p>
            <a:pPr algn="just">
              <a:buFont typeface="Wingdings" pitchFamily="2" charset="2"/>
              <a:buChar char="v"/>
            </a:pPr>
            <a:endParaRPr lang="en-US" sz="20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 The first attempts to develop vectors able to handle larger fragments of DNA centered on </a:t>
            </a:r>
            <a:r>
              <a:rPr lang="en-US" sz="2000" b="1" dirty="0" err="1" smtClean="0"/>
              <a:t>bacteriophage</a:t>
            </a:r>
            <a:r>
              <a:rPr lang="en-US" sz="2000" b="1" dirty="0" smtClean="0"/>
              <a:t> λ.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Two </a:t>
            </a:r>
            <a:r>
              <a:rPr lang="en-US" sz="2000" b="1" dirty="0" err="1" smtClean="0"/>
              <a:t>bacteriophages</a:t>
            </a:r>
            <a:r>
              <a:rPr lang="en-US" sz="2000" b="1" dirty="0" smtClean="0"/>
              <a:t> namely, Lambda (λ) and M13 have been commonly used for construction of vectors for cloning in </a:t>
            </a:r>
            <a:r>
              <a:rPr lang="en-US" sz="2000" b="1" i="1" dirty="0" smtClean="0"/>
              <a:t>E. coli.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i="1" dirty="0" smtClean="0"/>
              <a:t>The phage can have two modes of life cycles i.e. </a:t>
            </a:r>
            <a:r>
              <a:rPr lang="en-US" sz="2000" b="1" i="1" dirty="0" err="1" smtClean="0"/>
              <a:t>lytic</a:t>
            </a:r>
            <a:r>
              <a:rPr lang="en-US" sz="2000" b="1" i="1" dirty="0" smtClean="0"/>
              <a:t> and </a:t>
            </a:r>
            <a:r>
              <a:rPr lang="en-US" sz="2000" b="1" i="1" dirty="0" err="1" smtClean="0"/>
              <a:t>lysogenic</a:t>
            </a:r>
            <a:r>
              <a:rPr lang="en-US" sz="2000" b="1" i="1" dirty="0" smtClean="0"/>
              <a:t>.</a:t>
            </a:r>
          </a:p>
          <a:p>
            <a:pPr algn="just"/>
            <a:r>
              <a:rPr lang="en-US" sz="2000" b="1" i="1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i="1" dirty="0" smtClean="0"/>
              <a:t>During </a:t>
            </a:r>
            <a:r>
              <a:rPr lang="en-US" sz="2000" b="1" i="1" dirty="0" err="1" smtClean="0"/>
              <a:t>lytic</a:t>
            </a:r>
            <a:r>
              <a:rPr lang="en-US" sz="2000" b="1" i="1" dirty="0" smtClean="0"/>
              <a:t> cycle, it replicates independently in the host cell and produces a large number of phage particles which are released by </a:t>
            </a:r>
            <a:r>
              <a:rPr lang="en-US" sz="2000" b="1" i="1" dirty="0" err="1" smtClean="0"/>
              <a:t>lysis</a:t>
            </a:r>
            <a:r>
              <a:rPr lang="en-US" sz="2000" b="1" i="1" dirty="0" smtClean="0"/>
              <a:t> of the host. Alternatively, it can take up </a:t>
            </a:r>
            <a:r>
              <a:rPr lang="en-US" sz="2000" b="1" i="1" dirty="0" err="1" smtClean="0"/>
              <a:t>lysogenic</a:t>
            </a:r>
            <a:r>
              <a:rPr lang="en-US" sz="2000" b="1" i="1" dirty="0" smtClean="0"/>
              <a:t> growth, meaning that it integrates its DNA into the bacterial chromosome and multiplies along with it. </a:t>
            </a:r>
            <a:endParaRPr lang="en-US" sz="2000" b="1" dirty="0" smtClean="0"/>
          </a:p>
          <a:p>
            <a:pPr algn="just">
              <a:buFont typeface="Wingdings" pitchFamily="2" charset="2"/>
              <a:buChar char="v"/>
            </a:pPr>
            <a:endParaRPr lang="en-US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"/>
            <a:ext cx="4572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609600"/>
            <a:ext cx="1981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lysogenic</a:t>
            </a:r>
            <a:r>
              <a:rPr lang="en-US" b="1" dirty="0" smtClean="0"/>
              <a:t> infection cycle of </a:t>
            </a:r>
            <a:r>
              <a:rPr lang="en-US" b="1" dirty="0" err="1" smtClean="0"/>
              <a:t>bacteriophage</a:t>
            </a:r>
            <a:r>
              <a:rPr lang="en-US" b="1" dirty="0" smtClean="0"/>
              <a:t> λ</a:t>
            </a:r>
          </a:p>
          <a:p>
            <a:endParaRPr lang="en-US" b="1" dirty="0" smtClean="0"/>
          </a:p>
          <a:p>
            <a:r>
              <a:rPr lang="en-US" dirty="0" smtClean="0"/>
              <a:t>The special feature of the </a:t>
            </a:r>
            <a:r>
              <a:rPr lang="en-US" dirty="0" err="1" smtClean="0"/>
              <a:t>lysogenic</a:t>
            </a:r>
            <a:r>
              <a:rPr lang="en-US" dirty="0" smtClean="0"/>
              <a:t> cycle is the insertion of the phage genome into the bacterium's chromosomal DNA, where it can remain quiescent for many generations.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62200" y="304800"/>
            <a:ext cx="434340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/>
              <a:t>Map of the λ chromosome of wild </a:t>
            </a:r>
            <a:r>
              <a:rPr lang="en-US" altLang="zh-CN" sz="2000" dirty="0" smtClean="0"/>
              <a:t>type</a:t>
            </a:r>
            <a:endParaRPr lang="en-US" altLang="zh-C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48006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genes are not essential for phage growth and can be deleted or replaced without seriously impairing the infectious growth cycle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6477000"/>
            <a:ext cx="5638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Replication of λ DNA in </a:t>
            </a:r>
            <a:r>
              <a:rPr lang="en-US" altLang="zh-CN" sz="2000" b="1" dirty="0" err="1" smtClean="0"/>
              <a:t>lytic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lysogenic</a:t>
            </a:r>
            <a:r>
              <a:rPr lang="en-US" altLang="zh-CN" sz="2000" b="1" dirty="0" smtClean="0"/>
              <a:t> cycles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4f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77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436934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4648200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Bacteriophage</a:t>
            </a:r>
            <a:r>
              <a:rPr lang="en-US" sz="2000" b="1" dirty="0" smtClean="0"/>
              <a:t> infection is visualized as a plaque on a lawn of bacteria</a:t>
            </a:r>
          </a:p>
          <a:p>
            <a:endParaRPr lang="en-US" dirty="0"/>
          </a:p>
        </p:txBody>
      </p:sp>
      <p:pic>
        <p:nvPicPr>
          <p:cNvPr id="2" name="Picture 2" descr="https://upload.wikimedia.org/wikipedia/commons/thumb/d/dd/LambdaPlaques.jpg/220px-LambdaPlaqu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960024"/>
            <a:ext cx="3390900" cy="342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Lambda (</a:t>
            </a:r>
            <a:r>
              <a:rPr lang="el-GR" b="1" i="1" dirty="0" smtClean="0"/>
              <a:t>λ) </a:t>
            </a:r>
            <a:r>
              <a:rPr lang="en-US" b="1" i="1" dirty="0" smtClean="0"/>
              <a:t>phage vectors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00199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Lambda is a temperate </a:t>
            </a:r>
            <a:r>
              <a:rPr lang="en-US" sz="2400" dirty="0" err="1" smtClean="0"/>
              <a:t>bacteriophage</a:t>
            </a:r>
            <a:r>
              <a:rPr lang="en-US" sz="2400" dirty="0" smtClean="0"/>
              <a:t> with a genome size of 48.5 kb. Its entire DNA sequence is known.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The lambda genome is a linear, double-stranded molecule with single-stranded, complementary ends. These ends can hybridize with each other (and do so when the DNA is within an infected cell) and are thus termed cohesive (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) sites.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λ genome is 48.5 </a:t>
            </a:r>
            <a:r>
              <a:rPr lang="en-US" sz="2400" dirty="0" smtClean="0">
                <a:hlinkClick r:id="rId2"/>
              </a:rPr>
              <a:t>kb</a:t>
            </a:r>
            <a:r>
              <a:rPr lang="en-US" sz="2400" dirty="0" smtClean="0"/>
              <a:t>, of which some 15 kb or so is ‘optional’ in that it contains genes that are only needed for integration of the phage </a:t>
            </a:r>
            <a:r>
              <a:rPr lang="en-US" sz="2400" dirty="0" smtClean="0">
                <a:hlinkClick r:id="rId3"/>
              </a:rPr>
              <a:t>DNA</a:t>
            </a:r>
            <a:r>
              <a:rPr lang="en-US" sz="2400" dirty="0" smtClean="0"/>
              <a:t> into the </a:t>
            </a:r>
            <a:r>
              <a:rPr lang="en-US" sz="2400" i="1" dirty="0" smtClean="0">
                <a:hlinkClick r:id="rId4"/>
              </a:rPr>
              <a:t>E</a:t>
            </a:r>
            <a:r>
              <a:rPr lang="en-US" sz="2400" i="1" dirty="0" smtClean="0"/>
              <a:t>. coli</a:t>
            </a:r>
            <a:r>
              <a:rPr lang="en-US" sz="2400" dirty="0" smtClean="0"/>
              <a:t> chromosome. These segments can therefore be deleted without impairing the ability of the phage to infect bacteria and direct synthesis of new λ particles by the </a:t>
            </a:r>
            <a:r>
              <a:rPr lang="en-US" sz="2400" dirty="0" err="1" smtClean="0"/>
              <a:t>lytic</a:t>
            </a:r>
            <a:r>
              <a:rPr lang="en-US" sz="2400" dirty="0" smtClean="0"/>
              <a:t> cycle.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1"/>
            <a:ext cx="8229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types of vector have been developed: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hlinkClick r:id="rId2"/>
              </a:rPr>
              <a:t>Insertion vectors</a:t>
            </a:r>
            <a:r>
              <a:rPr lang="en-US" sz="2400" dirty="0" smtClean="0"/>
              <a:t>, in which part or all of the optional </a:t>
            </a:r>
            <a:r>
              <a:rPr lang="en-US" sz="2400" dirty="0" smtClean="0">
                <a:hlinkClick r:id="rId3"/>
              </a:rPr>
              <a:t>DNA</a:t>
            </a:r>
            <a:r>
              <a:rPr lang="en-US" sz="2400" dirty="0" smtClean="0"/>
              <a:t> has been removed and a unique restriction site introduced at some position within the trimmed down genome.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hlinkClick r:id="rId4"/>
              </a:rPr>
              <a:t>Replacement vectors</a:t>
            </a:r>
            <a:r>
              <a:rPr lang="en-US" sz="2400" dirty="0" smtClean="0"/>
              <a:t>, in which the optional </a:t>
            </a:r>
            <a:r>
              <a:rPr lang="en-US" sz="2400" dirty="0" smtClean="0">
                <a:hlinkClick r:id="rId5"/>
              </a:rPr>
              <a:t>DNA</a:t>
            </a:r>
            <a:r>
              <a:rPr lang="en-US" sz="2400" dirty="0" smtClean="0"/>
              <a:t> is contained within a </a:t>
            </a:r>
            <a:r>
              <a:rPr lang="en-US" sz="2400" dirty="0" smtClean="0">
                <a:hlinkClick r:id="rId6"/>
              </a:rPr>
              <a:t>stuffer fragment</a:t>
            </a:r>
            <a:r>
              <a:rPr lang="en-US" sz="2400" dirty="0" smtClean="0"/>
              <a:t>, flanked by a pair of restriction sites, that is replaced when the DNA to be cloned is </a:t>
            </a:r>
            <a:r>
              <a:rPr lang="en-US" sz="2400" dirty="0" err="1" smtClean="0"/>
              <a:t>ligated</a:t>
            </a:r>
            <a:r>
              <a:rPr lang="en-US" sz="2400" dirty="0" smtClean="0"/>
              <a:t> into the vector.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λ genome is linear, but the two natural ends of the molecule have 12-nucleotide single-stranded overhangs, called </a:t>
            </a:r>
            <a:r>
              <a:rPr lang="en-US" sz="2400" b="1" i="1" dirty="0" err="1" smtClean="0"/>
              <a:t>cos</a:t>
            </a:r>
            <a:r>
              <a:rPr lang="en-US" sz="2400" dirty="0" smtClean="0"/>
              <a:t> </a:t>
            </a:r>
            <a:r>
              <a:rPr lang="en-US" sz="2400" b="1" dirty="0" smtClean="0"/>
              <a:t>sites</a:t>
            </a:r>
            <a:r>
              <a:rPr lang="en-US" sz="2400" dirty="0" smtClean="0"/>
              <a:t>, which have complementary sequences and so can base-pair to one another.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7329624</TotalTime>
  <Words>994</Words>
  <Application>Microsoft Office PowerPoint</Application>
  <PresentationFormat>On-screen Show (4:3)</PresentationFormat>
  <Paragraphs>53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Phage Vectors</vt:lpstr>
      <vt:lpstr>Slide 2</vt:lpstr>
      <vt:lpstr>Slide 3</vt:lpstr>
      <vt:lpstr>Slide 4</vt:lpstr>
      <vt:lpstr>Slide 5</vt:lpstr>
      <vt:lpstr>Slide 6</vt:lpstr>
      <vt:lpstr>Slide 7</vt:lpstr>
      <vt:lpstr>Lambda (λ) phage vectors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pUC</dc:title>
  <dc:creator>Alok Pandey</dc:creator>
  <cp:lastModifiedBy>Alok Pandey</cp:lastModifiedBy>
  <cp:revision>20</cp:revision>
  <dcterms:created xsi:type="dcterms:W3CDTF">2022-09-22T01:08:53Z</dcterms:created>
  <dcterms:modified xsi:type="dcterms:W3CDTF">2008-10-15T18:42:40Z</dcterms:modified>
</cp:coreProperties>
</file>