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0" r:id="rId2"/>
    <p:sldId id="286" r:id="rId3"/>
    <p:sldId id="287" r:id="rId4"/>
    <p:sldId id="277" r:id="rId5"/>
    <p:sldId id="291" r:id="rId6"/>
    <p:sldId id="266" r:id="rId7"/>
    <p:sldId id="275" r:id="rId8"/>
    <p:sldId id="293" r:id="rId9"/>
    <p:sldId id="294" r:id="rId10"/>
    <p:sldId id="292" r:id="rId11"/>
    <p:sldId id="276" r:id="rId12"/>
    <p:sldId id="274" r:id="rId13"/>
    <p:sldId id="288" r:id="rId14"/>
    <p:sldId id="267" r:id="rId15"/>
    <p:sldId id="268" r:id="rId16"/>
    <p:sldId id="269" r:id="rId17"/>
    <p:sldId id="289" r:id="rId18"/>
    <p:sldId id="270" r:id="rId19"/>
    <p:sldId id="296" r:id="rId20"/>
    <p:sldId id="271" r:id="rId21"/>
    <p:sldId id="272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D56A9-9AE0-425E-9822-8440E3399B30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8606-66D8-4AF0-B7FD-19A17EE7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8606-66D8-4AF0-B7FD-19A17EE72F1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BD71-934C-4851-B261-551CF963BFE6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BD71-934C-4851-B261-551CF963BFE6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BD71-934C-4851-B261-551CF963BFE6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BD71-934C-4851-B261-551CF963BFE6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BD71-934C-4851-B261-551CF963BFE6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BD71-934C-4851-B261-551CF963BFE6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BD71-934C-4851-B261-551CF963BFE6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BD71-934C-4851-B261-551CF963BFE6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BD71-934C-4851-B261-551CF963BFE6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BD71-934C-4851-B261-551CF963BFE6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BD71-934C-4851-B261-551CF963BFE6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EBD71-934C-4851-B261-551CF963BFE6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enaturation_(biochemistry)" TargetMode="External"/><Relationship Id="rId13" Type="http://schemas.openxmlformats.org/officeDocument/2006/relationships/hyperlink" Target="https://en.wikipedia.org/wiki/Fluorescent_in_situ_hybridization" TargetMode="External"/><Relationship Id="rId3" Type="http://schemas.openxmlformats.org/officeDocument/2006/relationships/hyperlink" Target="https://en.wikipedia.org/wiki/DNA" TargetMode="External"/><Relationship Id="rId7" Type="http://schemas.openxmlformats.org/officeDocument/2006/relationships/hyperlink" Target="https://en.wikipedia.org/wiki/Complementarity_(molecular_biology)" TargetMode="External"/><Relationship Id="rId12" Type="http://schemas.openxmlformats.org/officeDocument/2006/relationships/hyperlink" Target="https://en.wikipedia.org/wiki/Northern_blot" TargetMode="External"/><Relationship Id="rId2" Type="http://schemas.openxmlformats.org/officeDocument/2006/relationships/hyperlink" Target="https://en.wikipedia.org/wiki/Molecular_biolog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Nucleotide" TargetMode="External"/><Relationship Id="rId11" Type="http://schemas.openxmlformats.org/officeDocument/2006/relationships/hyperlink" Target="https://en.wikipedia.org/wiki/Southern_blot" TargetMode="External"/><Relationship Id="rId5" Type="http://schemas.openxmlformats.org/officeDocument/2006/relationships/hyperlink" Target="https://en.wikipedia.org/wiki/Radioactive_tracer" TargetMode="External"/><Relationship Id="rId10" Type="http://schemas.openxmlformats.org/officeDocument/2006/relationships/hyperlink" Target="https://en.wikipedia.org/wiki/Sodium_hydroxide" TargetMode="External"/><Relationship Id="rId4" Type="http://schemas.openxmlformats.org/officeDocument/2006/relationships/hyperlink" Target="https://en.wikipedia.org/wiki/RNA" TargetMode="External"/><Relationship Id="rId9" Type="http://schemas.openxmlformats.org/officeDocument/2006/relationships/hyperlink" Target="https://en.wikipedia.org/wiki/Alkalin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NA" TargetMode="External"/><Relationship Id="rId2" Type="http://schemas.openxmlformats.org/officeDocument/2006/relationships/hyperlink" Target="https://en.wikipedia.org/wiki/DN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Complementarity_(molecular_biology)" TargetMode="External"/><Relationship Id="rId4" Type="http://schemas.openxmlformats.org/officeDocument/2006/relationships/hyperlink" Target="https://en.wikipedia.org/wiki/Nucleic_acid_thermodynamic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401669"/>
            <a:ext cx="3264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Labeling of DNA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Oligonucleotide</a:t>
            </a:r>
            <a:r>
              <a:rPr lang="en-US" sz="2000" b="1" dirty="0" smtClean="0"/>
              <a:t> probes are short stretches of single-stranded DNA or RNA used to detect the presence of complementary nucleic acid sequences (target sequences) by hybridization. 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762000" y="2362200"/>
            <a:ext cx="769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In </a:t>
            </a:r>
            <a:r>
              <a:rPr lang="en-US" sz="2000" b="1" dirty="0" smtClean="0">
                <a:hlinkClick r:id="rId2" tooltip="Molecular biology"/>
              </a:rPr>
              <a:t>molecular biology</a:t>
            </a:r>
            <a:r>
              <a:rPr lang="en-US" sz="2000" b="1" dirty="0" smtClean="0"/>
              <a:t>, a nucleic acid probe  is a fragment of </a:t>
            </a:r>
            <a:r>
              <a:rPr lang="en-US" sz="2000" b="1" dirty="0" smtClean="0">
                <a:hlinkClick r:id="rId3" tooltip="DNA"/>
              </a:rPr>
              <a:t>DNA</a:t>
            </a:r>
            <a:r>
              <a:rPr lang="en-US" sz="2000" b="1" dirty="0" smtClean="0"/>
              <a:t> or </a:t>
            </a:r>
            <a:r>
              <a:rPr lang="en-US" sz="2000" b="1" dirty="0" smtClean="0">
                <a:hlinkClick r:id="rId4" tooltip="RNA"/>
              </a:rPr>
              <a:t>RNA</a:t>
            </a:r>
            <a:r>
              <a:rPr lang="en-US" sz="2000" b="1" dirty="0" smtClean="0"/>
              <a:t> which can be </a:t>
            </a:r>
            <a:r>
              <a:rPr lang="en-US" sz="2000" b="1" dirty="0" smtClean="0">
                <a:hlinkClick r:id="rId5" tooltip="Radioactive tracer"/>
              </a:rPr>
              <a:t>radioactively</a:t>
            </a:r>
            <a:r>
              <a:rPr lang="en-US" sz="2000" b="1" dirty="0" smtClean="0"/>
              <a:t> or fluorescently labeled. These probes can be used to detect the presence of </a:t>
            </a:r>
            <a:r>
              <a:rPr lang="en-US" sz="2000" b="1" dirty="0" smtClean="0">
                <a:hlinkClick r:id="rId6" tooltip="Nucleotide"/>
              </a:rPr>
              <a:t>nucleotide</a:t>
            </a:r>
            <a:r>
              <a:rPr lang="en-US" sz="2000" b="1" dirty="0" smtClean="0"/>
              <a:t> sequences in analyzed RNA or DNA that are </a:t>
            </a:r>
            <a:r>
              <a:rPr lang="en-US" sz="2000" b="1" dirty="0" smtClean="0">
                <a:hlinkClick r:id="rId7" tooltip="Complementarity (molecular biology)"/>
              </a:rPr>
              <a:t>complementary</a:t>
            </a:r>
            <a:r>
              <a:rPr lang="en-US" sz="2000" b="1" dirty="0" smtClean="0"/>
              <a:t> to the sequence in the probe.</a:t>
            </a:r>
          </a:p>
          <a:p>
            <a:pPr algn="just"/>
            <a:endParaRPr lang="en-US" sz="2000" b="1" dirty="0" smtClean="0"/>
          </a:p>
          <a:p>
            <a:pPr algn="just"/>
            <a:r>
              <a:rPr lang="en-US" sz="2000" b="1" dirty="0" smtClean="0"/>
              <a:t>The labeled probe is first </a:t>
            </a:r>
            <a:r>
              <a:rPr lang="en-US" sz="2000" b="1" dirty="0" smtClean="0">
                <a:hlinkClick r:id="rId8" tooltip="Denaturation (biochemistry)"/>
              </a:rPr>
              <a:t>denatured</a:t>
            </a:r>
            <a:r>
              <a:rPr lang="en-US" sz="2000" b="1" dirty="0" smtClean="0"/>
              <a:t> (by heating or under </a:t>
            </a:r>
            <a:r>
              <a:rPr lang="en-US" sz="2000" b="1" dirty="0" smtClean="0">
                <a:hlinkClick r:id="rId9" tooltip="Alkaline"/>
              </a:rPr>
              <a:t>alkaline</a:t>
            </a:r>
            <a:r>
              <a:rPr lang="en-US" sz="2000" b="1" dirty="0" smtClean="0"/>
              <a:t> conditions such as exposure to </a:t>
            </a:r>
            <a:r>
              <a:rPr lang="en-US" sz="2000" b="1" dirty="0" smtClean="0">
                <a:hlinkClick r:id="rId10" tooltip="Sodium hydroxide"/>
              </a:rPr>
              <a:t>sodium hydroxide</a:t>
            </a:r>
            <a:r>
              <a:rPr lang="en-US" sz="2000" b="1" dirty="0" smtClean="0"/>
              <a:t>) into single stranded DNA (</a:t>
            </a:r>
            <a:r>
              <a:rPr lang="en-US" sz="2000" b="1" dirty="0" err="1" smtClean="0"/>
              <a:t>ssDNA</a:t>
            </a:r>
            <a:r>
              <a:rPr lang="en-US" sz="2000" b="1" dirty="0" smtClean="0"/>
              <a:t>) and then hybridized to the target </a:t>
            </a:r>
            <a:r>
              <a:rPr lang="en-US" sz="2000" b="1" dirty="0" err="1" smtClean="0"/>
              <a:t>ssDNA</a:t>
            </a:r>
            <a:r>
              <a:rPr lang="en-US" sz="2000" b="1" dirty="0" smtClean="0"/>
              <a:t> (</a:t>
            </a:r>
            <a:r>
              <a:rPr lang="en-US" sz="2000" b="1" dirty="0" smtClean="0">
                <a:hlinkClick r:id="rId11" tooltip="Southern blot"/>
              </a:rPr>
              <a:t>Southern blotting</a:t>
            </a:r>
            <a:r>
              <a:rPr lang="en-US" sz="2000" b="1" dirty="0" smtClean="0"/>
              <a:t>) or RNA (</a:t>
            </a:r>
            <a:r>
              <a:rPr lang="en-US" sz="2000" b="1" dirty="0" smtClean="0">
                <a:hlinkClick r:id="rId12" tooltip="Northern blot"/>
              </a:rPr>
              <a:t>northern blotting</a:t>
            </a:r>
            <a:r>
              <a:rPr lang="en-US" sz="2000" b="1" dirty="0" smtClean="0"/>
              <a:t>) immobilized on a membrane or </a:t>
            </a:r>
            <a:r>
              <a:rPr lang="en-US" sz="2000" b="1" dirty="0" smtClean="0">
                <a:hlinkClick r:id="rId13" tooltip="Fluorescent in situ hybridization"/>
              </a:rPr>
              <a:t>in situ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81000"/>
            <a:ext cx="533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DNA probes</a:t>
            </a: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DS OR SS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RNA probes</a:t>
            </a: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Oligonucleotide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probes</a:t>
            </a: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8956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rgbClr val="0070C0"/>
                </a:solidFill>
              </a:rPr>
              <a:t>Heterologous</a:t>
            </a:r>
            <a:r>
              <a:rPr lang="en-US" sz="2400" b="1" dirty="0" smtClean="0">
                <a:solidFill>
                  <a:srgbClr val="0070C0"/>
                </a:solidFill>
              </a:rPr>
              <a:t>  Probe: Probe that is similar, but not exactly the </a:t>
            </a:r>
          </a:p>
          <a:p>
            <a:pPr marL="457200" indent="-457200"/>
            <a:r>
              <a:rPr lang="en-US" sz="2400" b="1" dirty="0" smtClean="0">
                <a:solidFill>
                  <a:srgbClr val="0070C0"/>
                </a:solidFill>
              </a:rPr>
              <a:t>	same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Mouse probe can be used to search a human genomic library.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2. Homologous: Probe that is exactly complementary to the nucleic acid sequence of interest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763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labeling with radioisotopes or radioactive isotopes is called </a:t>
            </a:r>
            <a:r>
              <a:rPr lang="en-US" b="1" dirty="0" err="1" smtClean="0">
                <a:solidFill>
                  <a:srgbClr val="0070C0"/>
                </a:solidFill>
              </a:rPr>
              <a:t>radiolabelling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338" name="AutoShape 2" descr="Autoradiograph - an overview | ScienceDirect Top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What is Autoradiography? - Conduct Sci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0"/>
            <a:ext cx="6781800" cy="3581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05200" y="1447800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Autoradiography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NA Fingerprinting, X-ray Autoradiograph - Stock Image - C010/5271 -  Science Photo Library"/>
          <p:cNvPicPr>
            <a:picLocks noChangeAspect="1" noChangeArrowheads="1"/>
          </p:cNvPicPr>
          <p:nvPr/>
        </p:nvPicPr>
        <p:blipFill>
          <a:blip r:embed="rId2"/>
          <a:srcRect t="15987" r="39623"/>
          <a:stretch>
            <a:fillRect/>
          </a:stretch>
        </p:blipFill>
        <p:spPr bwMode="auto">
          <a:xfrm>
            <a:off x="5486400" y="1577537"/>
            <a:ext cx="2133600" cy="3604063"/>
          </a:xfrm>
          <a:prstGeom prst="rect">
            <a:avLst/>
          </a:prstGeom>
          <a:noFill/>
        </p:spPr>
      </p:pic>
      <p:pic>
        <p:nvPicPr>
          <p:cNvPr id="36868" name="Picture 4" descr="Autoradiography - an overview | ScienceDirect Topics"/>
          <p:cNvPicPr>
            <a:picLocks noChangeAspect="1" noChangeArrowheads="1"/>
          </p:cNvPicPr>
          <p:nvPr/>
        </p:nvPicPr>
        <p:blipFill>
          <a:blip r:embed="rId3"/>
          <a:srcRect l="18338" b="28986"/>
          <a:stretch>
            <a:fillRect/>
          </a:stretch>
        </p:blipFill>
        <p:spPr bwMode="auto">
          <a:xfrm>
            <a:off x="1219200" y="1447800"/>
            <a:ext cx="2714625" cy="3733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5200" y="381000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Autoradiography</a:t>
            </a:r>
            <a:endParaRPr lang="en-US" b="1" u="sn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76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Label Location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33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There are two ways to label a DNA molecule –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by the ends (end labeling) </a:t>
            </a:r>
            <a:r>
              <a:rPr lang="en-US" b="1" dirty="0" smtClean="0"/>
              <a:t>OR </a:t>
            </a:r>
            <a:r>
              <a:rPr lang="en-US" b="1" u="sng" dirty="0" smtClean="0">
                <a:solidFill>
                  <a:srgbClr val="C00000"/>
                </a:solidFill>
              </a:rPr>
              <a:t>all along the molecule (uniform labeling)</a:t>
            </a:r>
            <a:endParaRPr lang="en-US" b="1" u="sng" dirty="0">
              <a:solidFill>
                <a:srgbClr val="C00000"/>
              </a:solidFill>
            </a:endParaRPr>
          </a:p>
        </p:txBody>
      </p:sp>
      <p:pic>
        <p:nvPicPr>
          <p:cNvPr id="1026" name="Picture 2" descr="DNA Nick Translation - an overview | ScienceDirect Top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9998" y="1643062"/>
            <a:ext cx="4297802" cy="46053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1828086"/>
            <a:ext cx="457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The </a:t>
            </a:r>
            <a:r>
              <a:rPr lang="en-US" b="1" dirty="0" err="1" smtClean="0">
                <a:solidFill>
                  <a:srgbClr val="7030A0"/>
                </a:solidFill>
              </a:rPr>
              <a:t>endonuclease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DNase</a:t>
            </a:r>
            <a:r>
              <a:rPr lang="en-US" b="1" dirty="0" smtClean="0">
                <a:solidFill>
                  <a:srgbClr val="7030A0"/>
                </a:solidFill>
              </a:rPr>
              <a:t> I is used to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create nicks at random sites in the strand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of double stranded target DNA</a:t>
            </a: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DNA polymerase I is used to add nucleotide residues to the free 3’-hydroxyl ends created during the </a:t>
            </a:r>
            <a:r>
              <a:rPr lang="en-US" b="1" dirty="0" err="1" smtClean="0">
                <a:solidFill>
                  <a:srgbClr val="7030A0"/>
                </a:solidFill>
              </a:rPr>
              <a:t>DNase</a:t>
            </a:r>
            <a:r>
              <a:rPr lang="en-US" b="1" dirty="0" smtClean="0">
                <a:solidFill>
                  <a:srgbClr val="7030A0"/>
                </a:solidFill>
              </a:rPr>
              <a:t> I nicking process.</a:t>
            </a: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As the DNA polymerase I  extends the 3’-end, the  5’- </a:t>
            </a:r>
            <a:r>
              <a:rPr lang="en-US" b="1" dirty="0" err="1" smtClean="0">
                <a:solidFill>
                  <a:srgbClr val="7030A0"/>
                </a:solidFill>
              </a:rPr>
              <a:t>tp</a:t>
            </a:r>
            <a:r>
              <a:rPr lang="en-US" b="1" dirty="0" smtClean="0">
                <a:solidFill>
                  <a:srgbClr val="7030A0"/>
                </a:solidFill>
              </a:rPr>
              <a:t> 3’ </a:t>
            </a:r>
            <a:r>
              <a:rPr lang="en-US" b="1" dirty="0" err="1" smtClean="0">
                <a:solidFill>
                  <a:srgbClr val="7030A0"/>
                </a:solidFill>
              </a:rPr>
              <a:t>exonulecase</a:t>
            </a:r>
            <a:r>
              <a:rPr lang="en-US" b="1" dirty="0" smtClean="0">
                <a:solidFill>
                  <a:srgbClr val="7030A0"/>
                </a:solidFill>
              </a:rPr>
              <a:t> activity of the enzyme simultaneously removes bases from the 5’-end of the nick.  </a:t>
            </a: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Sequential addition of bases on to 3’-end with the simultaneous removal of bases from the 5’-end results in translation of the nick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Along the DNA molecule.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371600"/>
            <a:ext cx="2933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A. Nick translation</a:t>
            </a:r>
            <a:endParaRPr lang="en-US" sz="2800" b="1" u="sng" dirty="0"/>
          </a:p>
        </p:txBody>
      </p:sp>
      <p:sp>
        <p:nvSpPr>
          <p:cNvPr id="9" name="Rectangle 8"/>
          <p:cNvSpPr/>
          <p:nvPr/>
        </p:nvSpPr>
        <p:spPr>
          <a:xfrm>
            <a:off x="381000" y="1066800"/>
            <a:ext cx="2406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Uniform labeling: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59741" y="6324600"/>
            <a:ext cx="11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DNA </a:t>
            </a:r>
            <a:r>
              <a:rPr lang="en-US" dirty="0" err="1" smtClean="0"/>
              <a:t>ligase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72605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When performed in the presence of a radioactive ([</a:t>
            </a:r>
            <a:r>
              <a:rPr lang="el-GR" sz="2800" dirty="0" smtClean="0">
                <a:solidFill>
                  <a:srgbClr val="C00000"/>
                </a:solidFill>
              </a:rPr>
              <a:t>α</a:t>
            </a:r>
            <a:r>
              <a:rPr lang="en-US" sz="2800" dirty="0" smtClean="0">
                <a:solidFill>
                  <a:srgbClr val="C00000"/>
                </a:solidFill>
              </a:rPr>
              <a:t>-</a:t>
            </a:r>
            <a:r>
              <a:rPr lang="en-US" sz="2800" baseline="30000" dirty="0" smtClean="0">
                <a:solidFill>
                  <a:srgbClr val="C00000"/>
                </a:solidFill>
              </a:rPr>
              <a:t>32</a:t>
            </a:r>
            <a:r>
              <a:rPr lang="en-US" sz="2800" dirty="0" smtClean="0">
                <a:solidFill>
                  <a:srgbClr val="C00000"/>
                </a:solidFill>
              </a:rPr>
              <a:t>P]</a:t>
            </a:r>
            <a:r>
              <a:rPr lang="en-US" sz="2800" dirty="0" err="1" smtClean="0">
                <a:solidFill>
                  <a:srgbClr val="C00000"/>
                </a:solidFill>
              </a:rPr>
              <a:t>dNTP</a:t>
            </a:r>
            <a:r>
              <a:rPr lang="en-US" sz="2800" dirty="0" smtClean="0">
                <a:solidFill>
                  <a:srgbClr val="C00000"/>
                </a:solidFill>
              </a:rPr>
              <a:t>  the newly synthesized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strand becomes radioactivity labeled.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7650" name="Picture 2" descr="32P labell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714750"/>
            <a:ext cx="3810000" cy="2381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533400"/>
            <a:ext cx="42364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Pancreatic </a:t>
            </a:r>
            <a:r>
              <a:rPr lang="en-US" sz="3200" dirty="0" err="1" smtClean="0"/>
              <a:t>DNase</a:t>
            </a:r>
            <a:r>
              <a:rPr lang="en-US" sz="3200" dirty="0" smtClean="0"/>
              <a:t> I</a:t>
            </a:r>
          </a:p>
          <a:p>
            <a:r>
              <a:rPr lang="en-US" sz="3200" i="1" dirty="0" smtClean="0"/>
              <a:t>E. coli </a:t>
            </a:r>
            <a:r>
              <a:rPr lang="en-US" sz="3200" dirty="0" smtClean="0"/>
              <a:t>DNA polymerase I</a:t>
            </a:r>
          </a:p>
          <a:p>
            <a:r>
              <a:rPr lang="en-US" sz="3200" dirty="0" smtClean="0"/>
              <a:t>DNA </a:t>
            </a:r>
            <a:r>
              <a:rPr lang="en-US" sz="3200" dirty="0" err="1" smtClean="0"/>
              <a:t>ligase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pic>
        <p:nvPicPr>
          <p:cNvPr id="27652" name="Picture 4" descr="Which Formulation Should I Choose | Application Support Knowledgebase | Lab  Products &amp;amp; Services | PerkinElm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733800"/>
            <a:ext cx="4590704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ow are radioactive probes produced? - Quo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7925" y="2781300"/>
            <a:ext cx="4726075" cy="3162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1524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B. Random priming: </a:t>
            </a:r>
          </a:p>
          <a:p>
            <a:pPr algn="ctr"/>
            <a:r>
              <a:rPr lang="en-US" sz="2000" b="1" u="sng" dirty="0" smtClean="0"/>
              <a:t>This is an alternative method for</a:t>
            </a:r>
          </a:p>
          <a:p>
            <a:pPr algn="ctr"/>
            <a:r>
              <a:rPr lang="en-US" sz="2000" b="1" u="sng" dirty="0" smtClean="0"/>
              <a:t>preparing uniformly labeled DNA is by </a:t>
            </a:r>
            <a:r>
              <a:rPr lang="en-US" sz="2000" b="1" u="sng" dirty="0" err="1" smtClean="0"/>
              <a:t>oligo</a:t>
            </a:r>
            <a:r>
              <a:rPr lang="en-US" sz="2000" b="1" u="sng" dirty="0" smtClean="0"/>
              <a:t>-nucleotide –primed</a:t>
            </a:r>
          </a:p>
          <a:p>
            <a:pPr algn="ctr"/>
            <a:r>
              <a:rPr lang="en-US" sz="2000" b="1" u="sng" dirty="0" smtClean="0"/>
              <a:t>DNA synthesis with </a:t>
            </a:r>
            <a:r>
              <a:rPr lang="en-US" sz="2000" b="1" u="sng" dirty="0" err="1" smtClean="0"/>
              <a:t>hexanucleotide</a:t>
            </a:r>
            <a:r>
              <a:rPr lang="en-US" sz="2000" b="1" u="sng" dirty="0" smtClean="0"/>
              <a:t> (or longer </a:t>
            </a:r>
            <a:r>
              <a:rPr lang="en-US" sz="2000" b="1" u="sng" dirty="0" err="1" smtClean="0"/>
              <a:t>oligomers</a:t>
            </a:r>
            <a:r>
              <a:rPr lang="en-US" sz="2000" b="1" u="sng" dirty="0" smtClean="0"/>
              <a:t>) of </a:t>
            </a:r>
          </a:p>
          <a:p>
            <a:pPr algn="ctr"/>
            <a:r>
              <a:rPr lang="en-US" sz="2000" b="1" u="sng" dirty="0" smtClean="0"/>
              <a:t>random sequences</a:t>
            </a:r>
            <a:endParaRPr lang="en-US" sz="2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53717" y="2743200"/>
            <a:ext cx="41134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 </a:t>
            </a:r>
            <a:r>
              <a:rPr lang="en-US" sz="2000" b="1" dirty="0" err="1" smtClean="0">
                <a:solidFill>
                  <a:srgbClr val="C00000"/>
                </a:solidFill>
              </a:rPr>
              <a:t>klenow</a:t>
            </a:r>
            <a:r>
              <a:rPr lang="en-US" sz="2000" b="1" dirty="0" smtClean="0">
                <a:solidFill>
                  <a:srgbClr val="C00000"/>
                </a:solidFill>
              </a:rPr>
              <a:t> fragment is used as this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enzyme lacks the 5’-3’ </a:t>
            </a:r>
            <a:r>
              <a:rPr lang="en-US" sz="2000" b="1" dirty="0" err="1" smtClean="0">
                <a:solidFill>
                  <a:srgbClr val="C00000"/>
                </a:solidFill>
              </a:rPr>
              <a:t>exonuclease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activity  of DNA Polymerase I.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It fills gaps between adjacent primers.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Labeled nucleotides are incorporated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Into new DNA that is synthesized.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HAPTER SIX Nucleic acid hybridization: principles and applications  생물정보학협동과정 강민호. - ppt download"/>
          <p:cNvPicPr>
            <a:picLocks noChangeAspect="1" noChangeArrowheads="1"/>
          </p:cNvPicPr>
          <p:nvPr/>
        </p:nvPicPr>
        <p:blipFill>
          <a:blip r:embed="rId2"/>
          <a:srcRect l="5941" b="8911"/>
          <a:stretch>
            <a:fillRect/>
          </a:stretch>
        </p:blipFill>
        <p:spPr bwMode="auto">
          <a:xfrm>
            <a:off x="1066800" y="381000"/>
            <a:ext cx="7239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adiolabeling techniq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6781800" cy="45624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57600" y="2667000"/>
            <a:ext cx="1143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Catalyzed by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′-end labeling of DNA and RNA oligomers using Terminal... | Download  Scientific Diagram"/>
          <p:cNvPicPr>
            <a:picLocks noChangeAspect="1" noChangeArrowheads="1"/>
          </p:cNvPicPr>
          <p:nvPr/>
        </p:nvPicPr>
        <p:blipFill>
          <a:blip r:embed="rId2"/>
          <a:srcRect l="7472" r="18434" b="61380"/>
          <a:stretch>
            <a:fillRect/>
          </a:stretch>
        </p:blipFill>
        <p:spPr bwMode="auto">
          <a:xfrm>
            <a:off x="1752600" y="762000"/>
            <a:ext cx="5257800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400" b="1" dirty="0" smtClean="0">
                <a:solidFill>
                  <a:srgbClr val="00B050"/>
                </a:solidFill>
              </a:rPr>
              <a:t>The SI unit of radioactive activity is the </a:t>
            </a:r>
            <a:r>
              <a:rPr lang="en-US" sz="2400" b="1" dirty="0" err="1" smtClean="0">
                <a:solidFill>
                  <a:srgbClr val="00B050"/>
                </a:solidFill>
              </a:rPr>
              <a:t>becquerel</a:t>
            </a:r>
            <a:r>
              <a:rPr lang="en-US" sz="2400" b="1" dirty="0" smtClean="0">
                <a:solidFill>
                  <a:srgbClr val="00B050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Bq</a:t>
            </a:r>
            <a:r>
              <a:rPr lang="en-US" sz="2400" b="1" dirty="0" smtClean="0">
                <a:solidFill>
                  <a:srgbClr val="00B050"/>
                </a:solidFill>
              </a:rPr>
              <a:t>), in honor of the scientist Henri Becquerel. One </a:t>
            </a:r>
            <a:r>
              <a:rPr lang="en-US" sz="2400" b="1" dirty="0" err="1" smtClean="0">
                <a:solidFill>
                  <a:srgbClr val="00B050"/>
                </a:solidFill>
              </a:rPr>
              <a:t>Bq</a:t>
            </a:r>
            <a:r>
              <a:rPr lang="en-US" sz="2400" b="1" dirty="0" smtClean="0">
                <a:solidFill>
                  <a:srgbClr val="00B050"/>
                </a:solidFill>
              </a:rPr>
              <a:t> is defined as one transformation, decay, or disintegration per second. Since sensible sizes of radioactive material contain many atoms, a </a:t>
            </a:r>
            <a:r>
              <a:rPr lang="en-US" sz="2400" b="1" dirty="0" err="1" smtClean="0">
                <a:solidFill>
                  <a:srgbClr val="00B050"/>
                </a:solidFill>
              </a:rPr>
              <a:t>Bq</a:t>
            </a:r>
            <a:r>
              <a:rPr lang="en-US" sz="2400" b="1" dirty="0" smtClean="0">
                <a:solidFill>
                  <a:srgbClr val="00B050"/>
                </a:solidFill>
              </a:rPr>
              <a:t> is a tiny measure of activity; amounts giving activities on the order of </a:t>
            </a:r>
            <a:r>
              <a:rPr lang="en-US" sz="2400" b="1" dirty="0" err="1" smtClean="0">
                <a:solidFill>
                  <a:srgbClr val="00B050"/>
                </a:solidFill>
              </a:rPr>
              <a:t>GBq</a:t>
            </a:r>
            <a:r>
              <a:rPr lang="en-US" sz="2400" b="1" dirty="0" smtClean="0">
                <a:solidFill>
                  <a:srgbClr val="00B050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gigabecquerel</a:t>
            </a:r>
            <a:r>
              <a:rPr lang="en-US" sz="2400" b="1" dirty="0" smtClean="0">
                <a:solidFill>
                  <a:srgbClr val="00B050"/>
                </a:solidFill>
              </a:rPr>
              <a:t>, 1 x 10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9</a:t>
            </a:r>
            <a:r>
              <a:rPr lang="en-US" sz="2400" b="1" dirty="0" smtClean="0">
                <a:solidFill>
                  <a:srgbClr val="00B050"/>
                </a:solidFill>
              </a:rPr>
              <a:t> decays per second) or </a:t>
            </a:r>
            <a:r>
              <a:rPr lang="en-US" sz="2400" b="1" dirty="0" err="1" smtClean="0">
                <a:solidFill>
                  <a:srgbClr val="00B050"/>
                </a:solidFill>
              </a:rPr>
              <a:t>TBq</a:t>
            </a:r>
            <a:r>
              <a:rPr lang="en-US" sz="2400" b="1" dirty="0" smtClean="0">
                <a:solidFill>
                  <a:srgbClr val="00B050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terabecquerel</a:t>
            </a:r>
            <a:r>
              <a:rPr lang="en-US" sz="2400" b="1" dirty="0" smtClean="0">
                <a:solidFill>
                  <a:srgbClr val="00B050"/>
                </a:solidFill>
              </a:rPr>
              <a:t>, 1 x 10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12</a:t>
            </a:r>
            <a:r>
              <a:rPr lang="en-US" sz="2400" b="1" dirty="0" smtClean="0">
                <a:solidFill>
                  <a:srgbClr val="00B050"/>
                </a:solidFill>
              </a:rPr>
              <a:t> decays per second) are commonly used.</a:t>
            </a:r>
          </a:p>
          <a:p>
            <a:pPr algn="just" fontAlgn="base"/>
            <a:endParaRPr lang="en-US" sz="2400" b="1" dirty="0" smtClean="0">
              <a:solidFill>
                <a:srgbClr val="00B050"/>
              </a:solidFill>
            </a:endParaRPr>
          </a:p>
          <a:p>
            <a:pPr algn="just" fontAlgn="base"/>
            <a:r>
              <a:rPr lang="en-US" sz="2400" b="1" dirty="0" smtClean="0">
                <a:solidFill>
                  <a:srgbClr val="7030A0"/>
                </a:solidFill>
              </a:rPr>
              <a:t>Another unit of radioactivity is the curie, </a:t>
            </a:r>
            <a:r>
              <a:rPr lang="en-US" sz="2400" b="1" dirty="0" err="1" smtClean="0">
                <a:solidFill>
                  <a:srgbClr val="7030A0"/>
                </a:solidFill>
              </a:rPr>
              <a:t>Ci</a:t>
            </a:r>
            <a:r>
              <a:rPr lang="en-US" sz="2400" b="1" dirty="0" smtClean="0">
                <a:solidFill>
                  <a:srgbClr val="7030A0"/>
                </a:solidFill>
              </a:rPr>
              <a:t>, it is equal, by definition, to the activity of any radionuclide decaying with a disintegration rate of 3.7 × 10</a:t>
            </a:r>
            <a:r>
              <a:rPr lang="en-US" sz="2400" b="1" baseline="30000" dirty="0" smtClean="0">
                <a:solidFill>
                  <a:srgbClr val="7030A0"/>
                </a:solidFill>
              </a:rPr>
              <a:t>10</a:t>
            </a:r>
            <a:r>
              <a:rPr lang="en-US" sz="2400" b="1" dirty="0" smtClean="0">
                <a:solidFill>
                  <a:srgbClr val="7030A0"/>
                </a:solidFill>
              </a:rPr>
              <a:t> </a:t>
            </a:r>
            <a:r>
              <a:rPr lang="en-US" sz="2400" b="1" dirty="0" err="1" smtClean="0">
                <a:solidFill>
                  <a:srgbClr val="7030A0"/>
                </a:solidFill>
              </a:rPr>
              <a:t>Bq</a:t>
            </a:r>
            <a:r>
              <a:rPr lang="en-US" sz="2400" b="1" dirty="0" smtClean="0">
                <a:solidFill>
                  <a:srgbClr val="7030A0"/>
                </a:solidFill>
              </a:rPr>
              <a:t>, so that 1 curie (</a:t>
            </a:r>
            <a:r>
              <a:rPr lang="en-US" sz="2400" b="1" dirty="0" err="1" smtClean="0">
                <a:solidFill>
                  <a:srgbClr val="7030A0"/>
                </a:solidFill>
              </a:rPr>
              <a:t>Ci</a:t>
            </a:r>
            <a:r>
              <a:rPr lang="en-US" sz="2400" b="1" dirty="0" smtClean="0">
                <a:solidFill>
                  <a:srgbClr val="7030A0"/>
                </a:solidFill>
              </a:rPr>
              <a:t>) = 3.7 × 10</a:t>
            </a:r>
            <a:r>
              <a:rPr lang="en-US" sz="2400" b="1" baseline="30000" dirty="0" smtClean="0">
                <a:solidFill>
                  <a:srgbClr val="7030A0"/>
                </a:solidFill>
              </a:rPr>
              <a:t>10</a:t>
            </a:r>
            <a:r>
              <a:rPr lang="en-US" sz="2400" b="1" dirty="0" smtClean="0">
                <a:solidFill>
                  <a:srgbClr val="7030A0"/>
                </a:solidFill>
              </a:rPr>
              <a:t> </a:t>
            </a:r>
            <a:r>
              <a:rPr lang="en-US" sz="2400" b="1" dirty="0" err="1" smtClean="0">
                <a:solidFill>
                  <a:srgbClr val="7030A0"/>
                </a:solidFill>
              </a:rPr>
              <a:t>Bq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</a:p>
          <a:p>
            <a:pPr algn="just" fontAlgn="base"/>
            <a:r>
              <a:rPr lang="en-US" sz="2400" b="1" dirty="0" smtClean="0">
                <a:solidFill>
                  <a:srgbClr val="7030A0"/>
                </a:solidFill>
              </a:rPr>
              <a:t> </a:t>
            </a:r>
          </a:p>
          <a:p>
            <a:pPr algn="just" fontAlgn="base"/>
            <a:r>
              <a:rPr lang="en-US" sz="2400" b="1" dirty="0" smtClean="0">
                <a:solidFill>
                  <a:srgbClr val="FF0000"/>
                </a:solidFill>
              </a:rPr>
              <a:t>Counts per minute (</a:t>
            </a:r>
            <a:r>
              <a:rPr lang="en-US" sz="2400" b="1" dirty="0" err="1" smtClean="0">
                <a:solidFill>
                  <a:srgbClr val="FF0000"/>
                </a:solidFill>
              </a:rPr>
              <a:t>cpm</a:t>
            </a:r>
            <a:r>
              <a:rPr lang="en-US" sz="2400" b="1" dirty="0" smtClean="0">
                <a:solidFill>
                  <a:srgbClr val="FF0000"/>
                </a:solidFill>
              </a:rPr>
              <a:t>) is a measure of radioactivity. It is the number of atoms in a given quantity of radioactive material that are detected to have decayed in one minute. Disintegrations per minute (</a:t>
            </a:r>
            <a:r>
              <a:rPr lang="en-US" sz="2400" b="1" dirty="0" err="1" smtClean="0">
                <a:solidFill>
                  <a:srgbClr val="FF0000"/>
                </a:solidFill>
              </a:rPr>
              <a:t>dpm</a:t>
            </a:r>
            <a:r>
              <a:rPr lang="en-US" sz="2400" b="1" dirty="0" smtClean="0">
                <a:solidFill>
                  <a:srgbClr val="FF0000"/>
                </a:solidFill>
              </a:rPr>
              <a:t>) is also a measure of radioactivity.</a:t>
            </a:r>
          </a:p>
          <a:p>
            <a:pPr algn="just"/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5 End labeling of DN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400"/>
            <a:ext cx="8096250" cy="2895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228600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B. 5’-end labeling</a:t>
            </a:r>
            <a:endParaRPr lang="en-US" sz="2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312" y="342602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990600"/>
            <a:ext cx="3379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Alkaline </a:t>
            </a:r>
            <a:r>
              <a:rPr lang="en-US" sz="2400" b="1" dirty="0" err="1" smtClean="0">
                <a:solidFill>
                  <a:srgbClr val="FF0000"/>
                </a:solidFill>
              </a:rPr>
              <a:t>Phosphatase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T4 polynucleotide </a:t>
            </a:r>
            <a:r>
              <a:rPr lang="en-US" sz="2400" b="1" dirty="0" err="1" smtClean="0">
                <a:solidFill>
                  <a:srgbClr val="FF0000"/>
                </a:solidFill>
              </a:rPr>
              <a:t>Kinase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PT - Molecular Biology Techniques – A Primer PowerPoint Presentation -  ID:29384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5791200"/>
            <a:ext cx="825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5'-end labeling for DNA we use gamma P, but it is alpha that is used at the 3' end?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0" y="1944231"/>
            <a:ext cx="8001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Nucleic acids are readily labeled with tags that facilitate detection or purification. Which of the following components are required for the 3’- end labeling of DNA with radioactive phosphorous?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(A)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Terminal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deoxynucleotidyl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transferase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and (gamma) γ – 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dNTP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(B)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Polynucleotide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kinase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and (gamma) γ – 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dNTP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(C)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Terminal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deoxynucleotidyl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transferase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and (alpha) α – 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dNTP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(D)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Polynucleotide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kinase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and (alpha) α – 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dNTP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9494" y="838200"/>
            <a:ext cx="658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MCQ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5080" y="152400"/>
            <a:ext cx="5590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Radioactivity measurement: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1" y="13716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The Geiger Muller counter (Gas based counter) is an instrument used for measuring ionizing radiation.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 It detects ionizing radiation such as alpha particles, beta particles and gamma rays using the ionization effect produced in a Geiger–</a:t>
            </a:r>
            <a:r>
              <a:rPr lang="en-US" sz="2000" b="1" dirty="0" err="1" smtClean="0">
                <a:solidFill>
                  <a:srgbClr val="002060"/>
                </a:solidFill>
              </a:rPr>
              <a:t>Müller</a:t>
            </a:r>
            <a:r>
              <a:rPr lang="en-US" sz="2000" b="1" dirty="0" smtClean="0">
                <a:solidFill>
                  <a:srgbClr val="002060"/>
                </a:solidFill>
              </a:rPr>
              <a:t> tube.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It is one of the best-known radiation detection instruments</a:t>
            </a:r>
          </a:p>
          <a:p>
            <a:pPr>
              <a:buFont typeface="Arial" pitchFamily="34" charset="0"/>
              <a:buChar char="•"/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14400"/>
            <a:ext cx="4906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Geiger-Muller counter (G-M Counter)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29698" name="Picture 2" descr="Geiger coun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124200"/>
            <a:ext cx="3496783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3962400"/>
            <a:ext cx="2776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Readout: Count per second</a:t>
            </a:r>
          </a:p>
          <a:p>
            <a:r>
              <a:rPr lang="en-US" b="1" dirty="0" smtClean="0"/>
              <a:t>	Absorbed dose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05135"/>
            <a:ext cx="8653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Radioisotopes which are commonly used in the biological research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1" y="2208074"/>
            <a:ext cx="6705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baseline="30000" dirty="0" smtClean="0">
                <a:latin typeface="Arial" pitchFamily="34" charset="0"/>
                <a:cs typeface="Arial" pitchFamily="34" charset="0"/>
              </a:rPr>
              <a:t>32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P, </a:t>
            </a:r>
            <a:r>
              <a:rPr lang="en-US" sz="5400" b="1" baseline="30000" dirty="0" smtClean="0">
                <a:latin typeface="Arial" pitchFamily="34" charset="0"/>
                <a:cs typeface="Arial" pitchFamily="34" charset="0"/>
              </a:rPr>
              <a:t>33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P, </a:t>
            </a:r>
            <a:r>
              <a:rPr lang="en-US" sz="5400" b="1" baseline="30000" dirty="0" smtClean="0">
                <a:latin typeface="Arial" pitchFamily="34" charset="0"/>
                <a:cs typeface="Arial" pitchFamily="34" charset="0"/>
              </a:rPr>
              <a:t>131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I, </a:t>
            </a:r>
            <a:r>
              <a:rPr lang="en-US" sz="5400" b="1" baseline="30000" dirty="0" smtClean="0">
                <a:latin typeface="Arial" pitchFamily="34" charset="0"/>
                <a:cs typeface="Arial" pitchFamily="34" charset="0"/>
              </a:rPr>
              <a:t>35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S, </a:t>
            </a:r>
            <a:r>
              <a:rPr lang="en-US" sz="5400" b="1" baseline="30000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C, </a:t>
            </a:r>
            <a:r>
              <a:rPr lang="en-US" sz="5400" b="1" baseline="30000" dirty="0" smtClean="0">
                <a:latin typeface="Arial" pitchFamily="34" charset="0"/>
                <a:cs typeface="Arial" pitchFamily="34" charset="0"/>
              </a:rPr>
              <a:t>45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Ca, </a:t>
            </a:r>
            <a:r>
              <a:rPr lang="en-US" sz="5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H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48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ATP, [γ-</a:t>
            </a:r>
            <a:r>
              <a:rPr lang="it-IT" sz="2800" b="1" baseline="30000" dirty="0" smtClean="0"/>
              <a:t>32</a:t>
            </a:r>
            <a:r>
              <a:rPr lang="it-IT" sz="2800" b="1" dirty="0" smtClean="0"/>
              <a:t>P]- 1 mCi Perkin Elmer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914400" y="9906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ATP, [γ-</a:t>
            </a:r>
            <a:r>
              <a:rPr lang="it-IT" b="1" baseline="30000" dirty="0" smtClean="0">
                <a:solidFill>
                  <a:srgbClr val="FF0000"/>
                </a:solidFill>
              </a:rPr>
              <a:t>32</a:t>
            </a:r>
            <a:r>
              <a:rPr lang="it-IT" b="1" dirty="0" smtClean="0">
                <a:solidFill>
                  <a:srgbClr val="FF0000"/>
                </a:solidFill>
              </a:rPr>
              <a:t>P]- 3000Ci/mmol 10mCi/ml EasyTide Lead, 250 µCi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resources.perkinelmer.com/lab-solutions/resources/images_for_resize/32PBottles.jpg"/>
          <p:cNvPicPr>
            <a:picLocks noChangeAspect="1" noChangeArrowheads="1"/>
          </p:cNvPicPr>
          <p:nvPr/>
        </p:nvPicPr>
        <p:blipFill>
          <a:blip r:embed="rId2"/>
          <a:srcRect l="18824" t="29167" r="9020" b="10417"/>
          <a:stretch>
            <a:fillRect/>
          </a:stretch>
        </p:blipFill>
        <p:spPr bwMode="auto">
          <a:xfrm>
            <a:off x="4953000" y="1676400"/>
            <a:ext cx="3505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4120" y="95071"/>
            <a:ext cx="45905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Labeling and Detection</a:t>
            </a:r>
          </a:p>
          <a:p>
            <a:pPr algn="ctr"/>
            <a:r>
              <a:rPr lang="en-US" sz="3600" b="1" u="sng" dirty="0" smtClean="0">
                <a:solidFill>
                  <a:srgbClr val="FF0000"/>
                </a:solidFill>
              </a:rPr>
              <a:t>of Nucleic acid</a:t>
            </a:r>
          </a:p>
          <a:p>
            <a:endParaRPr lang="en-US" sz="3600" u="sng" dirty="0"/>
          </a:p>
        </p:txBody>
      </p:sp>
      <p:sp>
        <p:nvSpPr>
          <p:cNvPr id="6" name="Rectangle 5"/>
          <p:cNvSpPr/>
          <p:nvPr/>
        </p:nvSpPr>
        <p:spPr>
          <a:xfrm>
            <a:off x="304800" y="1564481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In molecular biology, hybridization (is a phenomenon in which single-stranded deoxyribonucleic acid (</a:t>
            </a:r>
            <a:r>
              <a:rPr lang="en-US" b="1" dirty="0" smtClean="0">
                <a:hlinkClick r:id="rId2" tooltip="DNA"/>
              </a:rPr>
              <a:t>DNA</a:t>
            </a:r>
            <a:r>
              <a:rPr lang="en-US" b="1" dirty="0" smtClean="0"/>
              <a:t>) or ribonucleic acid (</a:t>
            </a:r>
            <a:r>
              <a:rPr lang="en-US" b="1" dirty="0" smtClean="0">
                <a:hlinkClick r:id="rId3" tooltip="RNA"/>
              </a:rPr>
              <a:t>RNA</a:t>
            </a:r>
            <a:r>
              <a:rPr lang="en-US" b="1" dirty="0" smtClean="0"/>
              <a:t>) molecules </a:t>
            </a:r>
            <a:r>
              <a:rPr lang="en-US" b="1" dirty="0" smtClean="0">
                <a:hlinkClick r:id="rId4" tooltip="Nucleic acid thermodynamics"/>
              </a:rPr>
              <a:t>anneal</a:t>
            </a:r>
            <a:r>
              <a:rPr lang="en-US" b="1" dirty="0" smtClean="0"/>
              <a:t> to </a:t>
            </a:r>
            <a:r>
              <a:rPr lang="en-US" b="1" dirty="0" smtClean="0">
                <a:hlinkClick r:id="rId5" tooltip="Complementarity (molecular biology)"/>
              </a:rPr>
              <a:t>complementary DNA or RNA</a:t>
            </a:r>
            <a:r>
              <a:rPr lang="en-US" b="1" dirty="0" smtClean="0"/>
              <a:t>.</a:t>
            </a: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Though a double-stranded DNA sequence is generally stable under physiological conditions, changing these conditions in the laboratory (generally by raising the surrounding temperature) will cause the molecules to separate into single strands. 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These strands are complementary to each other but may also be complementary to other sequences present in their surroundings. Lowering the surrounding temperature allows the single-stranded molecules to anneal or “hybridize” to each other.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Nucleic acid hybrids can be formed between two strands of DNA, two strands of RNA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or one strand of DNA and one of RNA.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Nucleic acid hybridization with a labeled probe is the only way to detect a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omplementary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target sequence in a complex nucleic acid mixture.</a:t>
            </a: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Nucleic acid probes are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oligonucleotides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or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polynucleotides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that can bind with high specificity to complementary sequences.</a:t>
            </a: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Probes can be complementary to either DNA or RNA and can be from as few as 20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nt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to hundreds of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nt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long.</a:t>
            </a: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DNA probes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RNA probes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Oligonucleotide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probes</a:t>
            </a:r>
          </a:p>
          <a:p>
            <a:pPr>
              <a:buFont typeface="Wingdings" pitchFamily="2" charset="2"/>
              <a:buChar char="v"/>
            </a:pPr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 Hybridiz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91163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Nucleic acid prob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0" name="Picture 4" descr="MOLECULAR GENETICS Watson and Crick The structure of"/>
          <p:cNvPicPr>
            <a:picLocks noChangeAspect="1" noChangeArrowheads="1"/>
          </p:cNvPicPr>
          <p:nvPr/>
        </p:nvPicPr>
        <p:blipFill>
          <a:blip r:embed="rId2"/>
          <a:srcRect l="48889" t="20741" b="17037"/>
          <a:stretch>
            <a:fillRect/>
          </a:stretch>
        </p:blipFill>
        <p:spPr bwMode="auto">
          <a:xfrm>
            <a:off x="1828800" y="838200"/>
            <a:ext cx="4953000" cy="4522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7288990</TotalTime>
  <Words>674</Words>
  <Application>Microsoft Office PowerPoint</Application>
  <PresentationFormat>On-screen Show (4:3)</PresentationFormat>
  <Paragraphs>102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Alok Pandey</dc:creator>
  <cp:lastModifiedBy>Alok Pandey</cp:lastModifiedBy>
  <cp:revision>50</cp:revision>
  <dcterms:created xsi:type="dcterms:W3CDTF">2022-01-27T11:11:16Z</dcterms:created>
  <dcterms:modified xsi:type="dcterms:W3CDTF">2022-08-25T05:25:49Z</dcterms:modified>
</cp:coreProperties>
</file>