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80" r:id="rId3"/>
    <p:sldId id="281" r:id="rId4"/>
    <p:sldId id="282" r:id="rId5"/>
    <p:sldId id="283" r:id="rId6"/>
    <p:sldId id="284" r:id="rId7"/>
    <p:sldId id="285" r:id="rId8"/>
    <p:sldId id="296" r:id="rId9"/>
    <p:sldId id="286" r:id="rId10"/>
    <p:sldId id="287" r:id="rId11"/>
    <p:sldId id="289" r:id="rId12"/>
    <p:sldId id="288" r:id="rId13"/>
    <p:sldId id="291" r:id="rId14"/>
    <p:sldId id="290" r:id="rId15"/>
    <p:sldId id="292" r:id="rId16"/>
    <p:sldId id="295" r:id="rId17"/>
    <p:sldId id="294" r:id="rId18"/>
    <p:sldId id="29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03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621B55-9F6C-4520-BE0E-624C98D928C8}"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87447-B1AB-4EA5-9FB4-3EDF47DF2D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621B55-9F6C-4520-BE0E-624C98D928C8}"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87447-B1AB-4EA5-9FB4-3EDF47DF2D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621B55-9F6C-4520-BE0E-624C98D928C8}"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87447-B1AB-4EA5-9FB4-3EDF47DF2D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621B55-9F6C-4520-BE0E-624C98D928C8}"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87447-B1AB-4EA5-9FB4-3EDF47DF2D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621B55-9F6C-4520-BE0E-624C98D928C8}"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87447-B1AB-4EA5-9FB4-3EDF47DF2D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621B55-9F6C-4520-BE0E-624C98D928C8}" type="datetimeFigureOut">
              <a:rPr lang="en-US" smtClean="0"/>
              <a:pPr/>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87447-B1AB-4EA5-9FB4-3EDF47DF2D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621B55-9F6C-4520-BE0E-624C98D928C8}" type="datetimeFigureOut">
              <a:rPr lang="en-US" smtClean="0"/>
              <a:pPr/>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F87447-B1AB-4EA5-9FB4-3EDF47DF2D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621B55-9F6C-4520-BE0E-624C98D928C8}" type="datetimeFigureOut">
              <a:rPr lang="en-US" smtClean="0"/>
              <a:pPr/>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87447-B1AB-4EA5-9FB4-3EDF47DF2D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21B55-9F6C-4520-BE0E-624C98D928C8}" type="datetimeFigureOut">
              <a:rPr lang="en-US" smtClean="0"/>
              <a:pPr/>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87447-B1AB-4EA5-9FB4-3EDF47DF2D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621B55-9F6C-4520-BE0E-624C98D928C8}" type="datetimeFigureOut">
              <a:rPr lang="en-US" smtClean="0"/>
              <a:pPr/>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87447-B1AB-4EA5-9FB4-3EDF47DF2D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621B55-9F6C-4520-BE0E-624C98D928C8}" type="datetimeFigureOut">
              <a:rPr lang="en-US" smtClean="0"/>
              <a:pPr/>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87447-B1AB-4EA5-9FB4-3EDF47DF2D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21B55-9F6C-4520-BE0E-624C98D928C8}" type="datetimeFigureOut">
              <a:rPr lang="en-US" smtClean="0"/>
              <a:pPr/>
              <a:t>11/25/2022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87447-B1AB-4EA5-9FB4-3EDF47DF2D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DNA" TargetMode="External"/><Relationship Id="rId2" Type="http://schemas.openxmlformats.org/officeDocument/2006/relationships/hyperlink" Target="https://en.wikipedia.org/wiki/Genome"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en.wikipedia.org/wiki/Chromosome_jump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n.wikipedia.org/wiki/Protein%E2%80%93DNA_interaction"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Filamentous_bacteriophage_fd" TargetMode="External"/><Relationship Id="rId2" Type="http://schemas.openxmlformats.org/officeDocument/2006/relationships/hyperlink" Target="https://en.wikipedia.org/wiki/M13_bacteriophage"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en.wikipedia.org/wiki/Filamentous_phag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Protein%E2%80%93protein_interaction" TargetMode="External"/><Relationship Id="rId2" Type="http://schemas.openxmlformats.org/officeDocument/2006/relationships/hyperlink" Target="https://en.wikipedia.org/wiki/Molecular_biology"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s://en.wikipedia.org/wiki/Prote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
            <a:ext cx="7924800" cy="2308324"/>
          </a:xfrm>
          <a:prstGeom prst="rect">
            <a:avLst/>
          </a:prstGeom>
        </p:spPr>
        <p:txBody>
          <a:bodyPr wrap="square">
            <a:spAutoFit/>
          </a:bodyPr>
          <a:lstStyle/>
          <a:p>
            <a:r>
              <a:rPr lang="en-US" sz="3600" b="1" u="sng" dirty="0" smtClean="0"/>
              <a:t>Jumping libraries</a:t>
            </a:r>
            <a:r>
              <a:rPr lang="en-US" sz="3600" u="sng" dirty="0" smtClean="0"/>
              <a:t> </a:t>
            </a:r>
            <a:r>
              <a:rPr lang="en-US" dirty="0" smtClean="0"/>
              <a:t>or junction-fragment libraries are collections of </a:t>
            </a:r>
            <a:r>
              <a:rPr lang="en-US" dirty="0" smtClean="0">
                <a:hlinkClick r:id="rId2" tooltip="Genome"/>
              </a:rPr>
              <a:t>genomic</a:t>
            </a:r>
            <a:r>
              <a:rPr lang="en-US" dirty="0" smtClean="0"/>
              <a:t> </a:t>
            </a:r>
            <a:r>
              <a:rPr lang="en-US" dirty="0" smtClean="0">
                <a:hlinkClick r:id="rId3" tooltip="DNA"/>
              </a:rPr>
              <a:t>DNA</a:t>
            </a:r>
            <a:r>
              <a:rPr lang="en-US" dirty="0" smtClean="0"/>
              <a:t> fragments generated by </a:t>
            </a:r>
            <a:r>
              <a:rPr lang="en-US" dirty="0" smtClean="0">
                <a:hlinkClick r:id="rId4" tooltip="Chromosome jumping"/>
              </a:rPr>
              <a:t>chromosome jumping</a:t>
            </a:r>
            <a:r>
              <a:rPr lang="en-US" dirty="0" smtClean="0"/>
              <a:t>. These libraries allow the analysis of large areas of the genome and overcome distance limitations in common cloning techniques. A jumping library clone is composed of two stretches of DNA that are usually located many </a:t>
            </a:r>
            <a:r>
              <a:rPr lang="en-US" dirty="0" err="1" smtClean="0"/>
              <a:t>kilobases</a:t>
            </a:r>
            <a:r>
              <a:rPr lang="en-US" dirty="0" smtClean="0"/>
              <a:t> away from each other. The stretch of DNA located between these two "ends" is deleted by a series of biochemical manipulations carried out at the start of this cloning technique.</a:t>
            </a:r>
            <a:endParaRPr lang="en-US" dirty="0"/>
          </a:p>
        </p:txBody>
      </p:sp>
      <p:pic>
        <p:nvPicPr>
          <p:cNvPr id="30722" name="Picture 2" descr="https://upload.wikimedia.org/wikipedia/commons/a/a5/Figure_1_Basic_Principle_of_a_Jumping_Library.png"/>
          <p:cNvPicPr>
            <a:picLocks noChangeAspect="1" noChangeArrowheads="1"/>
          </p:cNvPicPr>
          <p:nvPr/>
        </p:nvPicPr>
        <p:blipFill>
          <a:blip r:embed="rId5"/>
          <a:srcRect/>
          <a:stretch>
            <a:fillRect/>
          </a:stretch>
        </p:blipFill>
        <p:spPr bwMode="auto">
          <a:xfrm>
            <a:off x="4876800" y="3048000"/>
            <a:ext cx="3860799" cy="2895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267200"/>
            <a:ext cx="8610600" cy="2031325"/>
          </a:xfrm>
          <a:prstGeom prst="rect">
            <a:avLst/>
          </a:prstGeom>
        </p:spPr>
        <p:txBody>
          <a:bodyPr wrap="square">
            <a:spAutoFit/>
          </a:bodyPr>
          <a:lstStyle/>
          <a:p>
            <a:r>
              <a:rPr lang="en-US" dirty="0" smtClean="0"/>
              <a:t>The yeast-2-hybrid system detects protein-protein interactions according to the activation of a reporter </a:t>
            </a:r>
            <a:r>
              <a:rPr lang="en-US" dirty="0" smtClean="0"/>
              <a:t>gene:</a:t>
            </a:r>
            <a:endParaRPr lang="en-US" dirty="0" smtClean="0"/>
          </a:p>
          <a:p>
            <a:pPr>
              <a:buFont typeface="Arial" pitchFamily="34" charset="0"/>
              <a:buChar char="•"/>
            </a:pPr>
            <a:r>
              <a:rPr lang="en-US" b="1" dirty="0" smtClean="0">
                <a:solidFill>
                  <a:schemeClr val="accent6">
                    <a:lumMod val="50000"/>
                  </a:schemeClr>
                </a:solidFill>
              </a:rPr>
              <a:t>The reporter gene may encode for the production of a protein that causes a visible </a:t>
            </a:r>
            <a:r>
              <a:rPr lang="en-US" b="1" dirty="0" err="1" smtClean="0">
                <a:solidFill>
                  <a:schemeClr val="accent6">
                    <a:lumMod val="50000"/>
                  </a:schemeClr>
                </a:solidFill>
              </a:rPr>
              <a:t>colour</a:t>
            </a:r>
            <a:r>
              <a:rPr lang="en-US" b="1" dirty="0" smtClean="0">
                <a:solidFill>
                  <a:schemeClr val="accent6">
                    <a:lumMod val="50000"/>
                  </a:schemeClr>
                </a:solidFill>
              </a:rPr>
              <a:t> change (e.g. ß-</a:t>
            </a:r>
            <a:r>
              <a:rPr lang="en-US" b="1" dirty="0" err="1" smtClean="0">
                <a:solidFill>
                  <a:schemeClr val="accent6">
                    <a:lumMod val="50000"/>
                  </a:schemeClr>
                </a:solidFill>
              </a:rPr>
              <a:t>galactosidase</a:t>
            </a:r>
            <a:r>
              <a:rPr lang="en-US" b="1" dirty="0" smtClean="0">
                <a:solidFill>
                  <a:schemeClr val="accent6">
                    <a:lumMod val="50000"/>
                  </a:schemeClr>
                </a:solidFill>
              </a:rPr>
              <a:t>)</a:t>
            </a:r>
          </a:p>
          <a:p>
            <a:pPr>
              <a:buFont typeface="Arial" pitchFamily="34" charset="0"/>
              <a:buChar char="•"/>
            </a:pPr>
            <a:r>
              <a:rPr lang="en-US" b="1" dirty="0" smtClean="0">
                <a:solidFill>
                  <a:schemeClr val="accent6">
                    <a:lumMod val="50000"/>
                  </a:schemeClr>
                </a:solidFill>
              </a:rPr>
              <a:t>Alternatively, the reporter gene may encode for the production of an essential amino acid that is required for the yeast to grow on a deficient media (hence yeast growth would indicate successful interaction between bait and prey)</a:t>
            </a:r>
            <a:endParaRPr lang="en-US" b="1" dirty="0">
              <a:solidFill>
                <a:schemeClr val="accent6">
                  <a:lumMod val="50000"/>
                </a:schemeClr>
              </a:solidFill>
            </a:endParaRPr>
          </a:p>
        </p:txBody>
      </p:sp>
      <p:sp>
        <p:nvSpPr>
          <p:cNvPr id="4" name="Rectangle 3"/>
          <p:cNvSpPr/>
          <p:nvPr/>
        </p:nvSpPr>
        <p:spPr>
          <a:xfrm>
            <a:off x="381000" y="381000"/>
            <a:ext cx="8382000" cy="3970318"/>
          </a:xfrm>
          <a:prstGeom prst="rect">
            <a:avLst/>
          </a:prstGeom>
        </p:spPr>
        <p:txBody>
          <a:bodyPr wrap="square">
            <a:spAutoFit/>
          </a:bodyPr>
          <a:lstStyle/>
          <a:p>
            <a:r>
              <a:rPr lang="en-US" b="1" dirty="0" smtClean="0">
                <a:solidFill>
                  <a:schemeClr val="accent6">
                    <a:lumMod val="50000"/>
                  </a:schemeClr>
                </a:solidFill>
              </a:rPr>
              <a:t>The yeast-2-hybrid system is a simple scientific technique used to screen a library of proteins for potential </a:t>
            </a:r>
            <a:r>
              <a:rPr lang="en-US" b="1" dirty="0" smtClean="0">
                <a:solidFill>
                  <a:schemeClr val="accent6">
                    <a:lumMod val="50000"/>
                  </a:schemeClr>
                </a:solidFill>
              </a:rPr>
              <a:t>interactions:</a:t>
            </a:r>
            <a:endParaRPr lang="en-US" b="1" dirty="0" smtClean="0">
              <a:solidFill>
                <a:schemeClr val="accent6">
                  <a:lumMod val="50000"/>
                </a:schemeClr>
              </a:solidFill>
            </a:endParaRPr>
          </a:p>
          <a:p>
            <a:pPr>
              <a:buFont typeface="Arial" pitchFamily="34" charset="0"/>
              <a:buChar char="•"/>
            </a:pPr>
            <a:r>
              <a:rPr lang="en-US" b="1" dirty="0" smtClean="0">
                <a:solidFill>
                  <a:srgbClr val="5D0339"/>
                </a:solidFill>
              </a:rPr>
              <a:t>Firstly, a transcription factor is broken into two parts – a DNA-binding domain (BD) and a catalytic activation domain (AD)</a:t>
            </a:r>
          </a:p>
          <a:p>
            <a:pPr>
              <a:buFont typeface="Arial" pitchFamily="34" charset="0"/>
              <a:buChar char="•"/>
            </a:pPr>
            <a:r>
              <a:rPr lang="en-US" b="1" dirty="0" smtClean="0">
                <a:solidFill>
                  <a:srgbClr val="5D0339"/>
                </a:solidFill>
              </a:rPr>
              <a:t>The DNA-binding domain is fused to a protein of interest called the bait (e.g. an enzyme)</a:t>
            </a:r>
          </a:p>
          <a:p>
            <a:pPr>
              <a:buFont typeface="Arial" pitchFamily="34" charset="0"/>
              <a:buChar char="•"/>
            </a:pPr>
            <a:r>
              <a:rPr lang="en-US" b="1" dirty="0" smtClean="0">
                <a:solidFill>
                  <a:srgbClr val="5D0339"/>
                </a:solidFill>
              </a:rPr>
              <a:t>The activation domain is fused to a number of potential binding partners – called the prey (e.g. different </a:t>
            </a:r>
            <a:r>
              <a:rPr lang="en-US" b="1" dirty="0" err="1" smtClean="0">
                <a:solidFill>
                  <a:srgbClr val="5D0339"/>
                </a:solidFill>
              </a:rPr>
              <a:t>ligands</a:t>
            </a:r>
            <a:r>
              <a:rPr lang="en-US" b="1" dirty="0" smtClean="0">
                <a:solidFill>
                  <a:srgbClr val="5D0339"/>
                </a:solidFill>
              </a:rPr>
              <a:t>)</a:t>
            </a:r>
          </a:p>
          <a:p>
            <a:pPr>
              <a:buFont typeface="Arial" pitchFamily="34" charset="0"/>
              <a:buChar char="•"/>
            </a:pPr>
            <a:r>
              <a:rPr lang="en-US" b="1" dirty="0" smtClean="0">
                <a:solidFill>
                  <a:srgbClr val="5D0339"/>
                </a:solidFill>
              </a:rPr>
              <a:t>If the bait and prey interact, the two parts of the transcription factor are reconstituted and activate transcription of a gene</a:t>
            </a:r>
          </a:p>
          <a:p>
            <a:pPr>
              <a:buFont typeface="Arial" pitchFamily="34" charset="0"/>
              <a:buChar char="•"/>
            </a:pPr>
            <a:r>
              <a:rPr lang="en-US" b="1" dirty="0" smtClean="0">
                <a:solidFill>
                  <a:srgbClr val="5D0339"/>
                </a:solidFill>
              </a:rPr>
              <a:t>If the bait and prey do not interact, the two parts of the transcription factor remain separate and transcription doesn’t occur</a:t>
            </a:r>
          </a:p>
          <a:p>
            <a:r>
              <a:rPr lang="en-US" dirty="0" smtClean="0"/>
              <a:t/>
            </a:r>
            <a:br>
              <a:rPr lang="en-US" dirty="0" smtClean="0"/>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6/61/Two_hybrid_assay.svg/800px-Two_hybrid_assay.svg.png"/>
          <p:cNvPicPr>
            <a:picLocks noChangeAspect="1" noChangeArrowheads="1"/>
          </p:cNvPicPr>
          <p:nvPr/>
        </p:nvPicPr>
        <p:blipFill>
          <a:blip r:embed="rId2"/>
          <a:srcRect/>
          <a:stretch>
            <a:fillRect/>
          </a:stretch>
        </p:blipFill>
        <p:spPr bwMode="auto">
          <a:xfrm>
            <a:off x="228600" y="98937"/>
            <a:ext cx="6629400" cy="6682863"/>
          </a:xfrm>
          <a:prstGeom prst="rect">
            <a:avLst/>
          </a:prstGeom>
          <a:noFill/>
        </p:spPr>
      </p:pic>
      <p:sp>
        <p:nvSpPr>
          <p:cNvPr id="3" name="TextBox 2"/>
          <p:cNvSpPr txBox="1"/>
          <p:nvPr/>
        </p:nvSpPr>
        <p:spPr>
          <a:xfrm>
            <a:off x="7391400" y="2286000"/>
            <a:ext cx="558166" cy="369332"/>
          </a:xfrm>
          <a:prstGeom prst="rect">
            <a:avLst/>
          </a:prstGeom>
          <a:noFill/>
        </p:spPr>
        <p:txBody>
          <a:bodyPr wrap="none" rtlCol="0">
            <a:spAutoFit/>
          </a:bodyPr>
          <a:lstStyle/>
          <a:p>
            <a:r>
              <a:rPr lang="en-US" dirty="0" smtClean="0"/>
              <a:t>Y2H</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east-2-hybrid"/>
          <p:cNvPicPr>
            <a:picLocks noChangeAspect="1" noChangeArrowheads="1"/>
          </p:cNvPicPr>
          <p:nvPr/>
        </p:nvPicPr>
        <p:blipFill>
          <a:blip r:embed="rId2"/>
          <a:srcRect/>
          <a:stretch>
            <a:fillRect/>
          </a:stretch>
        </p:blipFill>
        <p:spPr bwMode="auto">
          <a:xfrm>
            <a:off x="609600" y="609600"/>
            <a:ext cx="8172450" cy="515302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153400" cy="1477328"/>
          </a:xfrm>
          <a:prstGeom prst="rect">
            <a:avLst/>
          </a:prstGeom>
        </p:spPr>
        <p:txBody>
          <a:bodyPr wrap="square">
            <a:spAutoFit/>
          </a:bodyPr>
          <a:lstStyle/>
          <a:p>
            <a:r>
              <a:rPr lang="en-US" b="1" dirty="0" smtClean="0"/>
              <a:t>The yeast two-hybrid screening system is a technique used for identifying molecular interactions and characterizing interaction pairs. </a:t>
            </a:r>
            <a:endParaRPr lang="en-US" b="1" dirty="0" smtClean="0"/>
          </a:p>
          <a:p>
            <a:endParaRPr lang="en-US" b="1" dirty="0" smtClean="0"/>
          </a:p>
          <a:p>
            <a:r>
              <a:rPr lang="en-US" b="1" dirty="0" smtClean="0"/>
              <a:t>Y2H </a:t>
            </a:r>
            <a:r>
              <a:rPr lang="en-US" b="1" dirty="0" smtClean="0"/>
              <a:t>methods are used to identify and validate therapeutic targets, discover protein interaction modulators, identify drug </a:t>
            </a:r>
            <a:r>
              <a:rPr lang="en-US" b="1" dirty="0" smtClean="0"/>
              <a:t>targets</a:t>
            </a:r>
            <a:r>
              <a:rPr lang="en-US" b="1" dirty="0" smtClean="0"/>
              <a:t>.</a:t>
            </a:r>
            <a:endParaRPr lang="en-US" b="1" dirty="0"/>
          </a:p>
        </p:txBody>
      </p:sp>
      <p:sp>
        <p:nvSpPr>
          <p:cNvPr id="3" name="TextBox 2"/>
          <p:cNvSpPr txBox="1"/>
          <p:nvPr/>
        </p:nvSpPr>
        <p:spPr>
          <a:xfrm>
            <a:off x="3449189" y="304800"/>
            <a:ext cx="1884811" cy="523220"/>
          </a:xfrm>
          <a:prstGeom prst="rect">
            <a:avLst/>
          </a:prstGeom>
          <a:noFill/>
        </p:spPr>
        <p:txBody>
          <a:bodyPr wrap="none" rtlCol="0">
            <a:spAutoFit/>
          </a:bodyPr>
          <a:lstStyle/>
          <a:p>
            <a:r>
              <a:rPr lang="en-US" sz="2800" b="1" u="sng" dirty="0" smtClean="0"/>
              <a:t>Application</a:t>
            </a:r>
            <a:endParaRPr lang="en-US" sz="2800" b="1" u="sng" dirty="0"/>
          </a:p>
        </p:txBody>
      </p:sp>
      <p:pic>
        <p:nvPicPr>
          <p:cNvPr id="24578" name="Picture 2" descr="YEAST MOLECULAR GENETICS (B) - ppt video online download"/>
          <p:cNvPicPr>
            <a:picLocks noChangeAspect="1" noChangeArrowheads="1"/>
          </p:cNvPicPr>
          <p:nvPr/>
        </p:nvPicPr>
        <p:blipFill>
          <a:blip r:embed="rId2"/>
          <a:srcRect l="8333" t="34444" r="5833" b="18889"/>
          <a:stretch>
            <a:fillRect/>
          </a:stretch>
        </p:blipFill>
        <p:spPr bwMode="auto">
          <a:xfrm>
            <a:off x="762000" y="2971800"/>
            <a:ext cx="7848600" cy="3200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8153400" cy="1200329"/>
          </a:xfrm>
          <a:prstGeom prst="rect">
            <a:avLst/>
          </a:prstGeom>
        </p:spPr>
        <p:txBody>
          <a:bodyPr wrap="square">
            <a:spAutoFit/>
          </a:bodyPr>
          <a:lstStyle/>
          <a:p>
            <a:r>
              <a:rPr lang="en-US" b="1" dirty="0" smtClean="0"/>
              <a:t>The one-hybrid variation of this technique is designed to investigate </a:t>
            </a:r>
            <a:r>
              <a:rPr lang="en-US" b="1" dirty="0" smtClean="0">
                <a:hlinkClick r:id="rId2" tooltip="Protein–DNA interaction"/>
              </a:rPr>
              <a:t>protein–DNA interactions</a:t>
            </a:r>
            <a:r>
              <a:rPr lang="en-US" b="1" dirty="0" smtClean="0"/>
              <a:t> and uses a single fusion protein in which the AD is linked directly to the binding domain</a:t>
            </a:r>
            <a:r>
              <a:rPr lang="en-US" b="1" dirty="0" smtClean="0"/>
              <a:t>.</a:t>
            </a:r>
          </a:p>
          <a:p>
            <a:endParaRPr lang="en-US" b="1" dirty="0" smtClean="0"/>
          </a:p>
        </p:txBody>
      </p:sp>
      <p:sp>
        <p:nvSpPr>
          <p:cNvPr id="3" name="TextBox 2"/>
          <p:cNvSpPr txBox="1"/>
          <p:nvPr/>
        </p:nvSpPr>
        <p:spPr>
          <a:xfrm>
            <a:off x="2743200" y="381000"/>
            <a:ext cx="3887154" cy="523220"/>
          </a:xfrm>
          <a:prstGeom prst="rect">
            <a:avLst/>
          </a:prstGeom>
          <a:noFill/>
        </p:spPr>
        <p:txBody>
          <a:bodyPr wrap="none" rtlCol="0">
            <a:spAutoFit/>
          </a:bodyPr>
          <a:lstStyle/>
          <a:p>
            <a:r>
              <a:rPr lang="en-US" sz="2800" b="1" u="sng" dirty="0" smtClean="0"/>
              <a:t>Yeast One Hybrid System</a:t>
            </a:r>
            <a:endParaRPr lang="en-US" sz="2800" b="1" u="sng" dirty="0"/>
          </a:p>
        </p:txBody>
      </p:sp>
      <p:pic>
        <p:nvPicPr>
          <p:cNvPr id="25602" name="Picture 2" descr="An external file that holds a picture, illustration, etc.&#10;Object name is nihms510211f1.jpg"/>
          <p:cNvPicPr>
            <a:picLocks noChangeAspect="1" noChangeArrowheads="1"/>
          </p:cNvPicPr>
          <p:nvPr/>
        </p:nvPicPr>
        <p:blipFill>
          <a:blip r:embed="rId3"/>
          <a:srcRect/>
          <a:stretch>
            <a:fillRect/>
          </a:stretch>
        </p:blipFill>
        <p:spPr bwMode="auto">
          <a:xfrm>
            <a:off x="762000" y="3048000"/>
            <a:ext cx="7562850" cy="209599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066800"/>
            <a:ext cx="8610600" cy="1815882"/>
          </a:xfrm>
          <a:prstGeom prst="rect">
            <a:avLst/>
          </a:prstGeom>
        </p:spPr>
        <p:txBody>
          <a:bodyPr wrap="square">
            <a:spAutoFit/>
          </a:bodyPr>
          <a:lstStyle/>
          <a:p>
            <a:r>
              <a:rPr lang="en-US" sz="2800" b="1" dirty="0" smtClean="0">
                <a:solidFill>
                  <a:schemeClr val="accent2">
                    <a:lumMod val="50000"/>
                  </a:schemeClr>
                </a:solidFill>
              </a:rPr>
              <a:t>RNA-protein interactions </a:t>
            </a:r>
            <a:r>
              <a:rPr lang="en-US" b="1" dirty="0" smtClean="0">
                <a:solidFill>
                  <a:srgbClr val="C00000"/>
                </a:solidFill>
              </a:rPr>
              <a:t>have been investigated through a three-hybrid variation of the two-hybrid technique. In this case, a hybrid RNA molecule serves to adjoin together the two protein fusion domains—which are not intended to interact with each other but rather the intermediary RNA molecule (through their RNA-binding domains</a:t>
            </a:r>
            <a:r>
              <a:rPr lang="en-US" b="1" dirty="0" smtClean="0">
                <a:solidFill>
                  <a:srgbClr val="C00000"/>
                </a:solidFill>
              </a:rPr>
              <a:t>).</a:t>
            </a:r>
            <a:endParaRPr lang="en-US" b="1" baseline="30000" dirty="0" smtClean="0">
              <a:solidFill>
                <a:srgbClr val="C00000"/>
              </a:solidFill>
            </a:endParaRPr>
          </a:p>
          <a:p>
            <a:endParaRPr lang="en-US" b="1" baseline="30000" dirty="0" smtClean="0">
              <a:solidFill>
                <a:srgbClr val="C00000"/>
              </a:solidFill>
            </a:endParaRPr>
          </a:p>
        </p:txBody>
      </p:sp>
      <p:sp>
        <p:nvSpPr>
          <p:cNvPr id="5" name="TextBox 4"/>
          <p:cNvSpPr txBox="1"/>
          <p:nvPr/>
        </p:nvSpPr>
        <p:spPr>
          <a:xfrm>
            <a:off x="2743200" y="381000"/>
            <a:ext cx="4128374" cy="523220"/>
          </a:xfrm>
          <a:prstGeom prst="rect">
            <a:avLst/>
          </a:prstGeom>
          <a:noFill/>
        </p:spPr>
        <p:txBody>
          <a:bodyPr wrap="none" rtlCol="0">
            <a:spAutoFit/>
          </a:bodyPr>
          <a:lstStyle/>
          <a:p>
            <a:r>
              <a:rPr lang="en-US" sz="2800" b="1" u="sng" dirty="0" smtClean="0"/>
              <a:t>Yeast Three Hybrid System</a:t>
            </a:r>
            <a:endParaRPr lang="en-US" sz="2800" b="1" u="sng" dirty="0"/>
          </a:p>
        </p:txBody>
      </p:sp>
      <p:pic>
        <p:nvPicPr>
          <p:cNvPr id="23556" name="Picture 4" descr="https://upload.wikimedia.org/wikipedia/en/thumb/e/e4/Three-hybrid-system.svg/350px-Three-hybrid-system.svg.png"/>
          <p:cNvPicPr>
            <a:picLocks noChangeAspect="1" noChangeArrowheads="1"/>
          </p:cNvPicPr>
          <p:nvPr/>
        </p:nvPicPr>
        <p:blipFill>
          <a:blip r:embed="rId2"/>
          <a:srcRect/>
          <a:stretch>
            <a:fillRect/>
          </a:stretch>
        </p:blipFill>
        <p:spPr bwMode="auto">
          <a:xfrm>
            <a:off x="4942204" y="2438400"/>
            <a:ext cx="4125596" cy="1981200"/>
          </a:xfrm>
          <a:prstGeom prst="rect">
            <a:avLst/>
          </a:prstGeom>
          <a:noFill/>
        </p:spPr>
      </p:pic>
      <p:pic>
        <p:nvPicPr>
          <p:cNvPr id="23558" name="Picture 6" descr="Yeast Three-Hybrid (Y3H) Service - Creative Biolabs"/>
          <p:cNvPicPr>
            <a:picLocks noChangeAspect="1" noChangeArrowheads="1"/>
          </p:cNvPicPr>
          <p:nvPr/>
        </p:nvPicPr>
        <p:blipFill>
          <a:blip r:embed="rId3"/>
          <a:srcRect/>
          <a:stretch>
            <a:fillRect/>
          </a:stretch>
        </p:blipFill>
        <p:spPr bwMode="auto">
          <a:xfrm>
            <a:off x="76200" y="3886200"/>
            <a:ext cx="4855253" cy="2590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534400" cy="923330"/>
          </a:xfrm>
          <a:prstGeom prst="rect">
            <a:avLst/>
          </a:prstGeom>
        </p:spPr>
        <p:txBody>
          <a:bodyPr wrap="square">
            <a:spAutoFit/>
          </a:bodyPr>
          <a:lstStyle/>
          <a:p>
            <a:r>
              <a:rPr lang="en-US" dirty="0" smtClean="0"/>
              <a:t>Phage display is a laboratory technique for the study of protein–protein, protein–peptide, and protein–DNA interactions that uses </a:t>
            </a:r>
            <a:r>
              <a:rPr lang="en-US" dirty="0" err="1" smtClean="0"/>
              <a:t>bacteriophages</a:t>
            </a:r>
            <a:r>
              <a:rPr lang="en-US" dirty="0" smtClean="0"/>
              <a:t> to connect proteins with the genetic information that encodes them. </a:t>
            </a:r>
            <a:endParaRPr lang="en-US" dirty="0"/>
          </a:p>
        </p:txBody>
      </p:sp>
      <p:sp>
        <p:nvSpPr>
          <p:cNvPr id="3" name="Rectangle 2"/>
          <p:cNvSpPr/>
          <p:nvPr/>
        </p:nvSpPr>
        <p:spPr>
          <a:xfrm>
            <a:off x="3276600" y="228600"/>
            <a:ext cx="2165978" cy="523220"/>
          </a:xfrm>
          <a:prstGeom prst="rect">
            <a:avLst/>
          </a:prstGeom>
        </p:spPr>
        <p:txBody>
          <a:bodyPr wrap="none">
            <a:spAutoFit/>
          </a:bodyPr>
          <a:lstStyle/>
          <a:p>
            <a:r>
              <a:rPr lang="en-US" sz="2800" u="sng" dirty="0" smtClean="0"/>
              <a:t>Phage display</a:t>
            </a:r>
            <a:endParaRPr lang="en-US" sz="2800" u="sng" dirty="0"/>
          </a:p>
        </p:txBody>
      </p:sp>
      <p:sp>
        <p:nvSpPr>
          <p:cNvPr id="4" name="Rectangle 3"/>
          <p:cNvSpPr/>
          <p:nvPr/>
        </p:nvSpPr>
        <p:spPr>
          <a:xfrm>
            <a:off x="228600" y="1752600"/>
            <a:ext cx="8077200" cy="646331"/>
          </a:xfrm>
          <a:prstGeom prst="rect">
            <a:avLst/>
          </a:prstGeom>
        </p:spPr>
        <p:txBody>
          <a:bodyPr wrap="square">
            <a:spAutoFit/>
          </a:bodyPr>
          <a:lstStyle/>
          <a:p>
            <a:r>
              <a:rPr lang="en-US" dirty="0" smtClean="0"/>
              <a:t>The most common </a:t>
            </a:r>
            <a:r>
              <a:rPr lang="en-US" dirty="0" err="1" smtClean="0"/>
              <a:t>bacteriophages</a:t>
            </a:r>
            <a:r>
              <a:rPr lang="en-US" dirty="0" smtClean="0"/>
              <a:t> used in phage display are </a:t>
            </a:r>
            <a:r>
              <a:rPr lang="en-US" dirty="0" smtClean="0">
                <a:hlinkClick r:id="rId2" tooltip="M13 bacteriophage"/>
              </a:rPr>
              <a:t>M13</a:t>
            </a:r>
            <a:r>
              <a:rPr lang="en-US" dirty="0" smtClean="0"/>
              <a:t> and </a:t>
            </a:r>
            <a:r>
              <a:rPr lang="en-US" dirty="0" err="1" smtClean="0">
                <a:hlinkClick r:id="rId3" tooltip="Filamentous bacteriophage fd"/>
              </a:rPr>
              <a:t>fd</a:t>
            </a:r>
            <a:r>
              <a:rPr lang="en-US" dirty="0" smtClean="0"/>
              <a:t> </a:t>
            </a:r>
            <a:r>
              <a:rPr lang="en-US" u="sng" dirty="0" smtClean="0">
                <a:hlinkClick r:id="rId4"/>
              </a:rPr>
              <a:t>filamentous phage</a:t>
            </a:r>
            <a:endParaRPr lang="en-US" dirty="0"/>
          </a:p>
        </p:txBody>
      </p:sp>
      <p:pic>
        <p:nvPicPr>
          <p:cNvPr id="26626" name="Picture 2" descr="Phage Display Technique as a Tool for Diagnosis and Antibody Selection for  Coronaviruses | SpringerLink"/>
          <p:cNvPicPr>
            <a:picLocks noChangeAspect="1" noChangeArrowheads="1"/>
          </p:cNvPicPr>
          <p:nvPr/>
        </p:nvPicPr>
        <p:blipFill>
          <a:blip r:embed="rId5"/>
          <a:srcRect/>
          <a:stretch>
            <a:fillRect/>
          </a:stretch>
        </p:blipFill>
        <p:spPr bwMode="auto">
          <a:xfrm>
            <a:off x="4089823" y="2209800"/>
            <a:ext cx="4673177" cy="4495801"/>
          </a:xfrm>
          <a:prstGeom prst="rect">
            <a:avLst/>
          </a:prstGeom>
          <a:noFill/>
        </p:spPr>
      </p:pic>
      <p:sp>
        <p:nvSpPr>
          <p:cNvPr id="6" name="TextBox 5"/>
          <p:cNvSpPr txBox="1"/>
          <p:nvPr/>
        </p:nvSpPr>
        <p:spPr>
          <a:xfrm>
            <a:off x="228600" y="3200400"/>
            <a:ext cx="4406784" cy="2031325"/>
          </a:xfrm>
          <a:prstGeom prst="rect">
            <a:avLst/>
          </a:prstGeom>
          <a:noFill/>
        </p:spPr>
        <p:txBody>
          <a:bodyPr wrap="none" rtlCol="0">
            <a:spAutoFit/>
          </a:bodyPr>
          <a:lstStyle/>
          <a:p>
            <a:r>
              <a:rPr lang="en-US" b="1" dirty="0" smtClean="0"/>
              <a:t>Major Coat Protein: </a:t>
            </a:r>
            <a:r>
              <a:rPr lang="en-US" b="1" dirty="0" err="1" smtClean="0"/>
              <a:t>pVIII</a:t>
            </a:r>
            <a:endParaRPr lang="en-US" b="1" dirty="0" smtClean="0"/>
          </a:p>
          <a:p>
            <a:r>
              <a:rPr lang="en-US" b="1" dirty="0" smtClean="0"/>
              <a:t>Minor Coat Protein: </a:t>
            </a:r>
            <a:r>
              <a:rPr lang="en-US" b="1" dirty="0" err="1" smtClean="0"/>
              <a:t>Piii</a:t>
            </a:r>
            <a:endParaRPr lang="en-US" b="1" dirty="0" smtClean="0"/>
          </a:p>
          <a:p>
            <a:endParaRPr lang="en-US" b="1" dirty="0" smtClean="0"/>
          </a:p>
          <a:p>
            <a:r>
              <a:rPr lang="en-US" b="1" dirty="0" smtClean="0"/>
              <a:t>Gene encoding the minor coat protein</a:t>
            </a:r>
          </a:p>
          <a:p>
            <a:r>
              <a:rPr lang="en-US" b="1" dirty="0" smtClean="0"/>
              <a:t>Is most commonly used for the recombinant</a:t>
            </a:r>
          </a:p>
          <a:p>
            <a:r>
              <a:rPr lang="en-US" b="1" dirty="0" smtClean="0"/>
              <a:t>Formation with the DNA encoding the </a:t>
            </a:r>
          </a:p>
          <a:p>
            <a:r>
              <a:rPr lang="en-US" b="1" dirty="0" smtClean="0"/>
              <a:t>Foreign target peptide.</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upload.wikimedia.org/wikipedia/commons/thumb/4/49/Phage_display.png/400px-Phage_display.png"/>
          <p:cNvPicPr>
            <a:picLocks noChangeAspect="1" noChangeArrowheads="1"/>
          </p:cNvPicPr>
          <p:nvPr/>
        </p:nvPicPr>
        <p:blipFill>
          <a:blip r:embed="rId2"/>
          <a:srcRect/>
          <a:stretch>
            <a:fillRect/>
          </a:stretch>
        </p:blipFill>
        <p:spPr bwMode="auto">
          <a:xfrm>
            <a:off x="838200" y="304800"/>
            <a:ext cx="6019800" cy="3822575"/>
          </a:xfrm>
          <a:prstGeom prst="rect">
            <a:avLst/>
          </a:prstGeom>
          <a:noFill/>
        </p:spPr>
      </p:pic>
      <p:sp>
        <p:nvSpPr>
          <p:cNvPr id="3" name="Rectangle 2"/>
          <p:cNvSpPr/>
          <p:nvPr/>
        </p:nvSpPr>
        <p:spPr>
          <a:xfrm>
            <a:off x="762000" y="4343400"/>
            <a:ext cx="8001000" cy="2308324"/>
          </a:xfrm>
          <a:prstGeom prst="rect">
            <a:avLst/>
          </a:prstGeom>
        </p:spPr>
        <p:txBody>
          <a:bodyPr wrap="square">
            <a:spAutoFit/>
          </a:bodyPr>
          <a:lstStyle/>
          <a:p>
            <a:r>
              <a:rPr lang="en-US" dirty="0" smtClean="0"/>
              <a:t>Phage display cycle. 1) fusion proteins for a viral coat protein + the gene to be evolved (typically an antibody fragment) are expressed in </a:t>
            </a:r>
            <a:r>
              <a:rPr lang="en-US" dirty="0" err="1" smtClean="0"/>
              <a:t>bacteriophage</a:t>
            </a:r>
            <a:r>
              <a:rPr lang="en-US" dirty="0" smtClean="0"/>
              <a:t>. 2) the library of phage are washed over an </a:t>
            </a:r>
            <a:r>
              <a:rPr lang="en-US" dirty="0" err="1" smtClean="0"/>
              <a:t>immobilised</a:t>
            </a:r>
            <a:r>
              <a:rPr lang="en-US" dirty="0" smtClean="0"/>
              <a:t> target. 3) the remaining high-affinity binders are used to infect bacteria. 4) the genes encoding the high-affinity binders are isolated. 5) those genes may have random mutations introduced and used to perform another round of evolution. The selection and amplification steps can be performed multiple times at greater stringency to isolate higher-affinity binders.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6484" y="2971800"/>
            <a:ext cx="1492716" cy="369332"/>
          </a:xfrm>
          <a:prstGeom prst="rect">
            <a:avLst/>
          </a:prstGeom>
          <a:noFill/>
        </p:spPr>
        <p:txBody>
          <a:bodyPr wrap="none" rtlCol="0">
            <a:spAutoFit/>
          </a:bodyPr>
          <a:lstStyle/>
          <a:p>
            <a:r>
              <a:rPr lang="en-US" b="1" u="sng" dirty="0" smtClean="0">
                <a:solidFill>
                  <a:srgbClr val="C00000"/>
                </a:solidFill>
              </a:rPr>
              <a:t>End of Unit III</a:t>
            </a:r>
            <a:endParaRPr lang="en-US" b="1" u="sng" dirty="0">
              <a:solidFill>
                <a:srgbClr val="C00000"/>
              </a:solidFill>
            </a:endParaRPr>
          </a:p>
        </p:txBody>
      </p:sp>
      <p:pic>
        <p:nvPicPr>
          <p:cNvPr id="28673" name="Picture 1"/>
          <p:cNvPicPr>
            <a:picLocks noChangeAspect="1" noChangeArrowheads="1"/>
          </p:cNvPicPr>
          <p:nvPr/>
        </p:nvPicPr>
        <p:blipFill>
          <a:blip r:embed="rId2"/>
          <a:srcRect l="8497" t="51278" r="12418" b="19329"/>
          <a:stretch>
            <a:fillRect/>
          </a:stretch>
        </p:blipFill>
        <p:spPr bwMode="auto">
          <a:xfrm>
            <a:off x="381000" y="3954843"/>
            <a:ext cx="8458200" cy="1607757"/>
          </a:xfrm>
          <a:prstGeom prst="rect">
            <a:avLst/>
          </a:prstGeom>
          <a:noFill/>
          <a:ln w="9525">
            <a:noFill/>
            <a:miter lim="800000"/>
            <a:headEnd/>
            <a:tailEnd/>
          </a:ln>
          <a:effectLst/>
        </p:spPr>
      </p:pic>
      <p:sp>
        <p:nvSpPr>
          <p:cNvPr id="4" name="TextBox 3"/>
          <p:cNvSpPr txBox="1"/>
          <p:nvPr/>
        </p:nvSpPr>
        <p:spPr>
          <a:xfrm>
            <a:off x="1524000" y="381000"/>
            <a:ext cx="6812186" cy="1200329"/>
          </a:xfrm>
          <a:prstGeom prst="rect">
            <a:avLst/>
          </a:prstGeom>
          <a:noFill/>
        </p:spPr>
        <p:txBody>
          <a:bodyPr wrap="none" rtlCol="0">
            <a:spAutoFit/>
          </a:bodyPr>
          <a:lstStyle/>
          <a:p>
            <a:r>
              <a:rPr lang="en-US" u="sng" dirty="0" smtClean="0"/>
              <a:t>Maximum Gene Expression (Covered during Expression Vector Classes)</a:t>
            </a:r>
          </a:p>
          <a:p>
            <a:r>
              <a:rPr lang="en-US" b="1" dirty="0" smtClean="0"/>
              <a:t>Strong Promoter</a:t>
            </a:r>
          </a:p>
          <a:p>
            <a:r>
              <a:rPr lang="en-US" b="1" dirty="0" err="1" smtClean="0"/>
              <a:t>Codon</a:t>
            </a:r>
            <a:r>
              <a:rPr lang="en-US" b="1" dirty="0" smtClean="0"/>
              <a:t> Optimization</a:t>
            </a:r>
          </a:p>
          <a:p>
            <a:r>
              <a:rPr lang="en-US" b="1" dirty="0" smtClean="0"/>
              <a:t>Induction</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8229600" cy="6401753"/>
          </a:xfrm>
          <a:prstGeom prst="rect">
            <a:avLst/>
          </a:prstGeom>
        </p:spPr>
        <p:txBody>
          <a:bodyPr wrap="square">
            <a:spAutoFit/>
          </a:bodyPr>
          <a:lstStyle/>
          <a:p>
            <a:r>
              <a:rPr lang="en-US" sz="3200" b="1" u="sng" dirty="0" smtClean="0"/>
              <a:t>Western </a:t>
            </a:r>
            <a:r>
              <a:rPr lang="en-US" sz="3200" b="1" u="sng" dirty="0"/>
              <a:t>blot </a:t>
            </a:r>
            <a:r>
              <a:rPr lang="en-US" dirty="0"/>
              <a:t>is </a:t>
            </a:r>
            <a:r>
              <a:rPr lang="en-US" b="1" dirty="0"/>
              <a:t>often used in research to separate and identify proteins</a:t>
            </a:r>
            <a:r>
              <a:rPr lang="en-US" dirty="0"/>
              <a:t>. In this technique a mixture of proteins is separated based on molecular weight, and thus by type, through gel electrophoresis. These results are then transferred to a membrane producing a band for each protein</a:t>
            </a:r>
            <a:r>
              <a:rPr lang="en-US" dirty="0" smtClean="0"/>
              <a:t>.</a:t>
            </a:r>
          </a:p>
          <a:p>
            <a:endParaRPr lang="en-US" dirty="0" smtClean="0"/>
          </a:p>
          <a:p>
            <a:pPr algn="ctr"/>
            <a:r>
              <a:rPr lang="en-US" b="1" u="sng" dirty="0" smtClean="0"/>
              <a:t>Procedure</a:t>
            </a:r>
          </a:p>
          <a:p>
            <a:endParaRPr lang="en-US" dirty="0"/>
          </a:p>
          <a:p>
            <a:r>
              <a:rPr lang="en-US" b="1" dirty="0">
                <a:solidFill>
                  <a:srgbClr val="0070C0"/>
                </a:solidFill>
              </a:rPr>
              <a:t>A</a:t>
            </a:r>
            <a:r>
              <a:rPr lang="en-US" b="1" dirty="0" smtClean="0">
                <a:solidFill>
                  <a:srgbClr val="0070C0"/>
                </a:solidFill>
              </a:rPr>
              <a:t>. A </a:t>
            </a:r>
            <a:r>
              <a:rPr lang="en-US" b="1" dirty="0">
                <a:solidFill>
                  <a:srgbClr val="0070C0"/>
                </a:solidFill>
              </a:rPr>
              <a:t>western blot is a laboratory method used to detect specific protein molecules from among a mixture of proteins. This mixture can include all of the proteins associated with a particular tissue or cell type. Western blots can also be used to evaluate the size of a protein of interest, and to measure the amount of protein expression. This procedure was named for its similarity to the previously invented method known as the Southern blot</a:t>
            </a:r>
            <a:r>
              <a:rPr lang="en-US" b="1" dirty="0" smtClean="0">
                <a:solidFill>
                  <a:srgbClr val="0070C0"/>
                </a:solidFill>
              </a:rPr>
              <a:t>.</a:t>
            </a:r>
          </a:p>
          <a:p>
            <a:endParaRPr lang="en-US" dirty="0"/>
          </a:p>
          <a:p>
            <a:endParaRPr lang="en-US" dirty="0" smtClean="0"/>
          </a:p>
          <a:p>
            <a:r>
              <a:rPr lang="en-US" b="1" dirty="0" smtClean="0">
                <a:solidFill>
                  <a:schemeClr val="accent2">
                    <a:lumMod val="75000"/>
                  </a:schemeClr>
                </a:solidFill>
              </a:rPr>
              <a:t>B. The </a:t>
            </a:r>
            <a:r>
              <a:rPr lang="en-US" b="1" dirty="0">
                <a:solidFill>
                  <a:schemeClr val="accent2">
                    <a:lumMod val="75000"/>
                  </a:schemeClr>
                </a:solidFill>
              </a:rPr>
              <a:t>first step in a western blot is to prepare the protein sample by mixing it with a detergent called sodium </a:t>
            </a:r>
            <a:r>
              <a:rPr lang="en-US" b="1" dirty="0" err="1">
                <a:solidFill>
                  <a:schemeClr val="accent2">
                    <a:lumMod val="75000"/>
                  </a:schemeClr>
                </a:solidFill>
              </a:rPr>
              <a:t>dodecyl</a:t>
            </a:r>
            <a:r>
              <a:rPr lang="en-US" b="1" dirty="0">
                <a:solidFill>
                  <a:schemeClr val="accent2">
                    <a:lumMod val="75000"/>
                  </a:schemeClr>
                </a:solidFill>
              </a:rPr>
              <a:t> sulfate, which makes the proteins unfold into linear chains and coats then with a negative charge. Next, the protein molecules are separated according to their sizes using a method called gel electrophoresis. Following separation, the proteins are transferred from the gel onto a blotting membrane. Although this step is what gives the technique the name "western blotting," the term is typically used to describe the entire procedure.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00200"/>
            <a:ext cx="7848600" cy="3139321"/>
          </a:xfrm>
          <a:prstGeom prst="rect">
            <a:avLst/>
          </a:prstGeom>
        </p:spPr>
        <p:txBody>
          <a:bodyPr wrap="square">
            <a:spAutoFit/>
          </a:bodyPr>
          <a:lstStyle/>
          <a:p>
            <a:r>
              <a:rPr lang="en-US" b="1" dirty="0">
                <a:solidFill>
                  <a:srgbClr val="00B050"/>
                </a:solidFill>
              </a:rPr>
              <a:t>C</a:t>
            </a:r>
            <a:r>
              <a:rPr lang="en-US" b="1" dirty="0" smtClean="0">
                <a:solidFill>
                  <a:srgbClr val="00B050"/>
                </a:solidFill>
              </a:rPr>
              <a:t>. Once </a:t>
            </a:r>
            <a:r>
              <a:rPr lang="en-US" b="1" dirty="0">
                <a:solidFill>
                  <a:srgbClr val="00B050"/>
                </a:solidFill>
              </a:rPr>
              <a:t>the transfer is complete, the membrane carries all of the protein bands originally on the gel. Next, the membrane goes through a treatment called blocking, which prevents any nonspecific reactions from occurring. The membrane is then incubated with an antibody called the primary antibody, which specifically binds to the protein of interest. Following incubation, any unbound primary antibody is washed away, and the membrane is incubated yet again, but this time </a:t>
            </a:r>
            <a:r>
              <a:rPr lang="en-US" b="1" dirty="0">
                <a:solidFill>
                  <a:srgbClr val="002060"/>
                </a:solidFill>
              </a:rPr>
              <a:t>with a secondary antibody that specifically recognizes and binds to the primary antibody. The secondary antibody is linked to a reporter enzyme that produces color or light, which allows it to be easily detected and imaged.</a:t>
            </a:r>
            <a:r>
              <a:rPr lang="en-US" b="1" dirty="0">
                <a:solidFill>
                  <a:srgbClr val="00B050"/>
                </a:solidFill>
              </a:rPr>
              <a:t> These steps permit a specific protein to be detected from among a mixture of proteins.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33478"/>
            <a:ext cx="7543800" cy="2862322"/>
          </a:xfrm>
          <a:prstGeom prst="rect">
            <a:avLst/>
          </a:prstGeom>
        </p:spPr>
        <p:txBody>
          <a:bodyPr wrap="square">
            <a:spAutoFit/>
          </a:bodyPr>
          <a:lstStyle/>
          <a:p>
            <a:r>
              <a:rPr lang="en-US" b="1" dirty="0"/>
              <a:t>The 8 basic steps of the science of Western blotting have remained the same for the last 40 years.</a:t>
            </a:r>
          </a:p>
          <a:p>
            <a:r>
              <a:rPr lang="en-US" dirty="0"/>
              <a:t>1. First, sample preparation: </a:t>
            </a:r>
            <a:r>
              <a:rPr lang="en-US" dirty="0" err="1"/>
              <a:t>lysing</a:t>
            </a:r>
            <a:r>
              <a:rPr lang="en-US" dirty="0"/>
              <a:t> and denaturing the proteins.</a:t>
            </a:r>
            <a:br>
              <a:rPr lang="en-US" dirty="0"/>
            </a:br>
            <a:r>
              <a:rPr lang="en-US" dirty="0"/>
              <a:t>2. Next, gel electrophoresis.</a:t>
            </a:r>
            <a:br>
              <a:rPr lang="en-US" dirty="0"/>
            </a:br>
            <a:r>
              <a:rPr lang="en-US" dirty="0"/>
              <a:t>3. Then membrane transfer.</a:t>
            </a:r>
            <a:br>
              <a:rPr lang="en-US" dirty="0"/>
            </a:br>
            <a:r>
              <a:rPr lang="en-US" dirty="0"/>
              <a:t>4. After that blocking.</a:t>
            </a:r>
            <a:br>
              <a:rPr lang="en-US" dirty="0"/>
            </a:br>
            <a:r>
              <a:rPr lang="en-US" dirty="0"/>
              <a:t>5. Then incubating the primary antibody.</a:t>
            </a:r>
            <a:br>
              <a:rPr lang="en-US" dirty="0"/>
            </a:br>
            <a:r>
              <a:rPr lang="en-US" dirty="0"/>
              <a:t>6. And, then incubating the secondary antibody.</a:t>
            </a:r>
            <a:br>
              <a:rPr lang="en-US" dirty="0"/>
            </a:br>
            <a:r>
              <a:rPr lang="en-US" dirty="0"/>
              <a:t>7. Next detection.</a:t>
            </a:r>
            <a:br>
              <a:rPr lang="en-US" dirty="0"/>
            </a:br>
            <a:r>
              <a:rPr lang="en-US" dirty="0"/>
              <a:t>8. And, finally analysis.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western blot troubleshooting starts with sequential analysis"/>
          <p:cNvPicPr>
            <a:picLocks noChangeAspect="1" noChangeArrowheads="1"/>
          </p:cNvPicPr>
          <p:nvPr/>
        </p:nvPicPr>
        <p:blipFill>
          <a:blip r:embed="rId2"/>
          <a:srcRect/>
          <a:stretch>
            <a:fillRect/>
          </a:stretch>
        </p:blipFill>
        <p:spPr bwMode="auto">
          <a:xfrm>
            <a:off x="457200" y="228600"/>
            <a:ext cx="8153400" cy="6400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772400" cy="1200329"/>
          </a:xfrm>
          <a:prstGeom prst="rect">
            <a:avLst/>
          </a:prstGeom>
        </p:spPr>
        <p:txBody>
          <a:bodyPr wrap="square">
            <a:spAutoFit/>
          </a:bodyPr>
          <a:lstStyle/>
          <a:p>
            <a:r>
              <a:rPr lang="en-US" dirty="0"/>
              <a:t>Horseradish </a:t>
            </a:r>
            <a:r>
              <a:rPr lang="en-US" dirty="0" err="1"/>
              <a:t>Peroxidase</a:t>
            </a:r>
            <a:r>
              <a:rPr lang="en-US" dirty="0"/>
              <a:t> (HRP) has a high turnover rate that allows HRP secondary antibodies to generate strong signal in a short time span. HRP secondary antibodies are commonly used in western blot (WB), </a:t>
            </a:r>
            <a:r>
              <a:rPr lang="en-US" dirty="0" err="1"/>
              <a:t>immunohistochemistry</a:t>
            </a:r>
            <a:r>
              <a:rPr lang="en-US" dirty="0"/>
              <a:t> (IHC) and ELISA.</a:t>
            </a:r>
          </a:p>
        </p:txBody>
      </p:sp>
      <p:pic>
        <p:nvPicPr>
          <p:cNvPr id="28674" name="Picture 2" descr="Secrets to Chemiluminescent Western Blotting - Azure Biosystems"/>
          <p:cNvPicPr>
            <a:picLocks noChangeAspect="1" noChangeArrowheads="1"/>
          </p:cNvPicPr>
          <p:nvPr/>
        </p:nvPicPr>
        <p:blipFill>
          <a:blip r:embed="rId2"/>
          <a:srcRect/>
          <a:stretch>
            <a:fillRect/>
          </a:stretch>
        </p:blipFill>
        <p:spPr bwMode="auto">
          <a:xfrm>
            <a:off x="1752600" y="2438400"/>
            <a:ext cx="5715000" cy="28575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38071"/>
            <a:ext cx="7620000" cy="1200329"/>
          </a:xfrm>
          <a:prstGeom prst="rect">
            <a:avLst/>
          </a:prstGeom>
        </p:spPr>
        <p:txBody>
          <a:bodyPr wrap="square">
            <a:spAutoFit/>
          </a:bodyPr>
          <a:lstStyle/>
          <a:p>
            <a:r>
              <a:rPr lang="en-US" dirty="0"/>
              <a:t>The northern blot technique was developed in 1977 by </a:t>
            </a:r>
            <a:r>
              <a:rPr lang="en-US" b="1" dirty="0"/>
              <a:t>James </a:t>
            </a:r>
            <a:r>
              <a:rPr lang="en-US" b="1" dirty="0" err="1"/>
              <a:t>Alwine</a:t>
            </a:r>
            <a:r>
              <a:rPr lang="en-US" b="1" dirty="0"/>
              <a:t>, David Kemp, and George Stark</a:t>
            </a:r>
            <a:r>
              <a:rPr lang="en-US" dirty="0"/>
              <a:t> at Stanford University. Northern blotting takes its name from its similarity to the first blotting technique, the Southern blot, named for biologist Edwin Southern.</a:t>
            </a:r>
          </a:p>
        </p:txBody>
      </p:sp>
      <p:sp>
        <p:nvSpPr>
          <p:cNvPr id="3" name="Rectangle 2"/>
          <p:cNvSpPr/>
          <p:nvPr/>
        </p:nvSpPr>
        <p:spPr>
          <a:xfrm>
            <a:off x="1066800" y="3191470"/>
            <a:ext cx="7162800" cy="923330"/>
          </a:xfrm>
          <a:prstGeom prst="rect">
            <a:avLst/>
          </a:prstGeom>
        </p:spPr>
        <p:txBody>
          <a:bodyPr wrap="square">
            <a:spAutoFit/>
          </a:bodyPr>
          <a:lstStyle/>
          <a:p>
            <a:r>
              <a:rPr lang="en-US" dirty="0"/>
              <a:t>The term "western blot" was given by W. Neal </a:t>
            </a:r>
            <a:r>
              <a:rPr lang="en-US" dirty="0" err="1"/>
              <a:t>Burnette</a:t>
            </a:r>
            <a:r>
              <a:rPr lang="en-US" dirty="0"/>
              <a:t> in </a:t>
            </a:r>
            <a:r>
              <a:rPr lang="en-US" b="1" dirty="0"/>
              <a:t>1981</a:t>
            </a:r>
            <a:r>
              <a:rPr lang="en-US" dirty="0"/>
              <a:t>, although the method itself originated in 1979 in the laboratory of </a:t>
            </a:r>
            <a:r>
              <a:rPr lang="en-US" b="1" dirty="0">
                <a:solidFill>
                  <a:srgbClr val="00B050"/>
                </a:solidFill>
              </a:rPr>
              <a:t>Harry </a:t>
            </a:r>
            <a:r>
              <a:rPr lang="en-US" b="1" dirty="0" err="1">
                <a:solidFill>
                  <a:srgbClr val="00B050"/>
                </a:solidFill>
              </a:rPr>
              <a:t>Towbin</a:t>
            </a:r>
            <a:r>
              <a:rPr lang="en-US" b="1" dirty="0">
                <a:solidFill>
                  <a:srgbClr val="00B050"/>
                </a:solidFill>
              </a:rPr>
              <a:t> </a:t>
            </a:r>
            <a:r>
              <a:rPr lang="en-US" dirty="0"/>
              <a:t>at the Friedrich </a:t>
            </a:r>
            <a:r>
              <a:rPr lang="en-US" dirty="0" err="1"/>
              <a:t>Miescher</a:t>
            </a:r>
            <a:r>
              <a:rPr lang="en-US" dirty="0"/>
              <a:t> Institute in Basel, Switzerland.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upload.wikimedia.org/wikipedia/commons/3/33/Blotting_Compass_for_Molecular_Probes.png"/>
          <p:cNvPicPr>
            <a:picLocks noChangeAspect="1" noChangeArrowheads="1"/>
          </p:cNvPicPr>
          <p:nvPr/>
        </p:nvPicPr>
        <p:blipFill>
          <a:blip r:embed="rId2"/>
          <a:srcRect/>
          <a:stretch>
            <a:fillRect/>
          </a:stretch>
        </p:blipFill>
        <p:spPr bwMode="auto">
          <a:xfrm>
            <a:off x="1066800" y="914400"/>
            <a:ext cx="6858000" cy="51435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382000" cy="3477875"/>
          </a:xfrm>
          <a:prstGeom prst="rect">
            <a:avLst/>
          </a:prstGeom>
        </p:spPr>
        <p:txBody>
          <a:bodyPr wrap="square">
            <a:spAutoFit/>
          </a:bodyPr>
          <a:lstStyle/>
          <a:p>
            <a:r>
              <a:rPr lang="en-US" sz="2000" b="1" dirty="0" smtClean="0">
                <a:solidFill>
                  <a:srgbClr val="FF0000"/>
                </a:solidFill>
              </a:rPr>
              <a:t> </a:t>
            </a:r>
            <a:r>
              <a:rPr lang="en-US" sz="2000" b="1" dirty="0" smtClean="0">
                <a:solidFill>
                  <a:srgbClr val="FF0000"/>
                </a:solidFill>
              </a:rPr>
              <a:t>Yeast </a:t>
            </a:r>
            <a:r>
              <a:rPr lang="en-US" sz="2000" b="1" dirty="0" smtClean="0">
                <a:solidFill>
                  <a:srgbClr val="FF0000"/>
                </a:solidFill>
              </a:rPr>
              <a:t>two-hybrid system or Y2H) is a </a:t>
            </a:r>
            <a:r>
              <a:rPr lang="en-US" sz="2000" b="1" dirty="0" smtClean="0">
                <a:solidFill>
                  <a:srgbClr val="FF0000"/>
                </a:solidFill>
                <a:hlinkClick r:id="rId2" tooltip="Molecular biology"/>
              </a:rPr>
              <a:t>molecular biology</a:t>
            </a:r>
            <a:r>
              <a:rPr lang="en-US" sz="2000" b="1" dirty="0" smtClean="0">
                <a:solidFill>
                  <a:srgbClr val="FF0000"/>
                </a:solidFill>
              </a:rPr>
              <a:t> technique used to discover </a:t>
            </a:r>
            <a:r>
              <a:rPr lang="en-US" sz="2000" b="1" dirty="0" smtClean="0">
                <a:solidFill>
                  <a:srgbClr val="FF0000"/>
                </a:solidFill>
                <a:hlinkClick r:id="rId3" tooltip="Protein–protein interaction"/>
              </a:rPr>
              <a:t>protein–protein interactions</a:t>
            </a:r>
            <a:r>
              <a:rPr lang="en-US" sz="2000" b="1" dirty="0" smtClean="0">
                <a:solidFill>
                  <a:srgbClr val="FF0000"/>
                </a:solidFill>
              </a:rPr>
              <a:t> </a:t>
            </a:r>
            <a:r>
              <a:rPr lang="en-US" sz="2000" b="1" dirty="0" smtClean="0">
                <a:solidFill>
                  <a:srgbClr val="FF0000"/>
                </a:solidFill>
              </a:rPr>
              <a:t>for their physical </a:t>
            </a:r>
            <a:r>
              <a:rPr lang="en-US" sz="2000" b="1" dirty="0" smtClean="0">
                <a:solidFill>
                  <a:srgbClr val="FF0000"/>
                </a:solidFill>
              </a:rPr>
              <a:t>interactions (such as binding) between two </a:t>
            </a:r>
            <a:r>
              <a:rPr lang="en-US" sz="2000" b="1" dirty="0" smtClean="0">
                <a:solidFill>
                  <a:srgbClr val="FF0000"/>
                </a:solidFill>
                <a:hlinkClick r:id="rId4" tooltip="Protein"/>
              </a:rPr>
              <a:t>proteins</a:t>
            </a:r>
            <a:r>
              <a:rPr lang="en-US" sz="2000" b="1" dirty="0" smtClean="0">
                <a:solidFill>
                  <a:srgbClr val="FF0000"/>
                </a:solidFill>
              </a:rPr>
              <a:t>.</a:t>
            </a:r>
          </a:p>
          <a:p>
            <a:r>
              <a:rPr lang="en-US" sz="2000" b="1" dirty="0" smtClean="0">
                <a:solidFill>
                  <a:srgbClr val="0070C0"/>
                </a:solidFill>
              </a:rPr>
              <a:t>The Y2H technique allows detection of interacting proteins in living yeast </a:t>
            </a:r>
            <a:r>
              <a:rPr lang="en-US" sz="2000" b="1" dirty="0" smtClean="0">
                <a:solidFill>
                  <a:srgbClr val="0070C0"/>
                </a:solidFill>
              </a:rPr>
              <a:t>cells.</a:t>
            </a:r>
          </a:p>
          <a:p>
            <a:endParaRPr lang="en-US" sz="2000" b="1" dirty="0" smtClean="0">
              <a:solidFill>
                <a:srgbClr val="0070C0"/>
              </a:solidFill>
            </a:endParaRPr>
          </a:p>
          <a:p>
            <a:r>
              <a:rPr lang="en-US" sz="2000" b="1" dirty="0" smtClean="0">
                <a:solidFill>
                  <a:srgbClr val="002060"/>
                </a:solidFill>
              </a:rPr>
              <a:t>It is based on the fact that a eukaryotic gene expression is promoted by</a:t>
            </a:r>
          </a:p>
          <a:p>
            <a:r>
              <a:rPr lang="en-US" sz="2000" b="1" dirty="0" smtClean="0">
                <a:solidFill>
                  <a:srgbClr val="002060"/>
                </a:solidFill>
              </a:rPr>
              <a:t>Transcription factors called activators that contain two distinct domains. One is called DNA binding domains (DBD) that binds to regulatory sequences and another is activation domain (AD) that interacts with RNA polymerase and stimulates expression of the associated gene.</a:t>
            </a:r>
            <a:endParaRPr lang="en-US" sz="2000" b="1" dirty="0">
              <a:solidFill>
                <a:srgbClr val="002060"/>
              </a:solidFill>
            </a:endParaRPr>
          </a:p>
        </p:txBody>
      </p:sp>
      <p:sp>
        <p:nvSpPr>
          <p:cNvPr id="3" name="Rectangle 2"/>
          <p:cNvSpPr/>
          <p:nvPr/>
        </p:nvSpPr>
        <p:spPr>
          <a:xfrm>
            <a:off x="2514600" y="228600"/>
            <a:ext cx="3814827" cy="523220"/>
          </a:xfrm>
          <a:prstGeom prst="rect">
            <a:avLst/>
          </a:prstGeom>
        </p:spPr>
        <p:txBody>
          <a:bodyPr wrap="none">
            <a:spAutoFit/>
          </a:bodyPr>
          <a:lstStyle/>
          <a:p>
            <a:r>
              <a:rPr lang="en-US" sz="2800" b="1" u="sng" dirty="0" smtClean="0"/>
              <a:t>Yeast </a:t>
            </a:r>
            <a:r>
              <a:rPr lang="en-US" sz="2800" b="1" u="sng" dirty="0" smtClean="0"/>
              <a:t>two-hybrid system</a:t>
            </a:r>
            <a:endParaRPr lang="en-US" sz="2800" u="sng" dirty="0"/>
          </a:p>
        </p:txBody>
      </p:sp>
      <p:sp>
        <p:nvSpPr>
          <p:cNvPr id="4098" name="AutoShape 2" descr="20.12 Independent domains bind DNA and activate transcri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The basal apparatus determines: • Activators determine: • Activators work  by: • Activators may work: • local 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1" name="Picture 5" descr="C:\Users\Alok Pandey\Desktop\download.jpg"/>
          <p:cNvPicPr>
            <a:picLocks noChangeAspect="1" noChangeArrowheads="1"/>
          </p:cNvPicPr>
          <p:nvPr/>
        </p:nvPicPr>
        <p:blipFill>
          <a:blip r:embed="rId5"/>
          <a:srcRect/>
          <a:stretch>
            <a:fillRect/>
          </a:stretch>
        </p:blipFill>
        <p:spPr bwMode="auto">
          <a:xfrm>
            <a:off x="2438400" y="4495800"/>
            <a:ext cx="4114800" cy="2018824"/>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685</Words>
  <Application>Microsoft Office PowerPoint</Application>
  <PresentationFormat>On-screen Show (4:3)</PresentationFormat>
  <Paragraphs>56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Alok Pandey</dc:creator>
  <cp:lastModifiedBy>Alok Pandey</cp:lastModifiedBy>
  <cp:revision>38</cp:revision>
  <dcterms:created xsi:type="dcterms:W3CDTF">2022-11-23T16:06:39Z</dcterms:created>
  <dcterms:modified xsi:type="dcterms:W3CDTF">2022-11-25T03:33:00Z</dcterms:modified>
</cp:coreProperties>
</file>