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75" r:id="rId3"/>
    <p:sldId id="256" r:id="rId4"/>
    <p:sldId id="276" r:id="rId5"/>
    <p:sldId id="277" r:id="rId6"/>
    <p:sldId id="278" r:id="rId7"/>
    <p:sldId id="279" r:id="rId8"/>
    <p:sldId id="263" r:id="rId9"/>
    <p:sldId id="258" r:id="rId10"/>
    <p:sldId id="262" r:id="rId11"/>
    <p:sldId id="260" r:id="rId12"/>
    <p:sldId id="261" r:id="rId13"/>
    <p:sldId id="259" r:id="rId14"/>
    <p:sldId id="280" r:id="rId15"/>
    <p:sldId id="281" r:id="rId16"/>
    <p:sldId id="264" r:id="rId17"/>
    <p:sldId id="265" r:id="rId18"/>
    <p:sldId id="266" r:id="rId19"/>
    <p:sldId id="283" r:id="rId20"/>
    <p:sldId id="282"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7E3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1110" y="-90"/>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1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3A432B0-B0A8-441C-AE7C-422DCD925943}" type="datetimeFigureOut">
              <a:rPr lang="en-US" smtClean="0"/>
              <a:pPr/>
              <a:t>10/16/2008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24345F-F165-4917-8B61-97D752D5F2E3}"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A432B0-B0A8-441C-AE7C-422DCD925943}" type="datetimeFigureOut">
              <a:rPr lang="en-US" smtClean="0"/>
              <a:pPr/>
              <a:t>10/16/2008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24345F-F165-4917-8B61-97D752D5F2E3}"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A432B0-B0A8-441C-AE7C-422DCD925943}" type="datetimeFigureOut">
              <a:rPr lang="en-US" smtClean="0"/>
              <a:pPr/>
              <a:t>10/16/2008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24345F-F165-4917-8B61-97D752D5F2E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3A432B0-B0A8-441C-AE7C-422DCD925943}" type="datetimeFigureOut">
              <a:rPr lang="en-US" smtClean="0"/>
              <a:pPr/>
              <a:t>10/16/2008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24345F-F165-4917-8B61-97D752D5F2E3}"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3A432B0-B0A8-441C-AE7C-422DCD925943}" type="datetimeFigureOut">
              <a:rPr lang="en-US" smtClean="0"/>
              <a:pPr/>
              <a:t>10/16/2008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24345F-F165-4917-8B61-97D752D5F2E3}"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3A432B0-B0A8-441C-AE7C-422DCD925943}" type="datetimeFigureOut">
              <a:rPr lang="en-US" smtClean="0"/>
              <a:pPr/>
              <a:t>10/16/2008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24345F-F165-4917-8B61-97D752D5F2E3}"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3A432B0-B0A8-441C-AE7C-422DCD925943}" type="datetimeFigureOut">
              <a:rPr lang="en-US" smtClean="0"/>
              <a:pPr/>
              <a:t>10/16/2008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24345F-F165-4917-8B61-97D752D5F2E3}"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3A432B0-B0A8-441C-AE7C-422DCD925943}" type="datetimeFigureOut">
              <a:rPr lang="en-US" smtClean="0"/>
              <a:pPr/>
              <a:t>10/16/2008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24345F-F165-4917-8B61-97D752D5F2E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3A432B0-B0A8-441C-AE7C-422DCD925943}" type="datetimeFigureOut">
              <a:rPr lang="en-US" smtClean="0"/>
              <a:pPr/>
              <a:t>10/16/2008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24345F-F165-4917-8B61-97D752D5F2E3}"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A432B0-B0A8-441C-AE7C-422DCD925943}" type="datetimeFigureOut">
              <a:rPr lang="en-US" smtClean="0"/>
              <a:pPr/>
              <a:t>10/16/2008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24345F-F165-4917-8B61-97D752D5F2E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3A432B0-B0A8-441C-AE7C-422DCD925943}" type="datetimeFigureOut">
              <a:rPr lang="en-US" smtClean="0"/>
              <a:pPr/>
              <a:t>10/16/2008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24345F-F165-4917-8B61-97D752D5F2E3}"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3A432B0-B0A8-441C-AE7C-422DCD925943}" type="datetimeFigureOut">
              <a:rPr lang="en-US" smtClean="0"/>
              <a:pPr/>
              <a:t>10/16/2008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24345F-F165-4917-8B61-97D752D5F2E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7.xml"/><Relationship Id="rId4" Type="http://schemas.openxmlformats.org/officeDocument/2006/relationships/hyperlink" Target="https://www.sigmaaldrich.com/IN/en/product/roche/11093274910"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8.gif"/><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gi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1066800" y="304800"/>
            <a:ext cx="7239000" cy="1384995"/>
          </a:xfrm>
          <a:prstGeom prst="rect">
            <a:avLst/>
          </a:prstGeom>
          <a:noFill/>
        </p:spPr>
        <p:txBody>
          <a:bodyPr wrap="square" rtlCol="0">
            <a:spAutoFit/>
          </a:bodyPr>
          <a:lstStyle/>
          <a:p>
            <a:pPr algn="ctr"/>
            <a:r>
              <a:rPr lang="en-US" sz="2800" b="1" u="sng" dirty="0" smtClean="0"/>
              <a:t>Non-isotopic labeling</a:t>
            </a:r>
          </a:p>
          <a:p>
            <a:pPr algn="ctr"/>
            <a:r>
              <a:rPr lang="en-US" sz="2800" b="1" dirty="0" smtClean="0">
                <a:solidFill>
                  <a:srgbClr val="002060"/>
                </a:solidFill>
              </a:rPr>
              <a:t>Use of non-radioactive probes</a:t>
            </a:r>
          </a:p>
          <a:p>
            <a:pPr algn="ctr"/>
            <a:endParaRPr lang="en-US" sz="2800" b="1" u="sng" dirty="0"/>
          </a:p>
        </p:txBody>
      </p:sp>
      <p:sp>
        <p:nvSpPr>
          <p:cNvPr id="3" name="TextBox 2"/>
          <p:cNvSpPr txBox="1"/>
          <p:nvPr/>
        </p:nvSpPr>
        <p:spPr>
          <a:xfrm>
            <a:off x="609600" y="2971800"/>
            <a:ext cx="7848600" cy="2862322"/>
          </a:xfrm>
          <a:prstGeom prst="rect">
            <a:avLst/>
          </a:prstGeom>
          <a:noFill/>
        </p:spPr>
        <p:txBody>
          <a:bodyPr wrap="square" rtlCol="0">
            <a:spAutoFit/>
          </a:bodyPr>
          <a:lstStyle/>
          <a:p>
            <a:endParaRPr lang="en-US" sz="2000" b="1" dirty="0">
              <a:solidFill>
                <a:srgbClr val="002060"/>
              </a:solidFill>
            </a:endParaRPr>
          </a:p>
          <a:p>
            <a:r>
              <a:rPr lang="en-US" sz="2000" b="1" dirty="0" smtClean="0">
                <a:solidFill>
                  <a:srgbClr val="002060"/>
                </a:solidFill>
              </a:rPr>
              <a:t>Two types of non-radioactive labeling are performed- direct or indirect</a:t>
            </a:r>
          </a:p>
          <a:p>
            <a:endParaRPr lang="en-US" sz="2000" dirty="0"/>
          </a:p>
          <a:p>
            <a:r>
              <a:rPr lang="en-US" sz="2000" b="1" dirty="0" smtClean="0">
                <a:solidFill>
                  <a:srgbClr val="FF0000"/>
                </a:solidFill>
              </a:rPr>
              <a:t>Direct: Probes that are directly conjugated to a dye or an enzyme, which </a:t>
            </a:r>
          </a:p>
          <a:p>
            <a:r>
              <a:rPr lang="en-US" sz="2000" b="1" dirty="0" smtClean="0">
                <a:solidFill>
                  <a:srgbClr val="FF0000"/>
                </a:solidFill>
              </a:rPr>
              <a:t>generates the detection signal</a:t>
            </a:r>
          </a:p>
          <a:p>
            <a:endParaRPr lang="en-US" sz="2000" b="1" dirty="0">
              <a:solidFill>
                <a:srgbClr val="FF0000"/>
              </a:solidFill>
            </a:endParaRPr>
          </a:p>
          <a:p>
            <a:r>
              <a:rPr lang="en-US" sz="2000" b="1" dirty="0" smtClean="0">
                <a:solidFill>
                  <a:srgbClr val="FF0000"/>
                </a:solidFill>
              </a:rPr>
              <a:t>Often such system involve incorporation of modified nucleotide containing a chemical group which can fluoresce when exposed to light of a certain wavelength. </a:t>
            </a:r>
            <a:endParaRPr lang="en-US" sz="2000" b="1" dirty="0">
              <a:solidFill>
                <a:srgbClr val="FF0000"/>
              </a:solidFill>
            </a:endParaRPr>
          </a:p>
        </p:txBody>
      </p:sp>
      <p:sp>
        <p:nvSpPr>
          <p:cNvPr id="5122" name="AutoShape 2" descr="Fluorescein - Wikipedi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4" name="AutoShape 4" descr="Fluorescein - Wikipedia"/>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28" name="AutoShape 8" descr="Rhodamine 110 *CAS 13558-31-1* | AAT Bioques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30" name="AutoShape 10" descr="Rhodamine 123 *CAS 62669-70-9* | AAT Bioques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132" name="AutoShape 12" descr="Rhodamine 110 *CAS 13558-31-1* | AAT Bioquest"/>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2" name="Rectangle 11"/>
          <p:cNvSpPr/>
          <p:nvPr/>
        </p:nvSpPr>
        <p:spPr>
          <a:xfrm>
            <a:off x="762000" y="1371600"/>
            <a:ext cx="8077200" cy="1569660"/>
          </a:xfrm>
          <a:prstGeom prst="rect">
            <a:avLst/>
          </a:prstGeom>
        </p:spPr>
        <p:txBody>
          <a:bodyPr wrap="square">
            <a:spAutoFit/>
          </a:bodyPr>
          <a:lstStyle/>
          <a:p>
            <a:r>
              <a:rPr lang="en-US" sz="2400" b="1" dirty="0" smtClean="0"/>
              <a:t>In general, these probes are synthetic DNA or RNA molecules (with a sequence designed for a specific target molecule) containing a reporter group that can be monitored using fluorescence spectroscopy. </a:t>
            </a:r>
            <a:endParaRPr lang="en-US" sz="2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259681"/>
            <a:ext cx="8153400" cy="3970318"/>
          </a:xfrm>
          <a:prstGeom prst="rect">
            <a:avLst/>
          </a:prstGeom>
          <a:noFill/>
        </p:spPr>
        <p:txBody>
          <a:bodyPr wrap="square" rtlCol="0">
            <a:spAutoFit/>
          </a:bodyPr>
          <a:lstStyle/>
          <a:p>
            <a:pPr marL="342900" indent="-342900">
              <a:buAutoNum type="arabicPeriod"/>
            </a:pPr>
            <a:r>
              <a:rPr lang="en-US" dirty="0" smtClean="0"/>
              <a:t>DNA fragments are denatured in strong alkali</a:t>
            </a:r>
          </a:p>
          <a:p>
            <a:pPr marL="342900" indent="-342900">
              <a:buAutoNum type="arabicPeriod"/>
            </a:pPr>
            <a:r>
              <a:rPr lang="en-US" dirty="0" smtClean="0"/>
              <a:t>Transfer to membrane</a:t>
            </a:r>
          </a:p>
          <a:p>
            <a:pPr marL="342900" indent="-342900">
              <a:buAutoNum type="arabicPeriod"/>
            </a:pPr>
            <a:r>
              <a:rPr lang="en-US" dirty="0" smtClean="0"/>
              <a:t>Fixing of DNA (immobilization)</a:t>
            </a:r>
          </a:p>
          <a:p>
            <a:pPr marL="342900" indent="-342900">
              <a:buAutoNum type="alphaUcPeriod"/>
            </a:pPr>
            <a:r>
              <a:rPr lang="en-US" dirty="0" smtClean="0"/>
              <a:t>Nitrocellulose paper: baking: 80 degree for 2 h</a:t>
            </a:r>
          </a:p>
          <a:p>
            <a:pPr marL="342900" indent="-342900">
              <a:buAutoNum type="alphaUcPeriod"/>
            </a:pPr>
            <a:r>
              <a:rPr lang="en-US" dirty="0" smtClean="0"/>
              <a:t>Nylon Membrane: 1 h 70 degree or UV irradiation</a:t>
            </a:r>
          </a:p>
          <a:p>
            <a:pPr marL="342900" indent="-342900"/>
            <a:r>
              <a:rPr lang="en-US" dirty="0" smtClean="0"/>
              <a:t>4. The membrane is placed in a solution of labeled (radioactive or non-radioactive) RNA, </a:t>
            </a:r>
            <a:r>
              <a:rPr lang="en-US" dirty="0" err="1" smtClean="0"/>
              <a:t>ssDNA</a:t>
            </a:r>
            <a:r>
              <a:rPr lang="en-US" dirty="0" smtClean="0"/>
              <a:t> or </a:t>
            </a:r>
            <a:r>
              <a:rPr lang="en-US" dirty="0" err="1" smtClean="0"/>
              <a:t>oligonucleotides</a:t>
            </a:r>
            <a:r>
              <a:rPr lang="en-US" dirty="0"/>
              <a:t> </a:t>
            </a:r>
            <a:r>
              <a:rPr lang="en-US" dirty="0" smtClean="0"/>
              <a:t>which is complementary to sequence present in the target DNA.</a:t>
            </a:r>
          </a:p>
          <a:p>
            <a:pPr marL="342900" indent="-342900"/>
            <a:r>
              <a:rPr lang="en-US" dirty="0" smtClean="0"/>
              <a:t>5. Removal of excess probes</a:t>
            </a:r>
          </a:p>
          <a:p>
            <a:pPr marL="342900" indent="-342900"/>
            <a:r>
              <a:rPr lang="en-US" dirty="0" smtClean="0"/>
              <a:t>6. 	If probe is radioactive: Autoradiography</a:t>
            </a:r>
          </a:p>
          <a:p>
            <a:pPr marL="342900" indent="-342900"/>
            <a:r>
              <a:rPr lang="en-US" dirty="0" smtClean="0"/>
              <a:t>	 If probe is not radioactive: the membrane is treated with </a:t>
            </a:r>
            <a:r>
              <a:rPr lang="en-US" dirty="0" err="1" smtClean="0"/>
              <a:t>chemiluminescent</a:t>
            </a:r>
            <a:r>
              <a:rPr lang="en-US" dirty="0" smtClean="0"/>
              <a:t> 	substrate to detect the labeled probes, and the exposed to photographic 	films.</a:t>
            </a:r>
          </a:p>
          <a:p>
            <a:pPr marL="342900" indent="-342900"/>
            <a:endParaRPr lang="en-US" dirty="0"/>
          </a:p>
        </p:txBody>
      </p:sp>
      <p:sp>
        <p:nvSpPr>
          <p:cNvPr id="3" name="TextBox 2"/>
          <p:cNvSpPr txBox="1"/>
          <p:nvPr/>
        </p:nvSpPr>
        <p:spPr>
          <a:xfrm>
            <a:off x="4094276" y="381000"/>
            <a:ext cx="1163524" cy="369332"/>
          </a:xfrm>
          <a:prstGeom prst="rect">
            <a:avLst/>
          </a:prstGeom>
          <a:noFill/>
        </p:spPr>
        <p:txBody>
          <a:bodyPr wrap="none" rtlCol="0">
            <a:spAutoFit/>
          </a:bodyPr>
          <a:lstStyle/>
          <a:p>
            <a:r>
              <a:rPr lang="en-US" b="1" u="sng" dirty="0" smtClean="0"/>
              <a:t>Procedure</a:t>
            </a:r>
            <a:endParaRPr lang="en-US" b="1" u="sng" dirty="0"/>
          </a:p>
        </p:txBody>
      </p:sp>
      <p:sp>
        <p:nvSpPr>
          <p:cNvPr id="4" name="TextBox 3"/>
          <p:cNvSpPr txBox="1"/>
          <p:nvPr/>
        </p:nvSpPr>
        <p:spPr>
          <a:xfrm>
            <a:off x="533400" y="5486400"/>
            <a:ext cx="8519640" cy="646331"/>
          </a:xfrm>
          <a:prstGeom prst="rect">
            <a:avLst/>
          </a:prstGeom>
          <a:noFill/>
        </p:spPr>
        <p:txBody>
          <a:bodyPr wrap="none" rtlCol="0">
            <a:spAutoFit/>
          </a:bodyPr>
          <a:lstStyle/>
          <a:p>
            <a:r>
              <a:rPr lang="en-US" b="1" dirty="0" smtClean="0">
                <a:solidFill>
                  <a:srgbClr val="00B050"/>
                </a:solidFill>
              </a:rPr>
              <a:t>The probe will form band on the film at a position corresponding to the complementary</a:t>
            </a:r>
          </a:p>
          <a:p>
            <a:r>
              <a:rPr lang="en-US" b="1" dirty="0">
                <a:solidFill>
                  <a:srgbClr val="00B050"/>
                </a:solidFill>
              </a:rPr>
              <a:t>s</a:t>
            </a:r>
            <a:r>
              <a:rPr lang="en-US" b="1" dirty="0" smtClean="0">
                <a:solidFill>
                  <a:srgbClr val="00B050"/>
                </a:solidFill>
              </a:rPr>
              <a:t>equence on the membrane.</a:t>
            </a:r>
            <a:endParaRPr lang="en-US" b="1" dirty="0">
              <a:solidFill>
                <a:srgbClr val="00B050"/>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Blotting apparatus for Southern blot Figure from the Open University,... |  Download Scientific Diagram"/>
          <p:cNvPicPr>
            <a:picLocks noChangeAspect="1" noChangeArrowheads="1"/>
          </p:cNvPicPr>
          <p:nvPr/>
        </p:nvPicPr>
        <p:blipFill>
          <a:blip r:embed="rId2"/>
          <a:srcRect/>
          <a:stretch>
            <a:fillRect/>
          </a:stretch>
        </p:blipFill>
        <p:spPr bwMode="auto">
          <a:xfrm>
            <a:off x="1273821" y="609600"/>
            <a:ext cx="6574779" cy="3962400"/>
          </a:xfrm>
          <a:prstGeom prst="rect">
            <a:avLst/>
          </a:prstGeom>
          <a:noFill/>
        </p:spPr>
      </p:pic>
      <p:sp>
        <p:nvSpPr>
          <p:cNvPr id="3" name="TextBox 2"/>
          <p:cNvSpPr txBox="1"/>
          <p:nvPr/>
        </p:nvSpPr>
        <p:spPr>
          <a:xfrm>
            <a:off x="3267519" y="5105400"/>
            <a:ext cx="2980881" cy="523220"/>
          </a:xfrm>
          <a:prstGeom prst="rect">
            <a:avLst/>
          </a:prstGeom>
          <a:noFill/>
        </p:spPr>
        <p:txBody>
          <a:bodyPr wrap="none" rtlCol="0">
            <a:spAutoFit/>
          </a:bodyPr>
          <a:lstStyle/>
          <a:p>
            <a:r>
              <a:rPr lang="en-US" sz="2800" b="1" dirty="0" smtClean="0"/>
              <a:t>Blotting Apparatus</a:t>
            </a:r>
            <a:endParaRPr lang="en-US" sz="28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34" name="Picture 2" descr="https://www.mybiosource.com/learn/wp-content/uploads/2018/06/maxresdefault.jpg"/>
          <p:cNvPicPr>
            <a:picLocks noChangeAspect="1" noChangeArrowheads="1"/>
          </p:cNvPicPr>
          <p:nvPr/>
        </p:nvPicPr>
        <p:blipFill>
          <a:blip r:embed="rId2"/>
          <a:srcRect l="3858" r="4451" b="5045"/>
          <a:stretch>
            <a:fillRect/>
          </a:stretch>
        </p:blipFill>
        <p:spPr bwMode="auto">
          <a:xfrm>
            <a:off x="609600" y="609600"/>
            <a:ext cx="7848600" cy="457200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Agarose gel electrophoresis (A) and Southern blot analysis (B) after hybridization under stringent conditions with the 162-bp probe BB1-BB3 from M. ulcerans. Lanes: 1, pBSK (1 g); 2, plasmid DNA from clone 71 (1 g); 3, molecular weight marker III (Roche); 4, plasmid DNA from clone 71 after BamHI digestion (1 g); 5, V1Jns.tPA-85A from M. bovis BCG (1 g).  "/>
          <p:cNvPicPr>
            <a:picLocks noChangeAspect="1" noChangeArrowheads="1"/>
          </p:cNvPicPr>
          <p:nvPr/>
        </p:nvPicPr>
        <p:blipFill>
          <a:blip r:embed="rId2"/>
          <a:srcRect/>
          <a:stretch>
            <a:fillRect/>
          </a:stretch>
        </p:blipFill>
        <p:spPr bwMode="auto">
          <a:xfrm>
            <a:off x="285750" y="762000"/>
            <a:ext cx="8096250" cy="4924425"/>
          </a:xfrm>
          <a:prstGeom prst="rect">
            <a:avLst/>
          </a:prstGeom>
          <a:noFill/>
        </p:spPr>
      </p:pic>
      <p:sp>
        <p:nvSpPr>
          <p:cNvPr id="4" name="TextBox 3"/>
          <p:cNvSpPr txBox="1"/>
          <p:nvPr/>
        </p:nvSpPr>
        <p:spPr>
          <a:xfrm>
            <a:off x="4128209" y="228600"/>
            <a:ext cx="977191" cy="369332"/>
          </a:xfrm>
          <a:prstGeom prst="rect">
            <a:avLst/>
          </a:prstGeom>
          <a:noFill/>
        </p:spPr>
        <p:txBody>
          <a:bodyPr wrap="none" rtlCol="0">
            <a:spAutoFit/>
          </a:bodyPr>
          <a:lstStyle/>
          <a:p>
            <a:r>
              <a:rPr lang="en-US" u="sng" dirty="0" smtClean="0"/>
              <a:t>Example</a:t>
            </a:r>
            <a:endParaRPr lang="en-US" u="sng"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0" name="Picture 2" descr="Analysis of transgene copy number by Southern blotting. (A) Schematic diagram of marker-free vector-based hairpin RNAi structure. (B) Southern blot using a probe carrying the CaMV 35S double enhancers. WT control or transgenic plant DNAs were digested with EcoRV. Probe prepared from the 35S double enhancers detected the transgene copy number irrespective of the marker status. Cre, the bacteriophage P1 Cre recombinase with an intron; Frag, fragment; Hpt, a hygromycin-resistance marker gene driven by nopaline synthase (nos) promoter (Pnos); ICMV, Indian cassava mosaic virus; loxP, specific recognition sites of Cre; OlexA-46, eight copies of the LexA DNA-binding site fused to the −46 CaMV 35S promoter; XVE, a chimeric transactivator containing the regulator domain of an estrogen receptor. Arrows inside transcription units indicate the direction of transcription."/>
          <p:cNvPicPr>
            <a:picLocks noChangeAspect="1" noChangeArrowheads="1"/>
          </p:cNvPicPr>
          <p:nvPr/>
        </p:nvPicPr>
        <p:blipFill>
          <a:blip r:embed="rId2"/>
          <a:srcRect l="2822" t="44077" r="30110"/>
          <a:stretch>
            <a:fillRect/>
          </a:stretch>
        </p:blipFill>
        <p:spPr bwMode="auto">
          <a:xfrm>
            <a:off x="1219200" y="914400"/>
            <a:ext cx="6477000" cy="3457576"/>
          </a:xfrm>
          <a:prstGeom prst="rect">
            <a:avLst/>
          </a:prstGeom>
          <a:noFill/>
        </p:spPr>
      </p:pic>
      <p:sp>
        <p:nvSpPr>
          <p:cNvPr id="3" name="TextBox 2"/>
          <p:cNvSpPr txBox="1"/>
          <p:nvPr/>
        </p:nvSpPr>
        <p:spPr>
          <a:xfrm>
            <a:off x="3581400" y="5029200"/>
            <a:ext cx="2514600" cy="369332"/>
          </a:xfrm>
          <a:prstGeom prst="rect">
            <a:avLst/>
          </a:prstGeom>
          <a:noFill/>
        </p:spPr>
        <p:txBody>
          <a:bodyPr wrap="square" rtlCol="0">
            <a:spAutoFit/>
          </a:bodyPr>
          <a:lstStyle/>
          <a:p>
            <a:r>
              <a:rPr lang="en-US" dirty="0" err="1" smtClean="0"/>
              <a:t>Transgene</a:t>
            </a:r>
            <a:r>
              <a:rPr lang="en-US" dirty="0" smtClean="0"/>
              <a:t> Number</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838200"/>
            <a:ext cx="7620000" cy="5016758"/>
          </a:xfrm>
          <a:prstGeom prst="rect">
            <a:avLst/>
          </a:prstGeom>
        </p:spPr>
        <p:txBody>
          <a:bodyPr wrap="square">
            <a:spAutoFit/>
          </a:bodyPr>
          <a:lstStyle/>
          <a:p>
            <a:pPr algn="ctr" fontAlgn="base"/>
            <a:r>
              <a:rPr lang="en-US" sz="2800" b="1" u="sng" dirty="0" smtClean="0"/>
              <a:t>Application of Southern </a:t>
            </a:r>
            <a:r>
              <a:rPr lang="en-US" sz="2800" b="1" u="sng" dirty="0" smtClean="0"/>
              <a:t>blotting</a:t>
            </a:r>
          </a:p>
          <a:p>
            <a:pPr algn="ctr" fontAlgn="base"/>
            <a:endParaRPr lang="en-US" sz="2800" b="1" u="sng" dirty="0" smtClean="0"/>
          </a:p>
          <a:p>
            <a:pPr fontAlgn="base">
              <a:buFont typeface="Arial" pitchFamily="34" charset="0"/>
              <a:buChar char="•"/>
            </a:pPr>
            <a:r>
              <a:rPr lang="en-US" sz="2400" dirty="0" smtClean="0"/>
              <a:t>Southern blotting technique is used to detect DNA in given sample.</a:t>
            </a:r>
          </a:p>
          <a:p>
            <a:pPr fontAlgn="base">
              <a:buFont typeface="Arial" pitchFamily="34" charset="0"/>
              <a:buChar char="•"/>
            </a:pPr>
            <a:r>
              <a:rPr lang="en-US" sz="2400" dirty="0" smtClean="0"/>
              <a:t>DNA finger printing is an example of southern blotting</a:t>
            </a:r>
          </a:p>
          <a:p>
            <a:pPr fontAlgn="base">
              <a:buFont typeface="Arial" pitchFamily="34" charset="0"/>
              <a:buChar char="•"/>
            </a:pPr>
            <a:r>
              <a:rPr lang="en-US" sz="2400" dirty="0" smtClean="0"/>
              <a:t>Used for paternity testing, criminal identification, victim identification</a:t>
            </a:r>
          </a:p>
          <a:p>
            <a:pPr fontAlgn="base">
              <a:buFont typeface="Arial" pitchFamily="34" charset="0"/>
              <a:buChar char="•"/>
            </a:pPr>
            <a:r>
              <a:rPr lang="en-US" sz="2400" dirty="0" smtClean="0"/>
              <a:t>To isolate and identify desire gene of interest.</a:t>
            </a:r>
          </a:p>
          <a:p>
            <a:pPr fontAlgn="base">
              <a:buFont typeface="Arial" pitchFamily="34" charset="0"/>
              <a:buChar char="•"/>
            </a:pPr>
            <a:r>
              <a:rPr lang="en-US" sz="2400" dirty="0" smtClean="0"/>
              <a:t>Used in restriction fragment length polymorphism</a:t>
            </a:r>
          </a:p>
          <a:p>
            <a:pPr fontAlgn="base">
              <a:buFont typeface="Arial" pitchFamily="34" charset="0"/>
              <a:buChar char="•"/>
            </a:pPr>
            <a:r>
              <a:rPr lang="en-US" sz="2400" dirty="0" smtClean="0"/>
              <a:t>To identify mutation or gene rearrangement in the sequence of DNA</a:t>
            </a:r>
          </a:p>
          <a:p>
            <a:pPr fontAlgn="base">
              <a:buFont typeface="Arial" pitchFamily="34" charset="0"/>
              <a:buChar char="•"/>
            </a:pPr>
            <a:r>
              <a:rPr lang="en-US" sz="2400" dirty="0" smtClean="0"/>
              <a:t>Used in diagnosis of disease caused by genetic defects</a:t>
            </a:r>
          </a:p>
          <a:p>
            <a:pPr fontAlgn="base">
              <a:buFont typeface="Arial" pitchFamily="34" charset="0"/>
              <a:buChar char="•"/>
            </a:pPr>
            <a:r>
              <a:rPr lang="en-US" sz="2400" dirty="0" smtClean="0"/>
              <a:t>Used to identify infectious agents</a:t>
            </a:r>
            <a:endParaRPr lang="en-US" sz="24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228600"/>
            <a:ext cx="7848600" cy="1200329"/>
          </a:xfrm>
          <a:prstGeom prst="rect">
            <a:avLst/>
          </a:prstGeom>
        </p:spPr>
        <p:txBody>
          <a:bodyPr wrap="square">
            <a:spAutoFit/>
          </a:bodyPr>
          <a:lstStyle/>
          <a:p>
            <a:r>
              <a:rPr lang="en-US" b="1" dirty="0" smtClean="0">
                <a:solidFill>
                  <a:srgbClr val="7030A0"/>
                </a:solidFill>
              </a:rPr>
              <a:t>2. A </a:t>
            </a:r>
            <a:r>
              <a:rPr lang="en-US" b="1" dirty="0">
                <a:solidFill>
                  <a:srgbClr val="7030A0"/>
                </a:solidFill>
              </a:rPr>
              <a:t>northern blot is a laboratory method used to detect specific RNA molecules among a mixture of RNA. Northern blotting can be used to analyze a sample of RNA from a particular tissue or cell type in order to measure the RNA expression of particular genes.</a:t>
            </a:r>
          </a:p>
        </p:txBody>
      </p:sp>
      <p:pic>
        <p:nvPicPr>
          <p:cNvPr id="21506" name="Picture 2" descr="https://www.mybiosource.com/learn/wp-content/uploads/2017/07/clip_image002_thumb5.jpg"/>
          <p:cNvPicPr>
            <a:picLocks noChangeAspect="1" noChangeArrowheads="1"/>
          </p:cNvPicPr>
          <p:nvPr/>
        </p:nvPicPr>
        <p:blipFill>
          <a:blip r:embed="rId2"/>
          <a:srcRect/>
          <a:stretch>
            <a:fillRect/>
          </a:stretch>
        </p:blipFill>
        <p:spPr bwMode="auto">
          <a:xfrm>
            <a:off x="1066801" y="1528369"/>
            <a:ext cx="7146300" cy="4415231"/>
          </a:xfrm>
          <a:prstGeom prst="rect">
            <a:avLst/>
          </a:prstGeom>
          <a:noFill/>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81000" y="914400"/>
            <a:ext cx="8534400" cy="5632311"/>
          </a:xfrm>
          <a:prstGeom prst="rect">
            <a:avLst/>
          </a:prstGeom>
        </p:spPr>
        <p:txBody>
          <a:bodyPr wrap="square">
            <a:spAutoFit/>
          </a:bodyPr>
          <a:lstStyle/>
          <a:p>
            <a:pPr>
              <a:buFont typeface="Arial" pitchFamily="34" charset="0"/>
              <a:buChar char="•"/>
            </a:pPr>
            <a:r>
              <a:rPr lang="en-US" b="1" dirty="0">
                <a:solidFill>
                  <a:srgbClr val="002060"/>
                </a:solidFill>
              </a:rPr>
              <a:t>The first step in a northern blot is to denature, or separate, the RNA within the sample into single strands, which ensures that the strands are unfolded and that there is no bonding between strands. </a:t>
            </a:r>
            <a:endParaRPr lang="en-US" b="1" dirty="0" smtClean="0">
              <a:solidFill>
                <a:srgbClr val="002060"/>
              </a:solidFill>
            </a:endParaRPr>
          </a:p>
          <a:p>
            <a:pPr>
              <a:buFont typeface="Arial" pitchFamily="34" charset="0"/>
              <a:buChar char="•"/>
            </a:pPr>
            <a:endParaRPr lang="en-US" b="1" dirty="0" smtClean="0">
              <a:solidFill>
                <a:srgbClr val="002060"/>
              </a:solidFill>
            </a:endParaRPr>
          </a:p>
          <a:p>
            <a:pPr>
              <a:buFont typeface="Arial" pitchFamily="34" charset="0"/>
              <a:buChar char="•"/>
            </a:pPr>
            <a:r>
              <a:rPr lang="en-US" b="1" dirty="0" smtClean="0">
                <a:solidFill>
                  <a:srgbClr val="002060"/>
                </a:solidFill>
              </a:rPr>
              <a:t>The </a:t>
            </a:r>
            <a:r>
              <a:rPr lang="en-US" b="1" dirty="0">
                <a:solidFill>
                  <a:srgbClr val="002060"/>
                </a:solidFill>
              </a:rPr>
              <a:t>RNA molecules are then separated according to their sizes using a method called gel electrophoresis. </a:t>
            </a:r>
            <a:endParaRPr lang="en-US" b="1" dirty="0" smtClean="0">
              <a:solidFill>
                <a:srgbClr val="002060"/>
              </a:solidFill>
            </a:endParaRPr>
          </a:p>
          <a:p>
            <a:pPr>
              <a:buFont typeface="Arial" pitchFamily="34" charset="0"/>
              <a:buChar char="•"/>
            </a:pPr>
            <a:endParaRPr lang="en-US" b="1" dirty="0" smtClean="0">
              <a:solidFill>
                <a:srgbClr val="002060"/>
              </a:solidFill>
            </a:endParaRPr>
          </a:p>
          <a:p>
            <a:pPr>
              <a:buFont typeface="Arial" pitchFamily="34" charset="0"/>
              <a:buChar char="•"/>
            </a:pPr>
            <a:r>
              <a:rPr lang="en-US" b="1" dirty="0" smtClean="0">
                <a:solidFill>
                  <a:srgbClr val="002060"/>
                </a:solidFill>
              </a:rPr>
              <a:t>Following </a:t>
            </a:r>
            <a:r>
              <a:rPr lang="en-US" b="1" dirty="0">
                <a:solidFill>
                  <a:srgbClr val="002060"/>
                </a:solidFill>
              </a:rPr>
              <a:t>separation, the RNA is transferred from the gel onto a blotting membrane. (Although this step is what gives the technique the name "northern blotting," the term is typically used to describe the entire procedure.) Once the transfer is complete, the blotting membrane carries all of the RNA bands originally on the gel. </a:t>
            </a:r>
            <a:endParaRPr lang="en-US" b="1" dirty="0" smtClean="0">
              <a:solidFill>
                <a:srgbClr val="002060"/>
              </a:solidFill>
            </a:endParaRPr>
          </a:p>
          <a:p>
            <a:pPr>
              <a:buFont typeface="Arial" pitchFamily="34" charset="0"/>
              <a:buChar char="•"/>
            </a:pPr>
            <a:endParaRPr lang="en-US" b="1" dirty="0" smtClean="0">
              <a:solidFill>
                <a:srgbClr val="002060"/>
              </a:solidFill>
            </a:endParaRPr>
          </a:p>
          <a:p>
            <a:pPr>
              <a:buFont typeface="Arial" pitchFamily="34" charset="0"/>
              <a:buChar char="•"/>
            </a:pPr>
            <a:r>
              <a:rPr lang="en-US" b="1" dirty="0" smtClean="0">
                <a:solidFill>
                  <a:srgbClr val="002060"/>
                </a:solidFill>
              </a:rPr>
              <a:t>Next</a:t>
            </a:r>
            <a:r>
              <a:rPr lang="en-US" b="1" dirty="0">
                <a:solidFill>
                  <a:srgbClr val="002060"/>
                </a:solidFill>
              </a:rPr>
              <a:t>, the membrane is treated with a small piece of DNA or RNA called a probe, which has been designed to have a sequence that is complementary to a particular RNA sequence in the sample; this allows the probe to hybridize, or bind, to a specific RNA fragment on the membrane. </a:t>
            </a:r>
            <a:endParaRPr lang="en-US" b="1" dirty="0" smtClean="0">
              <a:solidFill>
                <a:srgbClr val="002060"/>
              </a:solidFill>
            </a:endParaRPr>
          </a:p>
          <a:p>
            <a:pPr>
              <a:buFont typeface="Arial" pitchFamily="34" charset="0"/>
              <a:buChar char="•"/>
            </a:pPr>
            <a:endParaRPr lang="en-US" b="1" dirty="0" smtClean="0">
              <a:solidFill>
                <a:srgbClr val="002060"/>
              </a:solidFill>
            </a:endParaRPr>
          </a:p>
          <a:p>
            <a:pPr>
              <a:buFont typeface="Arial" pitchFamily="34" charset="0"/>
              <a:buChar char="•"/>
            </a:pPr>
            <a:r>
              <a:rPr lang="en-US" b="1" dirty="0" smtClean="0">
                <a:solidFill>
                  <a:srgbClr val="002060"/>
                </a:solidFill>
              </a:rPr>
              <a:t>In </a:t>
            </a:r>
            <a:r>
              <a:rPr lang="en-US" b="1" dirty="0">
                <a:solidFill>
                  <a:srgbClr val="002060"/>
                </a:solidFill>
              </a:rPr>
              <a:t>addition, the probe has a label, which is typically a radioactive atom or a fluorescent dye. Thus, following hybridization, the probe permits the RNA molecule of interest to be detected from among the many different RNA molecules on the membrane.</a:t>
            </a:r>
          </a:p>
        </p:txBody>
      </p:sp>
      <p:sp>
        <p:nvSpPr>
          <p:cNvPr id="3" name="TextBox 2"/>
          <p:cNvSpPr txBox="1"/>
          <p:nvPr/>
        </p:nvSpPr>
        <p:spPr>
          <a:xfrm>
            <a:off x="3878244" y="304800"/>
            <a:ext cx="1472519" cy="461665"/>
          </a:xfrm>
          <a:prstGeom prst="rect">
            <a:avLst/>
          </a:prstGeom>
          <a:noFill/>
        </p:spPr>
        <p:txBody>
          <a:bodyPr wrap="none" rtlCol="0">
            <a:spAutoFit/>
          </a:bodyPr>
          <a:lstStyle/>
          <a:p>
            <a:r>
              <a:rPr lang="en-US" sz="2400" u="sng" dirty="0" smtClean="0"/>
              <a:t>Procedure</a:t>
            </a:r>
            <a:endParaRPr lang="en-US" sz="2400" u="sng"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0" name="Picture 2" descr="extended data figure 4"/>
          <p:cNvPicPr>
            <a:picLocks noChangeAspect="1" noChangeArrowheads="1"/>
          </p:cNvPicPr>
          <p:nvPr/>
        </p:nvPicPr>
        <p:blipFill>
          <a:blip r:embed="rId2"/>
          <a:srcRect/>
          <a:stretch>
            <a:fillRect/>
          </a:stretch>
        </p:blipFill>
        <p:spPr bwMode="auto">
          <a:xfrm>
            <a:off x="1606511" y="1981200"/>
            <a:ext cx="6394489" cy="2971800"/>
          </a:xfrm>
          <a:prstGeom prst="rect">
            <a:avLst/>
          </a:prstGeom>
          <a:noFill/>
        </p:spPr>
      </p:pic>
      <p:sp>
        <p:nvSpPr>
          <p:cNvPr id="3" name="Rectangle 2"/>
          <p:cNvSpPr/>
          <p:nvPr/>
        </p:nvSpPr>
        <p:spPr>
          <a:xfrm>
            <a:off x="1447800" y="685800"/>
            <a:ext cx="6248400" cy="646331"/>
          </a:xfrm>
          <a:prstGeom prst="rect">
            <a:avLst/>
          </a:prstGeom>
        </p:spPr>
        <p:txBody>
          <a:bodyPr wrap="square">
            <a:spAutoFit/>
          </a:bodyPr>
          <a:lstStyle/>
          <a:p>
            <a:r>
              <a:rPr lang="en-US" b="1" dirty="0"/>
              <a:t>Northern blot analysis of EGFR, EGF and TGF-α in the normal pancreas and pancreatic cancer.</a:t>
            </a:r>
            <a:endParaRPr lang="en-US" dirty="0"/>
          </a:p>
        </p:txBody>
      </p:sp>
      <p:sp>
        <p:nvSpPr>
          <p:cNvPr id="4" name="Rectangle 3"/>
          <p:cNvSpPr/>
          <p:nvPr/>
        </p:nvSpPr>
        <p:spPr>
          <a:xfrm>
            <a:off x="838200" y="5477470"/>
            <a:ext cx="7924800" cy="923330"/>
          </a:xfrm>
          <a:prstGeom prst="rect">
            <a:avLst/>
          </a:prstGeom>
        </p:spPr>
        <p:txBody>
          <a:bodyPr wrap="square">
            <a:spAutoFit/>
          </a:bodyPr>
          <a:lstStyle/>
          <a:p>
            <a:r>
              <a:rPr lang="en-US" b="1" dirty="0" err="1">
                <a:solidFill>
                  <a:schemeClr val="accent6">
                    <a:lumMod val="50000"/>
                  </a:schemeClr>
                </a:solidFill>
              </a:rPr>
              <a:t>Streit</a:t>
            </a:r>
            <a:r>
              <a:rPr lang="en-US" b="1" dirty="0">
                <a:solidFill>
                  <a:schemeClr val="accent6">
                    <a:lumMod val="50000"/>
                  </a:schemeClr>
                </a:solidFill>
              </a:rPr>
              <a:t>, S., </a:t>
            </a:r>
            <a:r>
              <a:rPr lang="en-US" b="1" dirty="0" err="1">
                <a:solidFill>
                  <a:schemeClr val="accent6">
                    <a:lumMod val="50000"/>
                  </a:schemeClr>
                </a:solidFill>
              </a:rPr>
              <a:t>Michalski</a:t>
            </a:r>
            <a:r>
              <a:rPr lang="en-US" b="1" dirty="0">
                <a:solidFill>
                  <a:schemeClr val="accent6">
                    <a:lumMod val="50000"/>
                  </a:schemeClr>
                </a:solidFill>
              </a:rPr>
              <a:t>, C., </a:t>
            </a:r>
            <a:r>
              <a:rPr lang="en-US" b="1" dirty="0" err="1">
                <a:solidFill>
                  <a:schemeClr val="accent6">
                    <a:lumMod val="50000"/>
                  </a:schemeClr>
                </a:solidFill>
              </a:rPr>
              <a:t>Erkan</a:t>
            </a:r>
            <a:r>
              <a:rPr lang="en-US" b="1" dirty="0">
                <a:solidFill>
                  <a:schemeClr val="accent6">
                    <a:lumMod val="50000"/>
                  </a:schemeClr>
                </a:solidFill>
              </a:rPr>
              <a:t>, M. </a:t>
            </a:r>
            <a:r>
              <a:rPr lang="en-US" b="1" i="1" dirty="0">
                <a:solidFill>
                  <a:schemeClr val="accent6">
                    <a:lumMod val="50000"/>
                  </a:schemeClr>
                </a:solidFill>
              </a:rPr>
              <a:t>et al.</a:t>
            </a:r>
            <a:r>
              <a:rPr lang="en-US" b="1" dirty="0">
                <a:solidFill>
                  <a:schemeClr val="accent6">
                    <a:lumMod val="50000"/>
                  </a:schemeClr>
                </a:solidFill>
              </a:rPr>
              <a:t> Northern blot analysis for detection and quantification of RNA in pancreatic cancer cells and tissues. </a:t>
            </a:r>
            <a:r>
              <a:rPr lang="en-US" b="1" i="1" dirty="0">
                <a:solidFill>
                  <a:schemeClr val="accent6">
                    <a:lumMod val="50000"/>
                  </a:schemeClr>
                </a:solidFill>
              </a:rPr>
              <a:t>Nat </a:t>
            </a:r>
            <a:r>
              <a:rPr lang="en-US" b="1" i="1" dirty="0" err="1">
                <a:solidFill>
                  <a:schemeClr val="accent6">
                    <a:lumMod val="50000"/>
                  </a:schemeClr>
                </a:solidFill>
              </a:rPr>
              <a:t>Protoc</a:t>
            </a:r>
            <a:r>
              <a:rPr lang="en-US" b="1" dirty="0">
                <a:solidFill>
                  <a:schemeClr val="accent6">
                    <a:lumMod val="50000"/>
                  </a:schemeClr>
                </a:solidFill>
              </a:rPr>
              <a:t> 4, 37–43 (2009). https://doi.org/10.1038/nprot.2008.216</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990600"/>
            <a:ext cx="8077200" cy="4339650"/>
          </a:xfrm>
          <a:prstGeom prst="rect">
            <a:avLst/>
          </a:prstGeom>
        </p:spPr>
        <p:txBody>
          <a:bodyPr wrap="square">
            <a:spAutoFit/>
          </a:bodyPr>
          <a:lstStyle/>
          <a:p>
            <a:pPr algn="ctr"/>
            <a:r>
              <a:rPr lang="en-US" sz="2400" b="1" u="sng" dirty="0" smtClean="0">
                <a:solidFill>
                  <a:srgbClr val="00B050"/>
                </a:solidFill>
              </a:rPr>
              <a:t>Applications of Northern </a:t>
            </a:r>
            <a:r>
              <a:rPr lang="en-US" sz="2400" b="1" u="sng" dirty="0" smtClean="0">
                <a:solidFill>
                  <a:srgbClr val="00B050"/>
                </a:solidFill>
              </a:rPr>
              <a:t>Blot</a:t>
            </a:r>
          </a:p>
          <a:p>
            <a:pPr algn="ctr"/>
            <a:endParaRPr lang="en-US" u="sng" dirty="0" smtClean="0">
              <a:solidFill>
                <a:srgbClr val="00B050"/>
              </a:solidFill>
            </a:endParaRPr>
          </a:p>
          <a:p>
            <a:pPr>
              <a:buFont typeface="Arial" pitchFamily="34" charset="0"/>
              <a:buChar char="•"/>
            </a:pPr>
            <a:r>
              <a:rPr lang="en-US" dirty="0" smtClean="0"/>
              <a:t>The technique can be used for the identification and separation of RNA fragments collected from different biological sources.</a:t>
            </a:r>
          </a:p>
          <a:p>
            <a:pPr>
              <a:buFont typeface="Arial" pitchFamily="34" charset="0"/>
              <a:buChar char="•"/>
            </a:pPr>
            <a:r>
              <a:rPr lang="en-US" dirty="0" smtClean="0"/>
              <a:t>Northern blotting is used as a sensitive test for the detection of transcription of DNA fragments that are to be used as a probe in Southern Blotting.</a:t>
            </a:r>
          </a:p>
          <a:p>
            <a:pPr>
              <a:buFont typeface="Arial" pitchFamily="34" charset="0"/>
              <a:buChar char="•"/>
            </a:pPr>
            <a:r>
              <a:rPr lang="en-US" dirty="0" smtClean="0"/>
              <a:t>It also allows the detection and quantification of specific mRNAs from different tissues and different living organisms.</a:t>
            </a:r>
          </a:p>
          <a:p>
            <a:pPr>
              <a:buFont typeface="Arial" pitchFamily="34" charset="0"/>
              <a:buChar char="•"/>
            </a:pPr>
            <a:r>
              <a:rPr lang="en-US" dirty="0" smtClean="0"/>
              <a:t>Northern blotting is used as a tool for gene expression studies related to </a:t>
            </a:r>
            <a:r>
              <a:rPr lang="en-US" dirty="0" err="1" smtClean="0"/>
              <a:t>overexpression</a:t>
            </a:r>
            <a:r>
              <a:rPr lang="en-US" dirty="0" smtClean="0"/>
              <a:t> of cancer-causing genes, and gene expression during transplant rejects.</a:t>
            </a:r>
          </a:p>
          <a:p>
            <a:pPr>
              <a:buFont typeface="Arial" pitchFamily="34" charset="0"/>
              <a:buChar char="•"/>
            </a:pPr>
            <a:r>
              <a:rPr lang="en-US" dirty="0" smtClean="0"/>
              <a:t>Northern blotting has been used as a molecular tool for the diagnosis of diseases like </a:t>
            </a:r>
            <a:r>
              <a:rPr lang="en-US" dirty="0" err="1" smtClean="0"/>
              <a:t>Crohn’s</a:t>
            </a:r>
            <a:r>
              <a:rPr lang="en-US" dirty="0" smtClean="0"/>
              <a:t> disease.</a:t>
            </a:r>
          </a:p>
          <a:p>
            <a:pPr>
              <a:buFont typeface="Arial" pitchFamily="34" charset="0"/>
              <a:buChar char="•"/>
            </a:pPr>
            <a:r>
              <a:rPr lang="en-US" dirty="0" smtClean="0"/>
              <a:t>The process is used as a method for the detection of viral </a:t>
            </a:r>
            <a:r>
              <a:rPr lang="en-US" dirty="0" err="1" smtClean="0"/>
              <a:t>microRNAs</a:t>
            </a:r>
            <a:r>
              <a:rPr lang="en-US" dirty="0" smtClean="0"/>
              <a:t> that play important roles in viral infection.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5'-Fam (6-FAM) Oligo Modifications from Gene Link"/>
          <p:cNvPicPr>
            <a:picLocks noChangeAspect="1" noChangeArrowheads="1"/>
          </p:cNvPicPr>
          <p:nvPr/>
        </p:nvPicPr>
        <p:blipFill>
          <a:blip r:embed="rId2"/>
          <a:srcRect/>
          <a:stretch>
            <a:fillRect/>
          </a:stretch>
        </p:blipFill>
        <p:spPr bwMode="auto">
          <a:xfrm>
            <a:off x="2590800" y="381000"/>
            <a:ext cx="3371850" cy="2076450"/>
          </a:xfrm>
          <a:prstGeom prst="rect">
            <a:avLst/>
          </a:prstGeom>
          <a:noFill/>
        </p:spPr>
      </p:pic>
      <p:sp>
        <p:nvSpPr>
          <p:cNvPr id="3" name="TextBox 2"/>
          <p:cNvSpPr txBox="1"/>
          <p:nvPr/>
        </p:nvSpPr>
        <p:spPr>
          <a:xfrm>
            <a:off x="1298331" y="3352800"/>
            <a:ext cx="6702669" cy="369332"/>
          </a:xfrm>
          <a:prstGeom prst="rect">
            <a:avLst/>
          </a:prstGeom>
          <a:noFill/>
        </p:spPr>
        <p:txBody>
          <a:bodyPr wrap="none" rtlCol="0">
            <a:spAutoFit/>
          </a:bodyPr>
          <a:lstStyle/>
          <a:p>
            <a:r>
              <a:rPr lang="en-US" dirty="0" smtClean="0"/>
              <a:t>1. </a:t>
            </a:r>
            <a:r>
              <a:rPr lang="en-US" dirty="0" err="1" smtClean="0"/>
              <a:t>Fluorescein</a:t>
            </a:r>
            <a:r>
              <a:rPr lang="en-US" dirty="0" smtClean="0"/>
              <a:t>                                                                          2. </a:t>
            </a:r>
            <a:r>
              <a:rPr lang="en-US" dirty="0" err="1" smtClean="0"/>
              <a:t>Rhodamine</a:t>
            </a:r>
            <a:r>
              <a:rPr lang="en-US" dirty="0" smtClean="0"/>
              <a:t> </a:t>
            </a:r>
            <a:endParaRPr lang="en-US" dirty="0"/>
          </a:p>
        </p:txBody>
      </p:sp>
      <p:pic>
        <p:nvPicPr>
          <p:cNvPr id="4" name="Picture 6" descr="Fluorescein *CAS 2321-07-5* | AAT Bioquest"/>
          <p:cNvPicPr>
            <a:picLocks noChangeAspect="1" noChangeArrowheads="1"/>
          </p:cNvPicPr>
          <p:nvPr/>
        </p:nvPicPr>
        <p:blipFill>
          <a:blip r:embed="rId3"/>
          <a:srcRect/>
          <a:stretch>
            <a:fillRect/>
          </a:stretch>
        </p:blipFill>
        <p:spPr bwMode="auto">
          <a:xfrm>
            <a:off x="1145931" y="3648075"/>
            <a:ext cx="2295525" cy="1990725"/>
          </a:xfrm>
          <a:prstGeom prst="rect">
            <a:avLst/>
          </a:prstGeom>
          <a:noFill/>
        </p:spPr>
      </p:pic>
      <p:pic>
        <p:nvPicPr>
          <p:cNvPr id="5" name="Picture 14" descr="Rhodamine B.svg"/>
          <p:cNvPicPr>
            <a:picLocks noChangeAspect="1" noChangeArrowheads="1"/>
          </p:cNvPicPr>
          <p:nvPr/>
        </p:nvPicPr>
        <p:blipFill>
          <a:blip r:embed="rId4"/>
          <a:srcRect/>
          <a:stretch>
            <a:fillRect/>
          </a:stretch>
        </p:blipFill>
        <p:spPr bwMode="auto">
          <a:xfrm>
            <a:off x="5717931" y="4143375"/>
            <a:ext cx="2095500" cy="1190625"/>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90600" y="2630031"/>
            <a:ext cx="7620000" cy="2246769"/>
          </a:xfrm>
          <a:prstGeom prst="rect">
            <a:avLst/>
          </a:prstGeom>
        </p:spPr>
        <p:txBody>
          <a:bodyPr wrap="square">
            <a:spAutoFit/>
          </a:bodyPr>
          <a:lstStyle/>
          <a:p>
            <a:r>
              <a:rPr lang="en-US" sz="2800" b="1" dirty="0" smtClean="0"/>
              <a:t>Northern blotting was employed as the primary technique for the analysis of RNA fragments for a long time; however, new, more convenient, and cost-effective techniques like RT-PCR have slowly replaced the technique.</a:t>
            </a:r>
            <a:endParaRPr lang="en-US" sz="2800" b="1" dirty="0"/>
          </a:p>
        </p:txBody>
      </p:sp>
      <p:sp>
        <p:nvSpPr>
          <p:cNvPr id="3" name="Rectangle 2"/>
          <p:cNvSpPr/>
          <p:nvPr/>
        </p:nvSpPr>
        <p:spPr>
          <a:xfrm>
            <a:off x="1066800" y="762000"/>
            <a:ext cx="7620000" cy="1200329"/>
          </a:xfrm>
          <a:prstGeom prst="rect">
            <a:avLst/>
          </a:prstGeom>
        </p:spPr>
        <p:txBody>
          <a:bodyPr wrap="square">
            <a:spAutoFit/>
          </a:bodyPr>
          <a:lstStyle/>
          <a:p>
            <a:r>
              <a:rPr lang="en-US" dirty="0"/>
              <a:t>The northern blot technique was developed in 1977 by </a:t>
            </a:r>
            <a:r>
              <a:rPr lang="en-US" b="1" dirty="0"/>
              <a:t>James </a:t>
            </a:r>
            <a:r>
              <a:rPr lang="en-US" b="1" dirty="0" err="1"/>
              <a:t>Alwine</a:t>
            </a:r>
            <a:r>
              <a:rPr lang="en-US" b="1" dirty="0"/>
              <a:t>, David Kemp, and George Stark</a:t>
            </a:r>
            <a:r>
              <a:rPr lang="en-US" dirty="0"/>
              <a:t> at Stanford University. Northern blotting takes its name from its similarity to the first blotting technique, the Southern blot, named for biologist Edwin Southern.</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CHAPTER SIX Nucleic acid hybridization: principles and applications  생물정보학협동과정 강민호. - ppt download"/>
          <p:cNvPicPr>
            <a:picLocks noChangeAspect="1" noChangeArrowheads="1"/>
          </p:cNvPicPr>
          <p:nvPr/>
        </p:nvPicPr>
        <p:blipFill>
          <a:blip r:embed="rId2"/>
          <a:srcRect l="6992" t="7483" b="5222"/>
          <a:stretch>
            <a:fillRect/>
          </a:stretch>
        </p:blipFill>
        <p:spPr bwMode="auto">
          <a:xfrm>
            <a:off x="0" y="838200"/>
            <a:ext cx="6019800" cy="5971761"/>
          </a:xfrm>
          <a:prstGeom prst="rect">
            <a:avLst/>
          </a:prstGeom>
          <a:noFill/>
        </p:spPr>
      </p:pic>
      <p:sp>
        <p:nvSpPr>
          <p:cNvPr id="3" name="TextBox 2"/>
          <p:cNvSpPr txBox="1"/>
          <p:nvPr/>
        </p:nvSpPr>
        <p:spPr>
          <a:xfrm>
            <a:off x="5105400" y="228600"/>
            <a:ext cx="3886200" cy="5632311"/>
          </a:xfrm>
          <a:prstGeom prst="rect">
            <a:avLst/>
          </a:prstGeom>
          <a:noFill/>
        </p:spPr>
        <p:txBody>
          <a:bodyPr wrap="square" rtlCol="0">
            <a:spAutoFit/>
          </a:bodyPr>
          <a:lstStyle/>
          <a:p>
            <a:r>
              <a:rPr lang="en-US" b="1" dirty="0" smtClean="0">
                <a:solidFill>
                  <a:srgbClr val="7030A0"/>
                </a:solidFill>
              </a:rPr>
              <a:t>1. Chemical coupling of  a reporter</a:t>
            </a:r>
          </a:p>
          <a:p>
            <a:r>
              <a:rPr lang="en-US" b="1" dirty="0" smtClean="0">
                <a:solidFill>
                  <a:srgbClr val="7030A0"/>
                </a:solidFill>
              </a:rPr>
              <a:t>Molecule to a nucleotide precursor</a:t>
            </a:r>
          </a:p>
          <a:p>
            <a:endParaRPr lang="en-US" b="1" dirty="0" smtClean="0">
              <a:solidFill>
                <a:srgbClr val="7030A0"/>
              </a:solidFill>
            </a:endParaRPr>
          </a:p>
          <a:p>
            <a:r>
              <a:rPr lang="en-US" b="1" dirty="0" smtClean="0">
                <a:solidFill>
                  <a:srgbClr val="7030A0"/>
                </a:solidFill>
              </a:rPr>
              <a:t>2. After incorporation into DNA, the</a:t>
            </a:r>
          </a:p>
          <a:p>
            <a:r>
              <a:rPr lang="en-US" b="1" dirty="0" smtClean="0">
                <a:solidFill>
                  <a:srgbClr val="7030A0"/>
                </a:solidFill>
              </a:rPr>
              <a:t>reporter groups can be specifically</a:t>
            </a:r>
          </a:p>
          <a:p>
            <a:r>
              <a:rPr lang="en-US" b="1" dirty="0" smtClean="0">
                <a:solidFill>
                  <a:srgbClr val="7030A0"/>
                </a:solidFill>
              </a:rPr>
              <a:t>b</a:t>
            </a:r>
            <a:r>
              <a:rPr lang="en-US" b="1" dirty="0" smtClean="0">
                <a:solidFill>
                  <a:srgbClr val="7030A0"/>
                </a:solidFill>
              </a:rPr>
              <a:t>ound by an affinity molecule (very high affinity)</a:t>
            </a:r>
          </a:p>
          <a:p>
            <a:endParaRPr lang="en-US" b="1" dirty="0" smtClean="0">
              <a:solidFill>
                <a:srgbClr val="7030A0"/>
              </a:solidFill>
            </a:endParaRPr>
          </a:p>
          <a:p>
            <a:r>
              <a:rPr lang="en-US" b="1" dirty="0" smtClean="0">
                <a:solidFill>
                  <a:srgbClr val="7030A0"/>
                </a:solidFill>
              </a:rPr>
              <a:t>3. Conjugated to a marker molecule or group which can be detected in a suitable assay.</a:t>
            </a:r>
          </a:p>
          <a:p>
            <a:endParaRPr lang="en-US" b="1" dirty="0" smtClean="0">
              <a:solidFill>
                <a:srgbClr val="7030A0"/>
              </a:solidFill>
            </a:endParaRPr>
          </a:p>
          <a:p>
            <a:pPr algn="just"/>
            <a:r>
              <a:rPr lang="en-US" b="1" dirty="0" smtClean="0">
                <a:solidFill>
                  <a:srgbClr val="007E39"/>
                </a:solidFill>
              </a:rPr>
              <a:t>The reporter molecules on modified</a:t>
            </a:r>
          </a:p>
          <a:p>
            <a:pPr algn="just"/>
            <a:r>
              <a:rPr lang="en-US" b="1" dirty="0" smtClean="0">
                <a:solidFill>
                  <a:srgbClr val="007E39"/>
                </a:solidFill>
              </a:rPr>
              <a:t>n</a:t>
            </a:r>
            <a:r>
              <a:rPr lang="en-US" b="1" dirty="0" smtClean="0">
                <a:solidFill>
                  <a:srgbClr val="007E39"/>
                </a:solidFill>
              </a:rPr>
              <a:t>ucleotide need to protrude sufficiently far from nucleic acid backbone so affinity molecules can  bind efficiently. </a:t>
            </a:r>
          </a:p>
          <a:p>
            <a:pPr algn="just"/>
            <a:r>
              <a:rPr lang="en-US" b="1" dirty="0" smtClean="0">
                <a:solidFill>
                  <a:srgbClr val="007E39"/>
                </a:solidFill>
              </a:rPr>
              <a:t>A Spacer of 4-16 carbon atoms is needed to separate the nucleotide from the reporter group.</a:t>
            </a:r>
            <a:endParaRPr lang="en-US" b="1" dirty="0">
              <a:solidFill>
                <a:srgbClr val="007E39"/>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Digoxigenin (DIG) Labeling Methods"/>
          <p:cNvPicPr>
            <a:picLocks noChangeAspect="1" noChangeArrowheads="1"/>
          </p:cNvPicPr>
          <p:nvPr/>
        </p:nvPicPr>
        <p:blipFill>
          <a:blip r:embed="rId2"/>
          <a:srcRect/>
          <a:stretch>
            <a:fillRect/>
          </a:stretch>
        </p:blipFill>
        <p:spPr bwMode="auto">
          <a:xfrm>
            <a:off x="381000" y="685800"/>
            <a:ext cx="8243855" cy="2819400"/>
          </a:xfrm>
          <a:prstGeom prst="rect">
            <a:avLst/>
          </a:prstGeom>
          <a:noFill/>
        </p:spPr>
      </p:pic>
      <p:pic>
        <p:nvPicPr>
          <p:cNvPr id="1028" name="Picture 4" descr="Example detecting DIG-labeled nucleic acids"/>
          <p:cNvPicPr>
            <a:picLocks noChangeAspect="1" noChangeArrowheads="1"/>
          </p:cNvPicPr>
          <p:nvPr/>
        </p:nvPicPr>
        <p:blipFill>
          <a:blip r:embed="rId3"/>
          <a:srcRect/>
          <a:stretch>
            <a:fillRect/>
          </a:stretch>
        </p:blipFill>
        <p:spPr bwMode="auto">
          <a:xfrm>
            <a:off x="304800" y="3657600"/>
            <a:ext cx="4772025" cy="2943225"/>
          </a:xfrm>
          <a:prstGeom prst="rect">
            <a:avLst/>
          </a:prstGeom>
          <a:noFill/>
        </p:spPr>
      </p:pic>
      <p:sp>
        <p:nvSpPr>
          <p:cNvPr id="4" name="Rectangle 3"/>
          <p:cNvSpPr/>
          <p:nvPr/>
        </p:nvSpPr>
        <p:spPr>
          <a:xfrm>
            <a:off x="5486400" y="3657600"/>
            <a:ext cx="3429000" cy="2031325"/>
          </a:xfrm>
          <a:prstGeom prst="rect">
            <a:avLst/>
          </a:prstGeom>
        </p:spPr>
        <p:txBody>
          <a:bodyPr wrap="square">
            <a:spAutoFit/>
          </a:bodyPr>
          <a:lstStyle/>
          <a:p>
            <a:r>
              <a:rPr lang="en-US" dirty="0" smtClean="0"/>
              <a:t> </a:t>
            </a:r>
            <a:r>
              <a:rPr lang="en-US" b="1" dirty="0" smtClean="0">
                <a:hlinkClick r:id="rId4"/>
              </a:rPr>
              <a:t>Anti-</a:t>
            </a:r>
            <a:r>
              <a:rPr lang="en-US" b="1" dirty="0" err="1" smtClean="0">
                <a:hlinkClick r:id="rId4"/>
              </a:rPr>
              <a:t>Digoxigenin</a:t>
            </a:r>
            <a:r>
              <a:rPr lang="en-US" b="1" dirty="0" smtClean="0">
                <a:hlinkClick r:id="rId4"/>
              </a:rPr>
              <a:t> antibodies</a:t>
            </a:r>
            <a:r>
              <a:rPr lang="en-US" dirty="0" smtClean="0"/>
              <a:t>, coupled either to alkaline </a:t>
            </a:r>
            <a:r>
              <a:rPr lang="en-US" dirty="0" err="1" smtClean="0"/>
              <a:t>phosphatase</a:t>
            </a:r>
            <a:r>
              <a:rPr lang="en-US" dirty="0" smtClean="0"/>
              <a:t> (AP), horseradish </a:t>
            </a:r>
            <a:r>
              <a:rPr lang="en-US" dirty="0" err="1" smtClean="0"/>
              <a:t>peroxidase</a:t>
            </a:r>
            <a:r>
              <a:rPr lang="en-US" dirty="0" smtClean="0"/>
              <a:t> (HRP), </a:t>
            </a:r>
            <a:r>
              <a:rPr lang="en-US" dirty="0" err="1" smtClean="0"/>
              <a:t>fluorescein</a:t>
            </a:r>
            <a:r>
              <a:rPr lang="en-US" dirty="0" smtClean="0"/>
              <a:t> or </a:t>
            </a:r>
            <a:r>
              <a:rPr lang="en-US" dirty="0" err="1" smtClean="0"/>
              <a:t>rhodamine</a:t>
            </a:r>
            <a:r>
              <a:rPr lang="en-US" dirty="0" smtClean="0"/>
              <a:t> for colorimetric, and </a:t>
            </a:r>
            <a:r>
              <a:rPr lang="en-US" dirty="0" err="1" smtClean="0"/>
              <a:t>chemiluminescent</a:t>
            </a:r>
            <a:r>
              <a:rPr lang="en-US" dirty="0" smtClean="0"/>
              <a:t> or fluorescent detection.</a:t>
            </a:r>
            <a:endParaRPr lang="en-US" dirty="0"/>
          </a:p>
        </p:txBody>
      </p:sp>
      <p:sp>
        <p:nvSpPr>
          <p:cNvPr id="5" name="Rectangle 4"/>
          <p:cNvSpPr/>
          <p:nvPr/>
        </p:nvSpPr>
        <p:spPr>
          <a:xfrm>
            <a:off x="5638800" y="5706070"/>
            <a:ext cx="2971800" cy="923330"/>
          </a:xfrm>
          <a:prstGeom prst="rect">
            <a:avLst/>
          </a:prstGeom>
        </p:spPr>
        <p:txBody>
          <a:bodyPr wrap="square">
            <a:spAutoFit/>
          </a:bodyPr>
          <a:lstStyle/>
          <a:p>
            <a:r>
              <a:rPr lang="en-US" b="1" dirty="0" smtClean="0"/>
              <a:t>CDP</a:t>
            </a:r>
            <a:r>
              <a:rPr lang="en-US" dirty="0" smtClean="0"/>
              <a:t>-</a:t>
            </a:r>
            <a:r>
              <a:rPr lang="en-US" b="1" dirty="0" smtClean="0"/>
              <a:t>Star</a:t>
            </a:r>
            <a:r>
              <a:rPr lang="en-US" dirty="0" smtClean="0"/>
              <a:t> is a </a:t>
            </a:r>
            <a:r>
              <a:rPr lang="en-US" dirty="0" err="1" smtClean="0"/>
              <a:t>chemiluminescent</a:t>
            </a:r>
            <a:r>
              <a:rPr lang="en-US" dirty="0" smtClean="0"/>
              <a:t> substrate for </a:t>
            </a:r>
            <a:r>
              <a:rPr lang="en-US" b="1" dirty="0" smtClean="0"/>
              <a:t>alkaline </a:t>
            </a:r>
            <a:r>
              <a:rPr lang="en-US" b="1" dirty="0" err="1" smtClean="0"/>
              <a:t>phosphatase</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38200" y="1295400"/>
            <a:ext cx="3871060" cy="830997"/>
          </a:xfrm>
          <a:prstGeom prst="rect">
            <a:avLst/>
          </a:prstGeom>
          <a:noFill/>
        </p:spPr>
        <p:txBody>
          <a:bodyPr wrap="none" rtlCol="0">
            <a:spAutoFit/>
          </a:bodyPr>
          <a:lstStyle/>
          <a:p>
            <a:pPr marL="342900" indent="-342900">
              <a:buAutoNum type="arabicPeriod"/>
            </a:pPr>
            <a:r>
              <a:rPr lang="en-US" sz="2400" b="1" dirty="0" smtClean="0">
                <a:solidFill>
                  <a:srgbClr val="00B050"/>
                </a:solidFill>
              </a:rPr>
              <a:t>biotin-</a:t>
            </a:r>
            <a:r>
              <a:rPr lang="en-US" sz="2400" b="1" dirty="0" err="1" smtClean="0">
                <a:solidFill>
                  <a:srgbClr val="00B050"/>
                </a:solidFill>
              </a:rPr>
              <a:t>streptavidin</a:t>
            </a:r>
            <a:r>
              <a:rPr lang="en-US" sz="2400" b="1" dirty="0" smtClean="0">
                <a:solidFill>
                  <a:srgbClr val="00B050"/>
                </a:solidFill>
              </a:rPr>
              <a:t> system</a:t>
            </a:r>
          </a:p>
          <a:p>
            <a:pPr marL="342900" indent="-342900">
              <a:buAutoNum type="arabicPeriod"/>
            </a:pPr>
            <a:endParaRPr lang="en-US" sz="2400" b="1" dirty="0">
              <a:solidFill>
                <a:srgbClr val="00B050"/>
              </a:solidFill>
            </a:endParaRPr>
          </a:p>
        </p:txBody>
      </p:sp>
      <p:cxnSp>
        <p:nvCxnSpPr>
          <p:cNvPr id="4" name="Elbow Connector 3"/>
          <p:cNvCxnSpPr/>
          <p:nvPr/>
        </p:nvCxnSpPr>
        <p:spPr>
          <a:xfrm>
            <a:off x="2514600" y="1752600"/>
            <a:ext cx="762000" cy="304800"/>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5" name="TextBox 4"/>
          <p:cNvSpPr txBox="1"/>
          <p:nvPr/>
        </p:nvSpPr>
        <p:spPr>
          <a:xfrm>
            <a:off x="3429000" y="1916668"/>
            <a:ext cx="2228431" cy="369332"/>
          </a:xfrm>
          <a:prstGeom prst="rect">
            <a:avLst/>
          </a:prstGeom>
          <a:noFill/>
        </p:spPr>
        <p:txBody>
          <a:bodyPr wrap="none" rtlCol="0">
            <a:spAutoFit/>
          </a:bodyPr>
          <a:lstStyle/>
          <a:p>
            <a:r>
              <a:rPr lang="en-US" b="1" i="1" dirty="0" err="1" smtClean="0"/>
              <a:t>Streptomyces</a:t>
            </a:r>
            <a:r>
              <a:rPr lang="en-US" b="1" i="1" dirty="0" smtClean="0"/>
              <a:t> </a:t>
            </a:r>
            <a:r>
              <a:rPr lang="en-US" b="1" i="1" dirty="0" err="1" smtClean="0"/>
              <a:t>avidinii</a:t>
            </a:r>
            <a:endParaRPr lang="en-US" b="1" i="1" dirty="0"/>
          </a:p>
        </p:txBody>
      </p:sp>
      <p:sp>
        <p:nvSpPr>
          <p:cNvPr id="6" name="TextBox 5"/>
          <p:cNvSpPr txBox="1"/>
          <p:nvPr/>
        </p:nvSpPr>
        <p:spPr>
          <a:xfrm>
            <a:off x="838200" y="2971800"/>
            <a:ext cx="6219331" cy="369332"/>
          </a:xfrm>
          <a:prstGeom prst="rect">
            <a:avLst/>
          </a:prstGeom>
          <a:noFill/>
        </p:spPr>
        <p:txBody>
          <a:bodyPr wrap="none" rtlCol="0">
            <a:spAutoFit/>
          </a:bodyPr>
          <a:lstStyle/>
          <a:p>
            <a:r>
              <a:rPr lang="en-US" b="1" dirty="0" smtClean="0"/>
              <a:t>2. </a:t>
            </a:r>
            <a:r>
              <a:rPr lang="en-US" b="1" dirty="0" err="1" smtClean="0"/>
              <a:t>Digoxigenin</a:t>
            </a:r>
            <a:r>
              <a:rPr lang="en-US" b="1" dirty="0" smtClean="0"/>
              <a:t>    : a plant steroid obtained from </a:t>
            </a:r>
            <a:r>
              <a:rPr lang="en-US" b="1" i="1" dirty="0" smtClean="0"/>
              <a:t>Digitalis </a:t>
            </a:r>
            <a:r>
              <a:rPr lang="en-US" b="1" dirty="0" smtClean="0"/>
              <a:t>species</a:t>
            </a:r>
            <a:endParaRPr lang="en-US" b="1" dirty="0"/>
          </a:p>
        </p:txBody>
      </p:sp>
      <p:pic>
        <p:nvPicPr>
          <p:cNvPr id="34818" name="Picture 2" descr="Digitalis purpurea2.jpg"/>
          <p:cNvPicPr>
            <a:picLocks noChangeAspect="1" noChangeArrowheads="1"/>
          </p:cNvPicPr>
          <p:nvPr/>
        </p:nvPicPr>
        <p:blipFill>
          <a:blip r:embed="rId2"/>
          <a:srcRect/>
          <a:stretch>
            <a:fillRect/>
          </a:stretch>
        </p:blipFill>
        <p:spPr bwMode="auto">
          <a:xfrm>
            <a:off x="6629400" y="3429000"/>
            <a:ext cx="2095500" cy="2790825"/>
          </a:xfrm>
          <a:prstGeom prst="rect">
            <a:avLst/>
          </a:prstGeom>
          <a:noFill/>
        </p:spPr>
      </p:pic>
      <p:sp>
        <p:nvSpPr>
          <p:cNvPr id="8" name="Rectangle 7"/>
          <p:cNvSpPr/>
          <p:nvPr/>
        </p:nvSpPr>
        <p:spPr>
          <a:xfrm>
            <a:off x="2217583" y="3669268"/>
            <a:ext cx="2964017" cy="369332"/>
          </a:xfrm>
          <a:prstGeom prst="rect">
            <a:avLst/>
          </a:prstGeom>
        </p:spPr>
        <p:txBody>
          <a:bodyPr wrap="none">
            <a:spAutoFit/>
          </a:bodyPr>
          <a:lstStyle/>
          <a:p>
            <a:r>
              <a:rPr lang="en-US" b="1" dirty="0" err="1" smtClean="0"/>
              <a:t>Digoxigenin</a:t>
            </a:r>
            <a:r>
              <a:rPr lang="en-US" b="1" dirty="0" smtClean="0"/>
              <a:t> </a:t>
            </a:r>
            <a:r>
              <a:rPr lang="en-US" b="1" dirty="0" smtClean="0"/>
              <a:t>specific antibody</a:t>
            </a:r>
            <a:endParaRPr lang="en-US" dirty="0"/>
          </a:p>
        </p:txBody>
      </p:sp>
      <p:sp>
        <p:nvSpPr>
          <p:cNvPr id="9" name="TextBox 8"/>
          <p:cNvSpPr txBox="1"/>
          <p:nvPr/>
        </p:nvSpPr>
        <p:spPr>
          <a:xfrm>
            <a:off x="787550" y="5181600"/>
            <a:ext cx="4698850" cy="646331"/>
          </a:xfrm>
          <a:prstGeom prst="rect">
            <a:avLst/>
          </a:prstGeom>
          <a:noFill/>
        </p:spPr>
        <p:txBody>
          <a:bodyPr wrap="none" rtlCol="0">
            <a:spAutoFit/>
          </a:bodyPr>
          <a:lstStyle/>
          <a:p>
            <a:r>
              <a:rPr lang="en-US" b="1" dirty="0" smtClean="0"/>
              <a:t>Both biotin and </a:t>
            </a:r>
            <a:r>
              <a:rPr lang="en-US" b="1" dirty="0" err="1" smtClean="0"/>
              <a:t>digoxigenin</a:t>
            </a:r>
            <a:r>
              <a:rPr lang="en-US" b="1" dirty="0" smtClean="0"/>
              <a:t> are linked to </a:t>
            </a:r>
            <a:r>
              <a:rPr lang="en-US" b="1" dirty="0" err="1" smtClean="0"/>
              <a:t>uracil</a:t>
            </a:r>
            <a:r>
              <a:rPr lang="en-US" b="1" dirty="0" smtClean="0"/>
              <a:t>.</a:t>
            </a:r>
          </a:p>
          <a:p>
            <a:r>
              <a:rPr lang="en-US" b="1" dirty="0" smtClean="0"/>
              <a:t>T has to be replaced with “linked </a:t>
            </a:r>
            <a:r>
              <a:rPr lang="en-US" b="1" dirty="0" err="1" smtClean="0"/>
              <a:t>dUTP</a:t>
            </a:r>
            <a:r>
              <a:rPr lang="en-US" b="1" dirty="0" smtClean="0"/>
              <a:t>” in DNA</a:t>
            </a:r>
            <a:endParaRPr lang="en-US" b="1"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5842" name="Picture 2" descr="Introduction"/>
          <p:cNvPicPr>
            <a:picLocks noChangeAspect="1" noChangeArrowheads="1"/>
          </p:cNvPicPr>
          <p:nvPr/>
        </p:nvPicPr>
        <p:blipFill>
          <a:blip r:embed="rId2"/>
          <a:srcRect/>
          <a:stretch>
            <a:fillRect/>
          </a:stretch>
        </p:blipFill>
        <p:spPr bwMode="auto">
          <a:xfrm>
            <a:off x="914400" y="762000"/>
            <a:ext cx="7010400" cy="2133601"/>
          </a:xfrm>
          <a:prstGeom prst="rect">
            <a:avLst/>
          </a:prstGeom>
          <a:noFill/>
          <a:ln w="57150">
            <a:solidFill>
              <a:schemeClr val="tx1"/>
            </a:solidFill>
          </a:ln>
        </p:spPr>
      </p:pic>
      <p:sp>
        <p:nvSpPr>
          <p:cNvPr id="3" name="Rectangle 2"/>
          <p:cNvSpPr/>
          <p:nvPr/>
        </p:nvSpPr>
        <p:spPr>
          <a:xfrm>
            <a:off x="533400" y="3505200"/>
            <a:ext cx="8382000" cy="2862322"/>
          </a:xfrm>
          <a:prstGeom prst="rect">
            <a:avLst/>
          </a:prstGeom>
        </p:spPr>
        <p:txBody>
          <a:bodyPr wrap="square">
            <a:spAutoFit/>
          </a:bodyPr>
          <a:lstStyle/>
          <a:p>
            <a:r>
              <a:rPr lang="en-US" b="1" dirty="0" smtClean="0"/>
              <a:t>After hybridization, probes are recognized by an anti-</a:t>
            </a:r>
            <a:r>
              <a:rPr lang="en-US" b="1" dirty="0" err="1" smtClean="0"/>
              <a:t>digoxigenin</a:t>
            </a:r>
            <a:r>
              <a:rPr lang="en-US" b="1" dirty="0" smtClean="0"/>
              <a:t> antibody conjugated with alkaline </a:t>
            </a:r>
            <a:r>
              <a:rPr lang="en-US" b="1" dirty="0" err="1" smtClean="0"/>
              <a:t>phosphatase</a:t>
            </a:r>
            <a:r>
              <a:rPr lang="en-US" b="1" dirty="0" smtClean="0"/>
              <a:t>. </a:t>
            </a:r>
            <a:endParaRPr lang="en-US" b="1" dirty="0" smtClean="0"/>
          </a:p>
          <a:p>
            <a:endParaRPr lang="en-US" b="1" dirty="0" smtClean="0"/>
          </a:p>
          <a:p>
            <a:r>
              <a:rPr lang="en-US" b="1" dirty="0" smtClean="0"/>
              <a:t>During </a:t>
            </a:r>
            <a:r>
              <a:rPr lang="en-US" b="1" dirty="0" smtClean="0"/>
              <a:t>incubation with the substrate NBT/BCIP, this enzyme deposits a brownish purple precipitate in the embryos, which then turns a deep blue color after exposure to ethanol. </a:t>
            </a:r>
            <a:endParaRPr lang="en-US" b="1" dirty="0" smtClean="0"/>
          </a:p>
          <a:p>
            <a:endParaRPr lang="en-US" b="1" dirty="0" smtClean="0"/>
          </a:p>
          <a:p>
            <a:r>
              <a:rPr lang="en-US" b="1" dirty="0" smtClean="0"/>
              <a:t>In </a:t>
            </a:r>
            <a:r>
              <a:rPr lang="en-US" b="1" dirty="0" smtClean="0"/>
              <a:t>this way, cells which have produced a particular mRNA are stained, and the pattern of stained cells across an entire embryo can be seen, such as the simple seven-stripe pattern of the </a:t>
            </a:r>
            <a:r>
              <a:rPr lang="en-US" b="1" i="1" dirty="0" err="1" smtClean="0"/>
              <a:t>ftz</a:t>
            </a:r>
            <a:r>
              <a:rPr lang="en-US" b="1" dirty="0" smtClean="0"/>
              <a:t> gene shown here. </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66" name="Picture 2" descr="https://people.biology.ucsd.edu/davek/images/fluorprot.gif"/>
          <p:cNvPicPr>
            <a:picLocks noChangeAspect="1" noChangeArrowheads="1"/>
          </p:cNvPicPr>
          <p:nvPr/>
        </p:nvPicPr>
        <p:blipFill>
          <a:blip r:embed="rId2"/>
          <a:srcRect l="61940"/>
          <a:stretch>
            <a:fillRect/>
          </a:stretch>
        </p:blipFill>
        <p:spPr bwMode="auto">
          <a:xfrm>
            <a:off x="2333625" y="304800"/>
            <a:ext cx="4448175" cy="2543175"/>
          </a:xfrm>
          <a:prstGeom prst="rect">
            <a:avLst/>
          </a:prstGeom>
          <a:noFill/>
          <a:ln w="57150">
            <a:solidFill>
              <a:schemeClr val="tx1"/>
            </a:solidFill>
          </a:ln>
        </p:spPr>
      </p:pic>
      <p:sp>
        <p:nvSpPr>
          <p:cNvPr id="3" name="TextBox 2"/>
          <p:cNvSpPr txBox="1"/>
          <p:nvPr/>
        </p:nvSpPr>
        <p:spPr>
          <a:xfrm>
            <a:off x="7343484" y="1383268"/>
            <a:ext cx="1343316" cy="369332"/>
          </a:xfrm>
          <a:prstGeom prst="rect">
            <a:avLst/>
          </a:prstGeom>
          <a:noFill/>
        </p:spPr>
        <p:txBody>
          <a:bodyPr wrap="none" rtlCol="0">
            <a:spAutoFit/>
          </a:bodyPr>
          <a:lstStyle/>
          <a:p>
            <a:r>
              <a:rPr lang="en-US" dirty="0" err="1" smtClean="0"/>
              <a:t>Fluorophore</a:t>
            </a:r>
            <a:endParaRPr lang="en-US" dirty="0"/>
          </a:p>
        </p:txBody>
      </p:sp>
      <p:pic>
        <p:nvPicPr>
          <p:cNvPr id="36868" name="Picture 4" descr="Difference Between Radioactive and Nonradioactive Probes"/>
          <p:cNvPicPr>
            <a:picLocks noChangeAspect="1" noChangeArrowheads="1"/>
          </p:cNvPicPr>
          <p:nvPr/>
        </p:nvPicPr>
        <p:blipFill>
          <a:blip r:embed="rId3"/>
          <a:srcRect/>
          <a:stretch>
            <a:fillRect/>
          </a:stretch>
        </p:blipFill>
        <p:spPr bwMode="auto">
          <a:xfrm>
            <a:off x="939085" y="3238500"/>
            <a:ext cx="6680915" cy="3162300"/>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1"/>
          <p:cNvPicPr>
            <a:picLocks noChangeAspect="1" noChangeArrowheads="1"/>
          </p:cNvPicPr>
          <p:nvPr/>
        </p:nvPicPr>
        <p:blipFill>
          <a:blip r:embed="rId2"/>
          <a:srcRect b="13408"/>
          <a:stretch>
            <a:fillRect/>
          </a:stretch>
        </p:blipFill>
        <p:spPr bwMode="auto">
          <a:xfrm>
            <a:off x="381000" y="447675"/>
            <a:ext cx="8153400" cy="4429125"/>
          </a:xfrm>
          <a:prstGeom prst="rect">
            <a:avLst/>
          </a:prstGeom>
          <a:noFill/>
          <a:ln w="9525">
            <a:noFill/>
            <a:miter lim="800000"/>
            <a:headEnd/>
            <a:tailEnd/>
          </a:ln>
          <a:effectLst/>
        </p:spPr>
      </p:pic>
      <p:pic>
        <p:nvPicPr>
          <p:cNvPr id="19458" name="Picture 2"/>
          <p:cNvPicPr>
            <a:picLocks noChangeAspect="1" noChangeArrowheads="1"/>
          </p:cNvPicPr>
          <p:nvPr/>
        </p:nvPicPr>
        <p:blipFill>
          <a:blip r:embed="rId3"/>
          <a:srcRect l="4828" t="55112" r="4828" b="26997"/>
          <a:stretch>
            <a:fillRect/>
          </a:stretch>
        </p:blipFill>
        <p:spPr bwMode="auto">
          <a:xfrm>
            <a:off x="457200" y="5334000"/>
            <a:ext cx="8382000" cy="1524000"/>
          </a:xfrm>
          <a:prstGeom prst="rect">
            <a:avLst/>
          </a:prstGeom>
          <a:noFill/>
          <a:ln w="9525">
            <a:noFill/>
            <a:miter lim="800000"/>
            <a:headEnd/>
            <a:tailEnd/>
          </a:ln>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2286000"/>
            <a:ext cx="8001000" cy="1754326"/>
          </a:xfrm>
          <a:prstGeom prst="rect">
            <a:avLst/>
          </a:prstGeom>
        </p:spPr>
        <p:txBody>
          <a:bodyPr wrap="square">
            <a:spAutoFit/>
          </a:bodyPr>
          <a:lstStyle/>
          <a:p>
            <a:pPr marL="342900" indent="-342900">
              <a:buAutoNum type="arabicPeriod"/>
            </a:pPr>
            <a:r>
              <a:rPr lang="en-US" b="1" dirty="0" smtClean="0">
                <a:solidFill>
                  <a:srgbClr val="00B050"/>
                </a:solidFill>
              </a:rPr>
              <a:t>A </a:t>
            </a:r>
            <a:r>
              <a:rPr lang="en-US" b="1" dirty="0">
                <a:solidFill>
                  <a:srgbClr val="00B050"/>
                </a:solidFill>
              </a:rPr>
              <a:t>Southern blot is a method used in molecular biology for detection of a specific DNA sequence in DNA samples. Southern blotting combines transfer of electrophoresis-separated DNA fragments to a filter membrane and subsequent fragment detection by probe hybridization</a:t>
            </a:r>
            <a:r>
              <a:rPr lang="en-US" b="1" dirty="0" smtClean="0">
                <a:solidFill>
                  <a:srgbClr val="00B050"/>
                </a:solidFill>
              </a:rPr>
              <a:t>.</a:t>
            </a:r>
          </a:p>
          <a:p>
            <a:pPr marL="342900" indent="-342900">
              <a:buAutoNum type="arabicPeriod"/>
            </a:pPr>
            <a:endParaRPr lang="en-US" b="1" dirty="0">
              <a:solidFill>
                <a:srgbClr val="00B050"/>
              </a:solidFill>
            </a:endParaRPr>
          </a:p>
          <a:p>
            <a:pPr marL="342900" indent="-342900"/>
            <a:r>
              <a:rPr lang="en-US" b="1" dirty="0" smtClean="0">
                <a:solidFill>
                  <a:srgbClr val="00B050"/>
                </a:solidFill>
              </a:rPr>
              <a:t>		E. M. SOUTHERN 1975</a:t>
            </a:r>
            <a:endParaRPr lang="en-US" b="1" dirty="0">
              <a:solidFill>
                <a:srgbClr val="00B050"/>
              </a:solidFill>
            </a:endParaRPr>
          </a:p>
        </p:txBody>
      </p:sp>
      <p:sp>
        <p:nvSpPr>
          <p:cNvPr id="3" name="TextBox 2"/>
          <p:cNvSpPr txBox="1"/>
          <p:nvPr/>
        </p:nvSpPr>
        <p:spPr>
          <a:xfrm>
            <a:off x="304800" y="857071"/>
            <a:ext cx="8866145" cy="1200329"/>
          </a:xfrm>
          <a:prstGeom prst="rect">
            <a:avLst/>
          </a:prstGeom>
          <a:noFill/>
        </p:spPr>
        <p:txBody>
          <a:bodyPr wrap="none" rtlCol="0">
            <a:spAutoFit/>
          </a:bodyPr>
          <a:lstStyle/>
          <a:p>
            <a:r>
              <a:rPr lang="en-US" b="1" dirty="0" smtClean="0">
                <a:solidFill>
                  <a:srgbClr val="FF0000"/>
                </a:solidFill>
              </a:rPr>
              <a:t>Blotting refers to immobilization of sample nucleic acids/proteins onto a solid support</a:t>
            </a:r>
            <a:endParaRPr lang="en-US" b="1" dirty="0">
              <a:solidFill>
                <a:srgbClr val="FF0000"/>
              </a:solidFill>
            </a:endParaRPr>
          </a:p>
          <a:p>
            <a:endParaRPr lang="en-US" b="1" dirty="0" smtClean="0">
              <a:solidFill>
                <a:srgbClr val="FF0000"/>
              </a:solidFill>
            </a:endParaRPr>
          </a:p>
          <a:p>
            <a:r>
              <a:rPr lang="en-US" b="1" dirty="0" smtClean="0">
                <a:solidFill>
                  <a:srgbClr val="FF0000"/>
                </a:solidFill>
              </a:rPr>
              <a:t>It involves the transfer of nucleic acids or proteins from a gel strip to a blotting membrane</a:t>
            </a:r>
          </a:p>
          <a:p>
            <a:r>
              <a:rPr lang="en-US" b="1" dirty="0" smtClean="0">
                <a:solidFill>
                  <a:srgbClr val="FF0000"/>
                </a:solidFill>
              </a:rPr>
              <a:t>(nylon or nitrocellulose)</a:t>
            </a:r>
            <a:endParaRPr lang="en-US" b="1" dirty="0">
              <a:solidFill>
                <a:srgbClr val="FF0000"/>
              </a:solidFill>
            </a:endParaRPr>
          </a:p>
        </p:txBody>
      </p:sp>
      <p:sp>
        <p:nvSpPr>
          <p:cNvPr id="4" name="Rectangle 3"/>
          <p:cNvSpPr/>
          <p:nvPr/>
        </p:nvSpPr>
        <p:spPr>
          <a:xfrm>
            <a:off x="3124200" y="4278868"/>
            <a:ext cx="2443169" cy="369332"/>
          </a:xfrm>
          <a:prstGeom prst="rect">
            <a:avLst/>
          </a:prstGeom>
        </p:spPr>
        <p:txBody>
          <a:bodyPr wrap="none">
            <a:spAutoFit/>
          </a:bodyPr>
          <a:lstStyle/>
          <a:p>
            <a:pPr fontAlgn="base"/>
            <a:r>
              <a:rPr lang="en-US" dirty="0"/>
              <a:t>Step 1: DNA purification</a:t>
            </a:r>
          </a:p>
        </p:txBody>
      </p:sp>
      <p:sp>
        <p:nvSpPr>
          <p:cNvPr id="5" name="Rectangle 4"/>
          <p:cNvSpPr/>
          <p:nvPr/>
        </p:nvSpPr>
        <p:spPr>
          <a:xfrm>
            <a:off x="3146311" y="4507468"/>
            <a:ext cx="2263889" cy="369332"/>
          </a:xfrm>
          <a:prstGeom prst="rect">
            <a:avLst/>
          </a:prstGeom>
        </p:spPr>
        <p:txBody>
          <a:bodyPr wrap="none">
            <a:spAutoFit/>
          </a:bodyPr>
          <a:lstStyle/>
          <a:p>
            <a:pPr fontAlgn="base"/>
            <a:r>
              <a:rPr lang="en-US" dirty="0"/>
              <a:t>Step 2: Fragmentation</a:t>
            </a:r>
          </a:p>
        </p:txBody>
      </p:sp>
      <p:sp>
        <p:nvSpPr>
          <p:cNvPr id="6" name="Rectangle 5"/>
          <p:cNvSpPr/>
          <p:nvPr/>
        </p:nvSpPr>
        <p:spPr>
          <a:xfrm>
            <a:off x="3124200" y="4736068"/>
            <a:ext cx="2698559" cy="369332"/>
          </a:xfrm>
          <a:prstGeom prst="rect">
            <a:avLst/>
          </a:prstGeom>
        </p:spPr>
        <p:txBody>
          <a:bodyPr wrap="none">
            <a:spAutoFit/>
          </a:bodyPr>
          <a:lstStyle/>
          <a:p>
            <a:pPr fontAlgn="base"/>
            <a:r>
              <a:rPr lang="en-US" dirty="0"/>
              <a:t>Step 3: Gel Electrophoresis</a:t>
            </a:r>
          </a:p>
        </p:txBody>
      </p:sp>
      <p:sp>
        <p:nvSpPr>
          <p:cNvPr id="7" name="Rectangle 6"/>
          <p:cNvSpPr/>
          <p:nvPr/>
        </p:nvSpPr>
        <p:spPr>
          <a:xfrm>
            <a:off x="3124200" y="5020270"/>
            <a:ext cx="4572000" cy="923330"/>
          </a:xfrm>
          <a:prstGeom prst="rect">
            <a:avLst/>
          </a:prstGeom>
        </p:spPr>
        <p:txBody>
          <a:bodyPr>
            <a:spAutoFit/>
          </a:bodyPr>
          <a:lstStyle/>
          <a:p>
            <a:pPr fontAlgn="base"/>
            <a:r>
              <a:rPr lang="en-US" dirty="0"/>
              <a:t>Step 4: </a:t>
            </a:r>
            <a:r>
              <a:rPr lang="en-US" dirty="0" err="1"/>
              <a:t>Denaturation</a:t>
            </a:r>
            <a:endParaRPr lang="en-US" dirty="0"/>
          </a:p>
          <a:p>
            <a:r>
              <a:rPr lang="en-US" dirty="0" smtClean="0"/>
              <a:t/>
            </a:r>
            <a:br>
              <a:rPr lang="en-US" dirty="0" smtClean="0"/>
            </a:br>
            <a:endParaRPr lang="en-US" dirty="0"/>
          </a:p>
        </p:txBody>
      </p:sp>
      <p:sp>
        <p:nvSpPr>
          <p:cNvPr id="8" name="Rectangle 7"/>
          <p:cNvSpPr/>
          <p:nvPr/>
        </p:nvSpPr>
        <p:spPr>
          <a:xfrm>
            <a:off x="3124200" y="5345668"/>
            <a:ext cx="1621598" cy="369332"/>
          </a:xfrm>
          <a:prstGeom prst="rect">
            <a:avLst/>
          </a:prstGeom>
        </p:spPr>
        <p:txBody>
          <a:bodyPr wrap="none">
            <a:spAutoFit/>
          </a:bodyPr>
          <a:lstStyle/>
          <a:p>
            <a:pPr fontAlgn="base"/>
            <a:r>
              <a:rPr lang="en-US" dirty="0"/>
              <a:t>Step 5: Blotting</a:t>
            </a:r>
          </a:p>
        </p:txBody>
      </p:sp>
      <p:sp>
        <p:nvSpPr>
          <p:cNvPr id="9" name="Rectangle 8"/>
          <p:cNvSpPr/>
          <p:nvPr/>
        </p:nvSpPr>
        <p:spPr>
          <a:xfrm>
            <a:off x="3124200" y="5553670"/>
            <a:ext cx="4572000" cy="923330"/>
          </a:xfrm>
          <a:prstGeom prst="rect">
            <a:avLst/>
          </a:prstGeom>
        </p:spPr>
        <p:txBody>
          <a:bodyPr>
            <a:spAutoFit/>
          </a:bodyPr>
          <a:lstStyle/>
          <a:p>
            <a:pPr fontAlgn="base"/>
            <a:r>
              <a:rPr lang="en-US" dirty="0"/>
              <a:t>Step 6: Hybridization</a:t>
            </a:r>
          </a:p>
          <a:p>
            <a:r>
              <a:rPr lang="en-US" dirty="0" smtClean="0"/>
              <a:t/>
            </a:r>
            <a:br>
              <a:rPr lang="en-US" dirty="0" smtClean="0"/>
            </a:br>
            <a:endParaRPr lang="en-US" dirty="0"/>
          </a:p>
        </p:txBody>
      </p:sp>
      <p:sp>
        <p:nvSpPr>
          <p:cNvPr id="10" name="Rectangle 9"/>
          <p:cNvSpPr/>
          <p:nvPr/>
        </p:nvSpPr>
        <p:spPr>
          <a:xfrm>
            <a:off x="3289909" y="152400"/>
            <a:ext cx="3187091" cy="523220"/>
          </a:xfrm>
          <a:prstGeom prst="rect">
            <a:avLst/>
          </a:prstGeom>
        </p:spPr>
        <p:txBody>
          <a:bodyPr wrap="none">
            <a:spAutoFit/>
          </a:bodyPr>
          <a:lstStyle/>
          <a:p>
            <a:r>
              <a:rPr lang="en-US" sz="2800" b="1" u="sng" dirty="0" smtClean="0">
                <a:solidFill>
                  <a:srgbClr val="FF0000"/>
                </a:solidFill>
              </a:rPr>
              <a:t>Blotting Techniques </a:t>
            </a:r>
            <a:endParaRPr lang="en-US" sz="2800" u="sng"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7289973</TotalTime>
  <Words>992</Words>
  <Application>Microsoft Office PowerPoint</Application>
  <PresentationFormat>On-screen Show (4:3)</PresentationFormat>
  <Paragraphs>101</Paragraphs>
  <Slides>20</Slides>
  <Notes>0</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Office Theme</vt:lpstr>
      <vt:lpstr>Slide 1</vt:lpstr>
      <vt:lpstr>Slide 2</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Alok Pandey</dc:creator>
  <cp:lastModifiedBy>Alok Pandey</cp:lastModifiedBy>
  <cp:revision>32</cp:revision>
  <dcterms:created xsi:type="dcterms:W3CDTF">2022-06-11T01:47:43Z</dcterms:created>
  <dcterms:modified xsi:type="dcterms:W3CDTF">2022-08-26T04:06:36Z</dcterms:modified>
</cp:coreProperties>
</file>