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3" r:id="rId3"/>
    <p:sldId id="258" r:id="rId4"/>
    <p:sldId id="259" r:id="rId5"/>
    <p:sldId id="260" r:id="rId6"/>
    <p:sldId id="265" r:id="rId7"/>
    <p:sldId id="272" r:id="rId8"/>
    <p:sldId id="264" r:id="rId9"/>
    <p:sldId id="266" r:id="rId10"/>
    <p:sldId id="267" r:id="rId11"/>
    <p:sldId id="262" r:id="rId12"/>
    <p:sldId id="270" r:id="rId13"/>
    <p:sldId id="268" r:id="rId14"/>
    <p:sldId id="269" r:id="rId15"/>
    <p:sldId id="271" r:id="rId16"/>
    <p:sldId id="26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27B90-4B1B-47BF-A774-2A1C5D2928B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C5BA9-2F9E-4A01-8B40-4831DF7065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621DE-1B4A-46B8-8A9E-DDEFF74563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BF81B-6CD8-40EE-A462-9B8040BBB75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u="sng" dirty="0" smtClean="0">
                <a:solidFill>
                  <a:srgbClr val="FF0000"/>
                </a:solidFill>
              </a:rPr>
              <a:t>DNA cloning with single stranded DNA vectors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1430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M13</a:t>
            </a:r>
            <a:r>
              <a:rPr lang="en-US" sz="2400" dirty="0"/>
              <a:t>, f1 and </a:t>
            </a:r>
            <a:r>
              <a:rPr lang="en-US" sz="2400" dirty="0" err="1"/>
              <a:t>fd</a:t>
            </a:r>
            <a:r>
              <a:rPr lang="en-US" sz="2400" dirty="0"/>
              <a:t> are filamentous </a:t>
            </a:r>
            <a:r>
              <a:rPr lang="en-US" sz="2400" dirty="0" err="1"/>
              <a:t>coliphages</a:t>
            </a:r>
            <a:r>
              <a:rPr lang="en-US" sz="2400" dirty="0"/>
              <a:t> </a:t>
            </a:r>
            <a:r>
              <a:rPr lang="en-US" sz="2400" dirty="0" smtClean="0"/>
              <a:t>containing a </a:t>
            </a:r>
          </a:p>
          <a:p>
            <a:pPr algn="just"/>
            <a:r>
              <a:rPr lang="en-US" sz="2400" dirty="0" smtClean="0"/>
              <a:t>circular </a:t>
            </a:r>
            <a:r>
              <a:rPr lang="en-US" sz="2400" dirty="0"/>
              <a:t>single-stranded DNA molecule. </a:t>
            </a:r>
            <a:r>
              <a:rPr lang="en-US" sz="2400" dirty="0" smtClean="0"/>
              <a:t>These </a:t>
            </a:r>
            <a:r>
              <a:rPr lang="en-US" sz="2400" dirty="0" err="1" smtClean="0"/>
              <a:t>coliphages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have </a:t>
            </a:r>
            <a:r>
              <a:rPr lang="en-US" sz="2400" dirty="0"/>
              <a:t>been developed as cloning </a:t>
            </a:r>
            <a:r>
              <a:rPr lang="en-US" sz="2400" dirty="0" smtClean="0"/>
              <a:t>vectors, for </a:t>
            </a:r>
            <a:r>
              <a:rPr lang="en-US" sz="2400" dirty="0"/>
              <a:t>they have a </a:t>
            </a:r>
            <a:endParaRPr lang="en-US" sz="2400" dirty="0" smtClean="0"/>
          </a:p>
          <a:p>
            <a:pPr algn="just"/>
            <a:r>
              <a:rPr lang="en-US" sz="2400" dirty="0" smtClean="0"/>
              <a:t>number </a:t>
            </a:r>
            <a:r>
              <a:rPr lang="en-US" sz="2400" dirty="0"/>
              <a:t>of advantages over </a:t>
            </a:r>
            <a:r>
              <a:rPr lang="en-US" sz="2400" dirty="0" smtClean="0"/>
              <a:t>other vectors</a:t>
            </a:r>
            <a:r>
              <a:rPr lang="en-US" sz="2400" dirty="0"/>
              <a:t>, including the other </a:t>
            </a:r>
            <a:endParaRPr lang="en-US" sz="2400" dirty="0" smtClean="0"/>
          </a:p>
          <a:p>
            <a:pPr algn="just"/>
            <a:r>
              <a:rPr lang="en-US" sz="2400" dirty="0" smtClean="0"/>
              <a:t>two </a:t>
            </a:r>
            <a:r>
              <a:rPr lang="en-US" sz="2400" dirty="0"/>
              <a:t>classes of vector </a:t>
            </a:r>
            <a:r>
              <a:rPr lang="en-US" sz="2400" dirty="0" smtClean="0"/>
              <a:t>for </a:t>
            </a:r>
            <a:r>
              <a:rPr lang="en-US" sz="2400" i="1" dirty="0" smtClean="0"/>
              <a:t>E</a:t>
            </a:r>
            <a:r>
              <a:rPr lang="en-US" sz="2400" i="1" dirty="0"/>
              <a:t>. coli, plasmids and phage λ</a:t>
            </a:r>
            <a:r>
              <a:rPr lang="en-US" sz="2400" i="1" dirty="0" smtClean="0"/>
              <a:t>.</a:t>
            </a:r>
          </a:p>
          <a:p>
            <a:pPr algn="just"/>
            <a:endParaRPr lang="en-US" sz="2400" i="1" dirty="0"/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zh-CN" sz="2400" dirty="0" smtClean="0">
                <a:cs typeface="Arial" charset="0"/>
              </a:rPr>
              <a:t>This </a:t>
            </a:r>
            <a:r>
              <a:rPr lang="en-US" altLang="zh-CN" sz="2400" dirty="0" smtClean="0">
                <a:cs typeface="Arial" charset="0"/>
              </a:rPr>
              <a:t>phage particles have dimensions 900 nm × 9 nm contain a single-stranded circular DNA molecule (6407 (M13) or 6408 (</a:t>
            </a:r>
            <a:r>
              <a:rPr lang="en-US" altLang="zh-CN" sz="2400" dirty="0" err="1" smtClean="0">
                <a:cs typeface="Arial" charset="0"/>
              </a:rPr>
              <a:t>fd</a:t>
            </a:r>
            <a:r>
              <a:rPr lang="en-US" altLang="zh-CN" sz="2400" dirty="0" smtClean="0">
                <a:cs typeface="Arial" charset="0"/>
              </a:rPr>
              <a:t>) nucleotides long). 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l"/>
            </a:pPr>
            <a:endParaRPr lang="en-US" altLang="zh-CN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4971871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The complete nucleotide sequences of </a:t>
            </a:r>
            <a:r>
              <a:rPr lang="en-US" b="1" dirty="0" err="1" smtClean="0"/>
              <a:t>fd</a:t>
            </a:r>
            <a:r>
              <a:rPr lang="en-US" b="1" dirty="0"/>
              <a:t> </a:t>
            </a:r>
            <a:r>
              <a:rPr lang="en-US" b="1" dirty="0" smtClean="0"/>
              <a:t>and M13 are available and they are 97% homologous.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Sequencing of f1 DNA indicates that it is very similar to M13 DNA.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a normal M13 phage infect </a:t>
            </a:r>
            <a:r>
              <a:rPr lang="en-US" sz="2400" i="1" dirty="0"/>
              <a:t>E</a:t>
            </a:r>
            <a:r>
              <a:rPr lang="en-US" sz="2400" i="1" dirty="0" smtClean="0"/>
              <a:t>. coli</a:t>
            </a:r>
            <a:r>
              <a:rPr lang="en-US" sz="2400" i="1" dirty="0"/>
              <a:t> with </a:t>
            </a:r>
            <a:r>
              <a:rPr lang="en-US" sz="2400" dirty="0"/>
              <a:t>F plasmid(strain JM101 in our experiment), it will use F </a:t>
            </a:r>
            <a:r>
              <a:rPr lang="en-US" sz="2400" dirty="0" err="1"/>
              <a:t>pilus</a:t>
            </a:r>
            <a:r>
              <a:rPr lang="en-US" sz="2400" dirty="0"/>
              <a:t> to put its genome into </a:t>
            </a:r>
            <a:r>
              <a:rPr lang="en-US" sz="2400" dirty="0" err="1"/>
              <a:t>cytosol</a:t>
            </a:r>
            <a:r>
              <a:rPr lang="en-US" sz="2400" dirty="0"/>
              <a:t>. Then this single strand genome will use host’s polymerase to make itself a double strand structure and stay in </a:t>
            </a:r>
            <a:r>
              <a:rPr lang="en-US" sz="2400" dirty="0" err="1"/>
              <a:t>cytosol</a:t>
            </a:r>
            <a:r>
              <a:rPr lang="en-US" sz="2400" dirty="0"/>
              <a:t> like a plasmid.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M13 genome contains major 9 genes, we call each gene’s product as gp1, gp2, etc. When it wants to produce progeny phage, gp2 will recognize f1 </a:t>
            </a:r>
            <a:r>
              <a:rPr lang="en-US" sz="2400" dirty="0" err="1"/>
              <a:t>ori</a:t>
            </a:r>
            <a:r>
              <a:rPr lang="en-US" sz="2400" dirty="0"/>
              <a:t> and make a single strand break on genome. Then gp5 will form </a:t>
            </a:r>
            <a:r>
              <a:rPr lang="en-US" sz="2400" dirty="0" err="1"/>
              <a:t>dimer</a:t>
            </a:r>
            <a:r>
              <a:rPr lang="en-US" sz="2400" dirty="0"/>
              <a:t> structure and start to package this single strand DNA from package signal on f1 </a:t>
            </a:r>
            <a:r>
              <a:rPr lang="en-US" sz="2400" dirty="0" err="1"/>
              <a:t>ori</a:t>
            </a:r>
            <a:r>
              <a:rPr lang="en-US" sz="2400" dirty="0"/>
              <a:t>, this will help stabilize single strand genome in </a:t>
            </a:r>
            <a:r>
              <a:rPr lang="en-US" sz="2400" dirty="0" err="1"/>
              <a:t>cytosol</a:t>
            </a:r>
            <a:r>
              <a:rPr lang="en-US" sz="2400" dirty="0"/>
              <a:t>. After that, progeny phage will be released from host cell and be coated by gp3, gp6, gp7, gp8, gp9.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M13 Phage vectors 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762000" y="1720840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smtClean="0"/>
              <a:t>series of vectors (M13 mp series) have been developed from this phage. </a:t>
            </a:r>
            <a:r>
              <a:rPr lang="en-US" sz="2400" dirty="0" smtClean="0"/>
              <a:t> Wild type phage is not suitable as it contains few unique restriction sites.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These vectors have a </a:t>
            </a:r>
            <a:r>
              <a:rPr lang="en-US" sz="2400" dirty="0" err="1" smtClean="0"/>
              <a:t>polylinker</a:t>
            </a:r>
            <a:r>
              <a:rPr lang="en-US" sz="2400" dirty="0" smtClean="0"/>
              <a:t> with unique restriction enzyme sites in </a:t>
            </a:r>
            <a:r>
              <a:rPr lang="en-US" sz="2400" dirty="0" err="1" smtClean="0"/>
              <a:t>lac</a:t>
            </a:r>
            <a:r>
              <a:rPr lang="en-US" sz="2400" dirty="0" smtClean="0"/>
              <a:t> Z gene that complements host (e.g. JM 103 or JM 104).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Screening of recombinants is done based on formation of blue/white plaques.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M13 vectors are used for obtaining sufficient quantity of DNA for sequencing by Sanger's </a:t>
            </a:r>
            <a:r>
              <a:rPr lang="en-US" sz="2400" dirty="0" err="1" smtClean="0"/>
              <a:t>dideoxy</a:t>
            </a:r>
            <a:r>
              <a:rPr lang="en-US" sz="2400" dirty="0" smtClean="0"/>
              <a:t> chain termination method.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asiyakm.yolasite.com/resources/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02115"/>
            <a:ext cx="7239000" cy="5570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b="18051"/>
          <a:stretch>
            <a:fillRect/>
          </a:stretch>
        </p:blipFill>
        <p:spPr bwMode="auto">
          <a:xfrm>
            <a:off x="787196" y="152400"/>
            <a:ext cx="7366204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85800" y="6324600"/>
            <a:ext cx="1837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M13mp18 Vector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9600" y="609600"/>
            <a:ext cx="7391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M13 C</a:t>
            </a: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loning </a:t>
            </a: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vectors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M13mp18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&amp; M13mp19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(SIZE: 7249bp)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M13 phage with </a:t>
            </a:r>
            <a:r>
              <a:rPr kumimoji="0" lang="en-US" sz="1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lacZ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' containing multiple cloning site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same gene and cloning site as pUC18 &amp; pUC19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5146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Packaging process is </a:t>
            </a:r>
            <a:r>
              <a:rPr lang="en-US" b="1" i="1" dirty="0" smtClean="0"/>
              <a:t>not </a:t>
            </a:r>
            <a:r>
              <a:rPr lang="en-US" b="1" i="1" dirty="0"/>
              <a:t>linked to any size constraint</a:t>
            </a:r>
            <a:r>
              <a:rPr lang="en-US" b="1" dirty="0"/>
              <a:t> of the M13 genome</a:t>
            </a:r>
          </a:p>
        </p:txBody>
      </p:sp>
      <p:pic>
        <p:nvPicPr>
          <p:cNvPr id="5123" name="Picture 3" descr="Screenshot (35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395934"/>
            <a:ext cx="8147050" cy="27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/>
              <a:t>Important points for cloning vectors</a:t>
            </a:r>
            <a:endParaRPr lang="en-US" sz="2400" dirty="0"/>
          </a:p>
          <a:p>
            <a:pPr algn="ctr"/>
            <a:r>
              <a:rPr lang="en-US" sz="2400" dirty="0" smtClean="0"/>
              <a:t>&gt;M13 </a:t>
            </a:r>
            <a:r>
              <a:rPr lang="en-US" sz="2400" dirty="0"/>
              <a:t>occurs in both single and double stranded forms</a:t>
            </a:r>
          </a:p>
          <a:p>
            <a:pPr algn="ctr"/>
            <a:r>
              <a:rPr lang="en-US" sz="2400" dirty="0" smtClean="0"/>
              <a:t>&gt;RF </a:t>
            </a:r>
            <a:r>
              <a:rPr lang="en-US" sz="2400" dirty="0"/>
              <a:t>can be digested with restriction </a:t>
            </a:r>
            <a:r>
              <a:rPr lang="en-US" sz="2400" dirty="0" err="1"/>
              <a:t>endonucleases</a:t>
            </a:r>
            <a:endParaRPr lang="en-US" sz="2400" dirty="0"/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inserts </a:t>
            </a:r>
            <a:r>
              <a:rPr lang="en-US" sz="2400" dirty="0"/>
              <a:t>can be cloned </a:t>
            </a:r>
            <a:r>
              <a:rPr lang="en-US" sz="2400" dirty="0" smtClean="0"/>
              <a:t>in, like plasmid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/>
          </a:p>
          <a:p>
            <a:pPr algn="ctr"/>
            <a:r>
              <a:rPr lang="en-US" sz="2400" dirty="0"/>
              <a:t>“+” strands from phage particles</a:t>
            </a:r>
          </a:p>
          <a:p>
            <a:pPr algn="ctr"/>
            <a:r>
              <a:rPr lang="en-US" sz="2400" dirty="0" smtClean="0"/>
              <a:t>&gt; convenient </a:t>
            </a:r>
            <a:r>
              <a:rPr lang="en-US" sz="2400" dirty="0"/>
              <a:t>source of single-stranded DNA</a:t>
            </a:r>
          </a:p>
          <a:p>
            <a:pPr algn="ctr"/>
            <a:r>
              <a:rPr lang="en-US" sz="2400" dirty="0"/>
              <a:t>– used for sequencing and site-directed mutagenesis</a:t>
            </a:r>
          </a:p>
          <a:p>
            <a:pPr algn="ctr"/>
            <a:r>
              <a:rPr lang="en-US" sz="2400" dirty="0" smtClean="0"/>
              <a:t>&gt; different </a:t>
            </a:r>
            <a:r>
              <a:rPr lang="en-US" sz="2400" dirty="0"/>
              <a:t>sized DNA molecules packaged as phage particle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phage </a:t>
            </a:r>
            <a:r>
              <a:rPr lang="en-US" sz="2400" dirty="0"/>
              <a:t>with inserts &gt; 2 kb replicated </a:t>
            </a:r>
            <a:r>
              <a:rPr lang="en-US" sz="2400" dirty="0" smtClean="0"/>
              <a:t>slower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different </a:t>
            </a:r>
            <a:r>
              <a:rPr lang="en-US" sz="2400" dirty="0"/>
              <a:t>sized DNA molecules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produce different size phage particles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5152072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Both </a:t>
            </a:r>
            <a:r>
              <a:rPr lang="en-US" sz="2400" b="1" dirty="0">
                <a:solidFill>
                  <a:srgbClr val="002060"/>
                </a:solidFill>
              </a:rPr>
              <a:t>RF and single-stranded DNA will transfect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competent </a:t>
            </a:r>
            <a:r>
              <a:rPr lang="en-US" sz="2400" b="1" i="1" dirty="0">
                <a:solidFill>
                  <a:srgbClr val="002060"/>
                </a:solidFill>
              </a:rPr>
              <a:t>E. coli cells to yield either plaques or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infected </a:t>
            </a:r>
            <a:r>
              <a:rPr lang="en-US" sz="2400" b="1" dirty="0" smtClean="0">
                <a:solidFill>
                  <a:srgbClr val="002060"/>
                </a:solidFill>
              </a:rPr>
              <a:t>colonies.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latin typeface="Times New Roman" pitchFamily="18" charset="0"/>
              </a:rPr>
              <a:t>Why use single-stranded vectors?</a:t>
            </a:r>
            <a:br>
              <a:rPr lang="en-US" altLang="zh-CN" sz="2800" b="1" dirty="0" smtClean="0">
                <a:latin typeface="Times New Roman" pitchFamily="18" charset="0"/>
              </a:rPr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43000" y="914400"/>
            <a:ext cx="7239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r>
              <a:rPr lang="en-US" altLang="zh-CN" sz="2400" dirty="0" smtClean="0"/>
              <a:t>Sequencing by </a:t>
            </a:r>
            <a:r>
              <a:rPr lang="en-US" altLang="zh-CN" sz="2400" dirty="0" err="1" smtClean="0"/>
              <a:t>dideoxy</a:t>
            </a:r>
            <a:r>
              <a:rPr lang="en-US" altLang="zh-CN" sz="2400" dirty="0" smtClean="0"/>
              <a:t> method required single-stranded DNA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r>
              <a:rPr lang="en-US" altLang="zh-CN" sz="2400" dirty="0" err="1" smtClean="0"/>
              <a:t>oligonucleotide</a:t>
            </a:r>
            <a:r>
              <a:rPr lang="en-US" altLang="zh-CN" sz="2400" dirty="0" smtClean="0"/>
              <a:t>-directed mutagenesis required single-stranded DNA.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r>
              <a:rPr lang="en-US" altLang="zh-CN" sz="2400" dirty="0" smtClean="0"/>
              <a:t>certain probe preparation required single-stranded DNA.</a:t>
            </a:r>
          </a:p>
          <a:p>
            <a:pPr>
              <a:buClr>
                <a:srgbClr val="FF3300"/>
              </a:buClr>
              <a:buFont typeface="Wingdings" pitchFamily="2" charset="2"/>
              <a:buChar char="l"/>
            </a:pPr>
            <a:r>
              <a:rPr lang="en-US" altLang="zh-CN" sz="2400" b="1" dirty="0" smtClean="0"/>
              <a:t>In </a:t>
            </a:r>
            <a:r>
              <a:rPr lang="en-US" altLang="zh-CN" sz="2400" b="1" dirty="0" smtClean="0"/>
              <a:t>summary:  </a:t>
            </a:r>
            <a:r>
              <a:rPr lang="en-US" altLang="zh-CN" sz="2400" b="1" dirty="0"/>
              <a:t>F</a:t>
            </a:r>
            <a:r>
              <a:rPr lang="en-US" altLang="zh-CN" sz="2400" dirty="0" smtClean="0"/>
              <a:t>ilamentous </a:t>
            </a:r>
            <a:r>
              <a:rPr lang="en-US" altLang="zh-CN" sz="2400" dirty="0" smtClean="0"/>
              <a:t>phages possess all the 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dirty="0" smtClean="0"/>
              <a:t>     </a:t>
            </a:r>
            <a:r>
              <a:rPr lang="en-US" altLang="zh-CN" sz="2400" dirty="0" smtClean="0"/>
              <a:t>	advantages </a:t>
            </a:r>
            <a:r>
              <a:rPr lang="en-US" altLang="zh-CN" sz="2400" dirty="0" smtClean="0"/>
              <a:t>of plasmids and producing particles </a:t>
            </a:r>
            <a:r>
              <a:rPr lang="en-US" altLang="zh-CN" sz="2400" dirty="0" smtClean="0"/>
              <a:t>	containing </a:t>
            </a:r>
            <a:r>
              <a:rPr lang="en-US" altLang="zh-CN" sz="2400" dirty="0" smtClean="0"/>
              <a:t>single-stranded DNA in an easily </a:t>
            </a:r>
            <a:r>
              <a:rPr lang="en-US" altLang="zh-CN" sz="2400" dirty="0" smtClean="0"/>
              <a:t>	obtainable </a:t>
            </a:r>
            <a:r>
              <a:rPr lang="en-US" altLang="zh-CN" sz="2400" dirty="0" smtClean="0"/>
              <a:t>form.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r>
              <a:rPr lang="en-US" sz="2400" b="1" dirty="0">
                <a:solidFill>
                  <a:srgbClr val="00B050"/>
                </a:solidFill>
              </a:rPr>
              <a:t>Inserts of up 42 Kb have been introduced into M13 genome and packaged (7x genome size)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endParaRPr lang="en-US" altLang="zh-CN" b="1" dirty="0" smtClean="0"/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6019800"/>
            <a:ext cx="4472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Ideal Insert capacity: 1 - 4 Kb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No photo description availa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3850"/>
            <a:ext cx="7899400" cy="592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mbda Phage and M13 Phage - Side by Side Comparison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3695700" cy="5276851"/>
          </a:xfrm>
          <a:prstGeom prst="rect">
            <a:avLst/>
          </a:prstGeom>
          <a:noFill/>
        </p:spPr>
      </p:pic>
      <p:pic>
        <p:nvPicPr>
          <p:cNvPr id="1028" name="Picture 4" descr="Lambda Phage vs M13 Phage in Tabular Fo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825653"/>
            <a:ext cx="4648200" cy="15271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6019800"/>
            <a:ext cx="155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Lambda Phage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3505200"/>
            <a:ext cx="1321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M13 PHAGE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latin typeface="Times New Roman" pitchFamily="18" charset="0"/>
              </a:rPr>
              <a:t>The biology of the filamentous </a:t>
            </a:r>
            <a:r>
              <a:rPr lang="en-US" altLang="zh-CN" sz="2800" b="1" dirty="0" err="1" smtClean="0">
                <a:latin typeface="Times New Roman" pitchFamily="18" charset="0"/>
              </a:rPr>
              <a:t>coliphages</a:t>
            </a:r>
            <a:r>
              <a:rPr lang="en-US" altLang="zh-CN" sz="2800" b="1" dirty="0" smtClean="0">
                <a:latin typeface="Times New Roman" pitchFamily="18" charset="0"/>
              </a:rPr>
              <a:t/>
            </a:r>
            <a:br>
              <a:rPr lang="en-US" altLang="zh-CN" sz="2800" b="1" dirty="0" smtClean="0">
                <a:latin typeface="Times New Roman" pitchFamily="18" charset="0"/>
              </a:rPr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62000" y="1066801"/>
            <a:ext cx="81534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The phages only infect enteric bacteria 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harbouring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 F 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pili</a:t>
            </a:r>
            <a:endParaRPr lang="en-US" altLang="zh-CN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the end of the F 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pilus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 is the adsorption site 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altLang="zh-CN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phage particles bind to 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pilus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– only infects F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Hfr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F' cells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&gt;single-stranded DNA genome enters cell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designated as “+” strand</a:t>
            </a:r>
            <a:endParaRPr lang="en-US" altLang="zh-CN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infected cells continue to grow and divide, and extrude virus 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particles (but at slower rate compared to uninfected cells)</a:t>
            </a:r>
            <a:endParaRPr lang="en-US" altLang="zh-CN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Up to 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1000 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phage particles may be released into the medium per cell per generation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Replication of phage DNA does not result in host-cell 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lysis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The process of phage transfect and release – 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1. The single-stranded phage DNA enters the cell 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2. the single-stranded phage DNA is released. </a:t>
            </a:r>
          </a:p>
          <a:p>
            <a:pPr>
              <a:buFont typeface="Wingdings" pitchFamily="2" charset="2"/>
              <a:buChar char="v"/>
            </a:pPr>
            <a:endParaRPr lang="en-US" altLang="zh-CN" sz="2400" b="1" dirty="0" smtClean="0">
              <a:latin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</a:endParaRPr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latin typeface="Times New Roman" pitchFamily="18" charset="0"/>
              </a:rPr>
              <a:t>The single-stranded phage DNA enters the cell</a:t>
            </a:r>
            <a:endParaRPr lang="en-US" altLang="zh-CN" sz="2800" b="1" dirty="0">
              <a:latin typeface="Times New Roman" pitchFamily="18" charset="0"/>
            </a:endParaRPr>
          </a:p>
        </p:txBody>
      </p:sp>
      <p:pic>
        <p:nvPicPr>
          <p:cNvPr id="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495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953000" y="1676400"/>
            <a:ext cx="3886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zh-CN" sz="2400" dirty="0" smtClean="0"/>
              <a:t>the virus discard the </a:t>
            </a:r>
            <a:r>
              <a:rPr lang="en-US" altLang="zh-CN" sz="2400" dirty="0" err="1" smtClean="0"/>
              <a:t>capsid</a:t>
            </a:r>
            <a:r>
              <a:rPr lang="en-US" altLang="zh-CN" sz="2400" dirty="0" smtClean="0"/>
              <a:t> proteins</a:t>
            </a:r>
          </a:p>
          <a:p>
            <a:pPr>
              <a:buFont typeface="Wingdings" pitchFamily="2" charset="2"/>
              <a:buChar char="§"/>
            </a:pPr>
            <a:r>
              <a:rPr lang="en-US" altLang="zh-CN" sz="2400" dirty="0" smtClean="0"/>
              <a:t>the viral DNA passes into the cell</a:t>
            </a:r>
          </a:p>
          <a:p>
            <a:pPr>
              <a:buFont typeface="Wingdings" pitchFamily="2" charset="2"/>
              <a:buChar char="§"/>
            </a:pPr>
            <a:r>
              <a:rPr lang="en-US" altLang="zh-CN" sz="2400" dirty="0" smtClean="0"/>
              <a:t>converted to a double-stranded </a:t>
            </a:r>
            <a:r>
              <a:rPr lang="en-US" altLang="zh-CN" sz="2400" dirty="0" err="1" smtClean="0"/>
              <a:t>replicative</a:t>
            </a:r>
            <a:r>
              <a:rPr lang="en-US" altLang="zh-CN" sz="2400" dirty="0" smtClean="0"/>
              <a:t> form .</a:t>
            </a:r>
          </a:p>
          <a:p>
            <a:pPr>
              <a:buFont typeface="Wingdings" pitchFamily="2" charset="2"/>
              <a:buChar char="§"/>
            </a:pPr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decapsidation</a:t>
            </a:r>
            <a:r>
              <a:rPr lang="en-US" altLang="zh-CN" sz="2400" dirty="0" smtClean="0"/>
              <a:t> and replication are tightly coupled.</a:t>
            </a:r>
          </a:p>
          <a:p>
            <a:endParaRPr lang="en-US" altLang="zh-CN" b="1" dirty="0" smtClean="0">
              <a:latin typeface="Times New Roman" pitchFamily="18" charset="0"/>
            </a:endParaRPr>
          </a:p>
          <a:p>
            <a:endParaRPr lang="en-US" altLang="zh-CN" b="1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1295400" y="4267200"/>
            <a:ext cx="304800" cy="1066800"/>
          </a:xfrm>
          <a:prstGeom prst="down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4102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</a:rPr>
              <a:t>The RF multiplies rapidly inside the cell until about 100 RF molecules.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4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0"/>
            <a:ext cx="464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38200" y="3733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zh-CN" b="1" dirty="0" smtClean="0">
                <a:latin typeface="Times New Roman" pitchFamily="18" charset="0"/>
              </a:rPr>
              <a:t>a viral-encoded protein accumulated.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191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zh-CN" b="1" dirty="0" smtClean="0">
                <a:latin typeface="Times New Roman" pitchFamily="18" charset="0"/>
              </a:rPr>
              <a:t>The protein </a:t>
            </a:r>
            <a:r>
              <a:rPr lang="en-US" altLang="zh-CN" b="1" u="sng" dirty="0" smtClean="0">
                <a:latin typeface="Times New Roman" pitchFamily="18" charset="0"/>
              </a:rPr>
              <a:t>binds</a:t>
            </a:r>
            <a:r>
              <a:rPr lang="en-US" altLang="zh-CN" b="1" dirty="0" smtClean="0">
                <a:latin typeface="Times New Roman" pitchFamily="18" charset="0"/>
              </a:rPr>
              <a:t> to the viral strand and prevents synthesis of the complementary strand.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517267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As the DNA passes through the </a:t>
            </a:r>
            <a:r>
              <a:rPr lang="en-US" b="1" dirty="0" smtClean="0">
                <a:solidFill>
                  <a:srgbClr val="002060"/>
                </a:solidFill>
              </a:rPr>
              <a:t>membrane, the </a:t>
            </a:r>
            <a:r>
              <a:rPr lang="en-US" b="1" dirty="0">
                <a:solidFill>
                  <a:srgbClr val="002060"/>
                </a:solidFill>
              </a:rPr>
              <a:t>DNA-binding protein is stripped off </a:t>
            </a:r>
            <a:r>
              <a:rPr lang="en-US" b="1" dirty="0" smtClean="0">
                <a:solidFill>
                  <a:srgbClr val="002060"/>
                </a:solidFill>
              </a:rPr>
              <a:t>and replaced </a:t>
            </a:r>
            <a:r>
              <a:rPr lang="en-US" b="1" dirty="0">
                <a:solidFill>
                  <a:srgbClr val="002060"/>
                </a:solidFill>
              </a:rPr>
              <a:t>with </a:t>
            </a:r>
            <a:r>
              <a:rPr lang="en-US" b="1" dirty="0" err="1">
                <a:solidFill>
                  <a:srgbClr val="002060"/>
                </a:solidFill>
              </a:rPr>
              <a:t>capsid</a:t>
            </a:r>
            <a:r>
              <a:rPr lang="en-US" b="1" dirty="0">
                <a:solidFill>
                  <a:srgbClr val="002060"/>
                </a:solidFill>
              </a:rPr>
              <a:t> protein.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2" y="152400"/>
            <a:ext cx="6643688" cy="646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6200" y="2590800"/>
            <a:ext cx="2667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Gene VIII</a:t>
            </a:r>
            <a:r>
              <a:rPr lang="en-US" b="1" dirty="0">
                <a:solidFill>
                  <a:srgbClr val="0070C0"/>
                </a:solidFill>
              </a:rPr>
              <a:t> codes for </a:t>
            </a:r>
            <a:r>
              <a:rPr lang="en-US" b="1" u="sng" dirty="0">
                <a:solidFill>
                  <a:srgbClr val="0070C0"/>
                </a:solidFill>
              </a:rPr>
              <a:t>the major structural protein</a:t>
            </a:r>
            <a:r>
              <a:rPr lang="en-US" b="1" dirty="0">
                <a:solidFill>
                  <a:srgbClr val="0070C0"/>
                </a:solidFill>
              </a:rPr>
              <a:t> of the </a:t>
            </a:r>
            <a:r>
              <a:rPr lang="en-US" b="1" dirty="0" err="1">
                <a:solidFill>
                  <a:srgbClr val="0070C0"/>
                </a:solidFill>
              </a:rPr>
              <a:t>bacteriophage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particles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i="1" dirty="0">
                <a:solidFill>
                  <a:srgbClr val="0070C0"/>
                </a:solidFill>
              </a:rPr>
              <a:t>Gene III</a:t>
            </a:r>
            <a:r>
              <a:rPr lang="en-US" b="1" dirty="0">
                <a:solidFill>
                  <a:srgbClr val="0070C0"/>
                </a:solidFill>
              </a:rPr>
              <a:t> codes for </a:t>
            </a:r>
            <a:r>
              <a:rPr lang="en-US" b="1" u="sng" dirty="0">
                <a:solidFill>
                  <a:srgbClr val="0070C0"/>
                </a:solidFill>
              </a:rPr>
              <a:t>the minor coat protein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creenshot (35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366000" cy="457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52400"/>
            <a:ext cx="594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eplicative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form (RF)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RF contains “+” and “–” strands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“–” strand is template – for mRNA synthesis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for production of new “+” strands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by rolling circle replication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“+” strands are packaged in phage coat protein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exit cell as phage particle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181285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</a:rPr>
              <a:t>M13 does not kill host</a:t>
            </a:r>
          </a:p>
          <a:p>
            <a:r>
              <a:rPr lang="en-US" sz="2400" dirty="0" smtClean="0"/>
              <a:t>&gt; phage </a:t>
            </a:r>
            <a:r>
              <a:rPr lang="en-US" sz="2400" dirty="0"/>
              <a:t>particles released without </a:t>
            </a:r>
            <a:r>
              <a:rPr lang="en-US" sz="2400" dirty="0" err="1"/>
              <a:t>lysing</a:t>
            </a:r>
            <a:r>
              <a:rPr lang="en-US" sz="2400" dirty="0"/>
              <a:t> cell membrane</a:t>
            </a:r>
          </a:p>
          <a:p>
            <a:r>
              <a:rPr lang="en-US" sz="2400" dirty="0" smtClean="0"/>
              <a:t>&gt; </a:t>
            </a:r>
            <a:r>
              <a:rPr lang="en-US" sz="2400" dirty="0"/>
              <a:t>slows growth of host, produces turbid “plaques”</a:t>
            </a:r>
          </a:p>
          <a:p>
            <a:pPr>
              <a:buFont typeface="Wingdings"/>
              <a:buChar char="Ø"/>
            </a:pPr>
            <a:r>
              <a:rPr lang="en-US" sz="2400" dirty="0" smtClean="0"/>
              <a:t>zones </a:t>
            </a:r>
            <a:r>
              <a:rPr lang="en-US" sz="2400" dirty="0"/>
              <a:t>of slowed bacterial </a:t>
            </a:r>
            <a:r>
              <a:rPr lang="en-US" sz="2400" dirty="0" smtClean="0"/>
              <a:t>growth</a:t>
            </a:r>
          </a:p>
          <a:p>
            <a:endParaRPr lang="en-US" sz="2400" dirty="0"/>
          </a:p>
          <a:p>
            <a:r>
              <a:rPr lang="en-US" sz="2400" b="1" u="sng" dirty="0">
                <a:solidFill>
                  <a:srgbClr val="002060"/>
                </a:solidFill>
              </a:rPr>
              <a:t>S</a:t>
            </a:r>
            <a:r>
              <a:rPr lang="en-US" sz="2400" b="1" u="sng" dirty="0" smtClean="0">
                <a:solidFill>
                  <a:srgbClr val="002060"/>
                </a:solidFill>
              </a:rPr>
              <a:t>ingle-stranded </a:t>
            </a:r>
            <a:r>
              <a:rPr lang="en-US" sz="2400" b="1" u="sng" dirty="0">
                <a:solidFill>
                  <a:srgbClr val="002060"/>
                </a:solidFill>
              </a:rPr>
              <a:t>DNA</a:t>
            </a:r>
          </a:p>
          <a:p>
            <a:r>
              <a:rPr lang="en-US" sz="2400" dirty="0" smtClean="0"/>
              <a:t>&gt; collected </a:t>
            </a:r>
            <a:r>
              <a:rPr lang="en-US" sz="2400" dirty="0"/>
              <a:t>by growing M13 infected cells in culture</a:t>
            </a:r>
          </a:p>
          <a:p>
            <a:r>
              <a:rPr lang="en-US" sz="2400" dirty="0" smtClean="0"/>
              <a:t>&gt; cultures </a:t>
            </a:r>
            <a:r>
              <a:rPr lang="en-US" sz="2400" dirty="0"/>
              <a:t>centrifuged to pellet bacterial cells</a:t>
            </a:r>
          </a:p>
          <a:p>
            <a:r>
              <a:rPr lang="en-US" sz="2400" dirty="0" smtClean="0"/>
              <a:t>&gt; phage </a:t>
            </a:r>
            <a:r>
              <a:rPr lang="en-US" sz="2400" dirty="0"/>
              <a:t>remains in supernatant</a:t>
            </a:r>
          </a:p>
          <a:p>
            <a:r>
              <a:rPr lang="en-US" sz="2400" dirty="0" smtClean="0"/>
              <a:t>&gt; until </a:t>
            </a:r>
            <a:r>
              <a:rPr lang="en-US" sz="2400" dirty="0"/>
              <a:t>precipitated with </a:t>
            </a:r>
            <a:r>
              <a:rPr lang="en-US" sz="2400" dirty="0" err="1"/>
              <a:t>Ficoll</a:t>
            </a:r>
            <a:endParaRPr lang="en-US" sz="2400" dirty="0"/>
          </a:p>
          <a:p>
            <a:r>
              <a:rPr lang="en-US" sz="2400" dirty="0" smtClean="0"/>
              <a:t>And then; DNA </a:t>
            </a:r>
            <a:r>
              <a:rPr lang="en-US" sz="2400" dirty="0"/>
              <a:t>extracted from phage by phenol </a:t>
            </a:r>
            <a:r>
              <a:rPr lang="en-US" sz="2400" dirty="0" smtClean="0"/>
              <a:t>extraction.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 change width 586 to 520 &amp; 745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Team:TCU Taiwan/M13Phage - 2014.igem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3" name="Picture 5" descr="C:\Users\Alok Pandey\Desktop\TCU_M13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8" y="0"/>
            <a:ext cx="91410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714</Words>
  <Application>Microsoft Office PowerPoint</Application>
  <PresentationFormat>On-screen Show (4:3)</PresentationFormat>
  <Paragraphs>97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DNA cloning with single stranded DNA vectors</vt:lpstr>
      <vt:lpstr>Slide 2</vt:lpstr>
      <vt:lpstr>The biology of the filamentous coliphages </vt:lpstr>
      <vt:lpstr>The single-stranded phage DNA enters the cell</vt:lpstr>
      <vt:lpstr>Slide 5</vt:lpstr>
      <vt:lpstr>Slide 6</vt:lpstr>
      <vt:lpstr>Slide 7</vt:lpstr>
      <vt:lpstr>Slide 8</vt:lpstr>
      <vt:lpstr>Slide 9</vt:lpstr>
      <vt:lpstr>Slide 10</vt:lpstr>
      <vt:lpstr>M13 Phage vectors </vt:lpstr>
      <vt:lpstr>Slide 12</vt:lpstr>
      <vt:lpstr>Slide 13</vt:lpstr>
      <vt:lpstr>Slide 14</vt:lpstr>
      <vt:lpstr>Slide 15</vt:lpstr>
      <vt:lpstr>Why use single-stranded vectors?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cloning with single stranded DNA vectors</dc:title>
  <dc:creator>Alok Pandey</dc:creator>
  <cp:lastModifiedBy>Alok Pandey</cp:lastModifiedBy>
  <cp:revision>13</cp:revision>
  <dcterms:created xsi:type="dcterms:W3CDTF">2022-09-26T01:09:44Z</dcterms:created>
  <dcterms:modified xsi:type="dcterms:W3CDTF">2022-09-26T03:03:41Z</dcterms:modified>
</cp:coreProperties>
</file>