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4" r:id="rId19"/>
    <p:sldId id="275" r:id="rId20"/>
    <p:sldId id="273" r:id="rId21"/>
    <p:sldId id="276" r:id="rId22"/>
    <p:sldId id="277" r:id="rId23"/>
    <p:sldId id="278" r:id="rId24"/>
    <p:sldId id="279"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66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9" d="100"/>
          <a:sy n="69" d="100"/>
        </p:scale>
        <p:origin x="-1110"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6DE7C2E-541D-4EB6-8DB6-86BC83788789}" type="datetimeFigureOut">
              <a:rPr lang="en-US" smtClean="0"/>
              <a:pPr/>
              <a:t>8/29/2022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2EEAAB-C31F-4571-9D99-408A772781B8}"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6DE7C2E-541D-4EB6-8DB6-86BC83788789}" type="datetimeFigureOut">
              <a:rPr lang="en-US" smtClean="0"/>
              <a:pPr/>
              <a:t>8/29/2022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2EEAAB-C31F-4571-9D99-408A772781B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6DE7C2E-541D-4EB6-8DB6-86BC83788789}" type="datetimeFigureOut">
              <a:rPr lang="en-US" smtClean="0"/>
              <a:pPr/>
              <a:t>8/29/2022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2EEAAB-C31F-4571-9D99-408A772781B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6DE7C2E-541D-4EB6-8DB6-86BC83788789}" type="datetimeFigureOut">
              <a:rPr lang="en-US" smtClean="0"/>
              <a:pPr/>
              <a:t>8/29/2022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2EEAAB-C31F-4571-9D99-408A772781B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6DE7C2E-541D-4EB6-8DB6-86BC83788789}" type="datetimeFigureOut">
              <a:rPr lang="en-US" smtClean="0"/>
              <a:pPr/>
              <a:t>8/29/2022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2EEAAB-C31F-4571-9D99-408A772781B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6DE7C2E-541D-4EB6-8DB6-86BC83788789}" type="datetimeFigureOut">
              <a:rPr lang="en-US" smtClean="0"/>
              <a:pPr/>
              <a:t>8/29/2022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2EEAAB-C31F-4571-9D99-408A772781B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6DE7C2E-541D-4EB6-8DB6-86BC83788789}" type="datetimeFigureOut">
              <a:rPr lang="en-US" smtClean="0"/>
              <a:pPr/>
              <a:t>8/29/2022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12EEAAB-C31F-4571-9D99-408A772781B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6DE7C2E-541D-4EB6-8DB6-86BC83788789}" type="datetimeFigureOut">
              <a:rPr lang="en-US" smtClean="0"/>
              <a:pPr/>
              <a:t>8/29/2022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12EEAAB-C31F-4571-9D99-408A772781B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DE7C2E-541D-4EB6-8DB6-86BC83788789}" type="datetimeFigureOut">
              <a:rPr lang="en-US" smtClean="0"/>
              <a:pPr/>
              <a:t>8/29/2022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12EEAAB-C31F-4571-9D99-408A772781B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6DE7C2E-541D-4EB6-8DB6-86BC83788789}" type="datetimeFigureOut">
              <a:rPr lang="en-US" smtClean="0"/>
              <a:pPr/>
              <a:t>8/29/2022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2EEAAB-C31F-4571-9D99-408A772781B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6DE7C2E-541D-4EB6-8DB6-86BC83788789}" type="datetimeFigureOut">
              <a:rPr lang="en-US" smtClean="0"/>
              <a:pPr/>
              <a:t>8/29/2022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2EEAAB-C31F-4571-9D99-408A772781B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DE7C2E-541D-4EB6-8DB6-86BC83788789}" type="datetimeFigureOut">
              <a:rPr lang="en-US" smtClean="0"/>
              <a:pPr/>
              <a:t>8/29/2022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2EEAAB-C31F-4571-9D99-408A772781B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en.wikipedia.org/wiki/Chromosome" TargetMode="External"/><Relationship Id="rId13" Type="http://schemas.openxmlformats.org/officeDocument/2006/relationships/hyperlink" Target="https://en.wikipedia.org/wiki/Gene_expression" TargetMode="External"/><Relationship Id="rId3" Type="http://schemas.openxmlformats.org/officeDocument/2006/relationships/hyperlink" Target="https://en.wikipedia.org/wiki/Hybridization_probe" TargetMode="External"/><Relationship Id="rId7" Type="http://schemas.openxmlformats.org/officeDocument/2006/relationships/hyperlink" Target="https://en.wikipedia.org/wiki/DNA_sequence" TargetMode="External"/><Relationship Id="rId12" Type="http://schemas.openxmlformats.org/officeDocument/2006/relationships/hyperlink" Target="https://en.wikipedia.org/wiki/MiRNA" TargetMode="External"/><Relationship Id="rId2" Type="http://schemas.openxmlformats.org/officeDocument/2006/relationships/hyperlink" Target="https://en.wikipedia.org/wiki/Cytogenetics" TargetMode="External"/><Relationship Id="rId1" Type="http://schemas.openxmlformats.org/officeDocument/2006/relationships/slideLayout" Target="../slideLayouts/slideLayout1.xml"/><Relationship Id="rId6" Type="http://schemas.openxmlformats.org/officeDocument/2006/relationships/hyperlink" Target="https://en.wikipedia.org/wiki/DNA" TargetMode="External"/><Relationship Id="rId11" Type="http://schemas.openxmlformats.org/officeDocument/2006/relationships/hyperlink" Target="https://en.wikipedia.org/wiki/Long_non-coding_RNA" TargetMode="External"/><Relationship Id="rId5" Type="http://schemas.openxmlformats.org/officeDocument/2006/relationships/hyperlink" Target="https://en.wikipedia.org/wiki/Complementarity_(molecular_biology)" TargetMode="External"/><Relationship Id="rId10" Type="http://schemas.openxmlformats.org/officeDocument/2006/relationships/hyperlink" Target="https://en.wikipedia.org/wiki/MRNA" TargetMode="External"/><Relationship Id="rId4" Type="http://schemas.openxmlformats.org/officeDocument/2006/relationships/hyperlink" Target="https://en.wikipedia.org/wiki/Nucleic_acid" TargetMode="External"/><Relationship Id="rId9" Type="http://schemas.openxmlformats.org/officeDocument/2006/relationships/hyperlink" Target="https://en.wikipedia.org/wiki/Fluorescence_microscopy"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s://www.ncbi.nlm.nih.gov/pmc/articles/PMC2757439/" TargetMode="Externa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19200" y="457200"/>
            <a:ext cx="7162800" cy="523220"/>
          </a:xfrm>
          <a:prstGeom prst="rect">
            <a:avLst/>
          </a:prstGeom>
        </p:spPr>
        <p:txBody>
          <a:bodyPr wrap="square">
            <a:spAutoFit/>
          </a:bodyPr>
          <a:lstStyle/>
          <a:p>
            <a:r>
              <a:rPr lang="en-US" sz="2800" b="1" u="sng" dirty="0">
                <a:solidFill>
                  <a:srgbClr val="FF0000"/>
                </a:solidFill>
                <a:latin typeface="Arial" pitchFamily="34" charset="0"/>
                <a:cs typeface="Arial" pitchFamily="34" charset="0"/>
              </a:rPr>
              <a:t>Fluorescence </a:t>
            </a:r>
            <a:r>
              <a:rPr lang="en-US" sz="2800" b="1" i="1" u="sng" dirty="0">
                <a:solidFill>
                  <a:srgbClr val="FF0000"/>
                </a:solidFill>
                <a:latin typeface="Arial" pitchFamily="34" charset="0"/>
                <a:cs typeface="Arial" pitchFamily="34" charset="0"/>
              </a:rPr>
              <a:t>in situ</a:t>
            </a:r>
            <a:r>
              <a:rPr lang="en-US" sz="2800" b="1" u="sng" dirty="0">
                <a:solidFill>
                  <a:srgbClr val="FF0000"/>
                </a:solidFill>
                <a:latin typeface="Arial" pitchFamily="34" charset="0"/>
                <a:cs typeface="Arial" pitchFamily="34" charset="0"/>
              </a:rPr>
              <a:t> </a:t>
            </a:r>
            <a:r>
              <a:rPr lang="en-US" sz="2800" b="1" u="sng" dirty="0" smtClean="0">
                <a:solidFill>
                  <a:srgbClr val="FF0000"/>
                </a:solidFill>
                <a:latin typeface="Arial" pitchFamily="34" charset="0"/>
                <a:cs typeface="Arial" pitchFamily="34" charset="0"/>
              </a:rPr>
              <a:t>hybridization (FISH)</a:t>
            </a:r>
            <a:endParaRPr lang="en-US" sz="2800" b="1" u="sng" dirty="0">
              <a:solidFill>
                <a:srgbClr val="FF0000"/>
              </a:solidFill>
              <a:latin typeface="Arial" pitchFamily="34" charset="0"/>
              <a:cs typeface="Arial" pitchFamily="34" charset="0"/>
            </a:endParaRPr>
          </a:p>
        </p:txBody>
      </p:sp>
      <p:sp>
        <p:nvSpPr>
          <p:cNvPr id="5" name="Rectangle 4"/>
          <p:cNvSpPr/>
          <p:nvPr/>
        </p:nvSpPr>
        <p:spPr>
          <a:xfrm>
            <a:off x="457200" y="1447800"/>
            <a:ext cx="8305800" cy="923330"/>
          </a:xfrm>
          <a:prstGeom prst="rect">
            <a:avLst/>
          </a:prstGeom>
        </p:spPr>
        <p:txBody>
          <a:bodyPr wrap="square">
            <a:spAutoFit/>
          </a:bodyPr>
          <a:lstStyle/>
          <a:p>
            <a:r>
              <a:rPr lang="en-US" b="1" dirty="0"/>
              <a:t>Fluorescence </a:t>
            </a:r>
            <a:r>
              <a:rPr lang="en-US" b="1" i="1" dirty="0"/>
              <a:t>in situ</a:t>
            </a:r>
            <a:r>
              <a:rPr lang="en-US" b="1" dirty="0"/>
              <a:t> hybridization (FISH) is a </a:t>
            </a:r>
            <a:r>
              <a:rPr lang="en-US" b="1" dirty="0">
                <a:hlinkClick r:id="rId2" tooltip="Cytogenetics"/>
              </a:rPr>
              <a:t>molecular cytogenetic</a:t>
            </a:r>
            <a:r>
              <a:rPr lang="en-US" b="1" dirty="0"/>
              <a:t> technique that uses </a:t>
            </a:r>
            <a:r>
              <a:rPr lang="en-US" b="1" dirty="0">
                <a:hlinkClick r:id="rId3" tooltip="Hybridization probe"/>
              </a:rPr>
              <a:t>fluorescent probes</a:t>
            </a:r>
            <a:r>
              <a:rPr lang="en-US" b="1" dirty="0"/>
              <a:t> that bind to only particular parts of a </a:t>
            </a:r>
            <a:r>
              <a:rPr lang="en-US" b="1" dirty="0">
                <a:hlinkClick r:id="rId4" tooltip="Nucleic acid"/>
              </a:rPr>
              <a:t>nucleic acid</a:t>
            </a:r>
            <a:r>
              <a:rPr lang="en-US" b="1" dirty="0"/>
              <a:t> sequence with a high degree of sequence </a:t>
            </a:r>
            <a:r>
              <a:rPr lang="en-US" b="1" dirty="0" err="1">
                <a:hlinkClick r:id="rId5" tooltip="Complementarity (molecular biology)"/>
              </a:rPr>
              <a:t>complementarity</a:t>
            </a:r>
            <a:r>
              <a:rPr lang="en-US" b="1" dirty="0"/>
              <a:t>.</a:t>
            </a:r>
          </a:p>
        </p:txBody>
      </p:sp>
      <p:sp>
        <p:nvSpPr>
          <p:cNvPr id="6" name="Rectangle 5"/>
          <p:cNvSpPr/>
          <p:nvPr/>
        </p:nvSpPr>
        <p:spPr>
          <a:xfrm>
            <a:off x="381000" y="2713672"/>
            <a:ext cx="8610600" cy="1477328"/>
          </a:xfrm>
          <a:prstGeom prst="rect">
            <a:avLst/>
          </a:prstGeom>
        </p:spPr>
        <p:txBody>
          <a:bodyPr wrap="square">
            <a:spAutoFit/>
          </a:bodyPr>
          <a:lstStyle/>
          <a:p>
            <a:r>
              <a:rPr lang="en-US" b="1" dirty="0" smtClean="0">
                <a:solidFill>
                  <a:srgbClr val="00B050"/>
                </a:solidFill>
              </a:rPr>
              <a:t>FISH is used to </a:t>
            </a:r>
            <a:r>
              <a:rPr lang="en-US" b="1" dirty="0">
                <a:solidFill>
                  <a:srgbClr val="00B050"/>
                </a:solidFill>
              </a:rPr>
              <a:t>detect and localize the presence or absence </a:t>
            </a:r>
            <a:r>
              <a:rPr lang="en-US" b="1" dirty="0" smtClean="0">
                <a:solidFill>
                  <a:srgbClr val="00B050"/>
                </a:solidFill>
              </a:rPr>
              <a:t>of specific</a:t>
            </a:r>
            <a:r>
              <a:rPr lang="en-US" b="1" dirty="0">
                <a:solidFill>
                  <a:srgbClr val="00B050"/>
                </a:solidFill>
              </a:rPr>
              <a:t> </a:t>
            </a:r>
            <a:r>
              <a:rPr lang="en-US" b="1" dirty="0">
                <a:solidFill>
                  <a:srgbClr val="00B050"/>
                </a:solidFill>
                <a:hlinkClick r:id="rId6" tooltip="DNA"/>
              </a:rPr>
              <a:t>DNA</a:t>
            </a:r>
            <a:r>
              <a:rPr lang="en-US" b="1" dirty="0">
                <a:solidFill>
                  <a:srgbClr val="00B050"/>
                </a:solidFill>
              </a:rPr>
              <a:t> </a:t>
            </a:r>
            <a:r>
              <a:rPr lang="en-US" b="1" dirty="0">
                <a:solidFill>
                  <a:srgbClr val="00B050"/>
                </a:solidFill>
                <a:hlinkClick r:id="rId7" tooltip="DNA sequence"/>
              </a:rPr>
              <a:t>sequences</a:t>
            </a:r>
            <a:r>
              <a:rPr lang="en-US" b="1" dirty="0">
                <a:solidFill>
                  <a:srgbClr val="00B050"/>
                </a:solidFill>
              </a:rPr>
              <a:t> on </a:t>
            </a:r>
            <a:endParaRPr lang="en-US" b="1" dirty="0" smtClean="0">
              <a:solidFill>
                <a:srgbClr val="00B050"/>
              </a:solidFill>
            </a:endParaRPr>
          </a:p>
          <a:p>
            <a:r>
              <a:rPr lang="en-US" b="1" dirty="0" smtClean="0">
                <a:solidFill>
                  <a:srgbClr val="00B050"/>
                </a:solidFill>
                <a:hlinkClick r:id="rId8" tooltip="Chromosome"/>
              </a:rPr>
              <a:t>chromosomes</a:t>
            </a:r>
            <a:r>
              <a:rPr lang="en-US" b="1" dirty="0">
                <a:solidFill>
                  <a:srgbClr val="00B050"/>
                </a:solidFill>
              </a:rPr>
              <a:t>. </a:t>
            </a:r>
            <a:endParaRPr lang="en-US" b="1" dirty="0" smtClean="0">
              <a:solidFill>
                <a:srgbClr val="00B050"/>
              </a:solidFill>
            </a:endParaRPr>
          </a:p>
          <a:p>
            <a:endParaRPr lang="en-US" b="1" dirty="0">
              <a:solidFill>
                <a:srgbClr val="00B050"/>
              </a:solidFill>
              <a:hlinkClick r:id="rId9" tooltip="Fluorescence microscopy"/>
            </a:endParaRPr>
          </a:p>
          <a:p>
            <a:r>
              <a:rPr lang="en-US" b="1" dirty="0" smtClean="0">
                <a:solidFill>
                  <a:srgbClr val="00B050"/>
                </a:solidFill>
                <a:hlinkClick r:id="rId9" tooltip="Fluorescence microscopy"/>
              </a:rPr>
              <a:t>Fluorescence </a:t>
            </a:r>
            <a:r>
              <a:rPr lang="en-US" b="1" dirty="0">
                <a:solidFill>
                  <a:srgbClr val="00B050"/>
                </a:solidFill>
                <a:hlinkClick r:id="rId9" tooltip="Fluorescence microscopy"/>
              </a:rPr>
              <a:t>microscopy</a:t>
            </a:r>
            <a:r>
              <a:rPr lang="en-US" b="1" dirty="0">
                <a:solidFill>
                  <a:srgbClr val="00B050"/>
                </a:solidFill>
              </a:rPr>
              <a:t> can be used to find out where the fluorescent probe is bound to the chromosomes.</a:t>
            </a:r>
          </a:p>
        </p:txBody>
      </p:sp>
      <p:sp>
        <p:nvSpPr>
          <p:cNvPr id="7" name="Rectangle 6"/>
          <p:cNvSpPr/>
          <p:nvPr/>
        </p:nvSpPr>
        <p:spPr>
          <a:xfrm>
            <a:off x="457200" y="4694872"/>
            <a:ext cx="8610600" cy="1477328"/>
          </a:xfrm>
          <a:prstGeom prst="rect">
            <a:avLst/>
          </a:prstGeom>
        </p:spPr>
        <p:txBody>
          <a:bodyPr wrap="square">
            <a:spAutoFit/>
          </a:bodyPr>
          <a:lstStyle/>
          <a:p>
            <a:r>
              <a:rPr lang="en-US" b="1" dirty="0">
                <a:solidFill>
                  <a:srgbClr val="C00000"/>
                </a:solidFill>
              </a:rPr>
              <a:t>FISH can also be used to detect and localize specific RNA </a:t>
            </a:r>
            <a:r>
              <a:rPr lang="en-US" b="1" dirty="0" smtClean="0">
                <a:solidFill>
                  <a:srgbClr val="C00000"/>
                </a:solidFill>
              </a:rPr>
              <a:t>targets (</a:t>
            </a:r>
            <a:r>
              <a:rPr lang="en-US" b="1" dirty="0" smtClean="0">
                <a:solidFill>
                  <a:srgbClr val="C00000"/>
                </a:solidFill>
                <a:hlinkClick r:id="rId10" tooltip="MRNA"/>
              </a:rPr>
              <a:t>mRNA</a:t>
            </a:r>
            <a:r>
              <a:rPr lang="en-US" b="1" dirty="0">
                <a:solidFill>
                  <a:srgbClr val="C00000"/>
                </a:solidFill>
              </a:rPr>
              <a:t>, </a:t>
            </a:r>
            <a:r>
              <a:rPr lang="en-US" b="1" dirty="0" err="1">
                <a:solidFill>
                  <a:srgbClr val="C00000"/>
                </a:solidFill>
                <a:hlinkClick r:id="rId11" tooltip="Long non-coding RNA"/>
              </a:rPr>
              <a:t>lncRNA</a:t>
            </a:r>
            <a:r>
              <a:rPr lang="en-US" b="1" dirty="0">
                <a:solidFill>
                  <a:srgbClr val="C00000"/>
                </a:solidFill>
              </a:rPr>
              <a:t> and </a:t>
            </a:r>
            <a:endParaRPr lang="en-US" b="1" dirty="0" smtClean="0">
              <a:solidFill>
                <a:srgbClr val="C00000"/>
              </a:solidFill>
            </a:endParaRPr>
          </a:p>
          <a:p>
            <a:r>
              <a:rPr lang="en-US" b="1" dirty="0" err="1" smtClean="0">
                <a:solidFill>
                  <a:srgbClr val="C00000"/>
                </a:solidFill>
                <a:hlinkClick r:id="rId12" tooltip="MiRNA"/>
              </a:rPr>
              <a:t>miRNA</a:t>
            </a:r>
            <a:r>
              <a:rPr lang="en-US" b="1" dirty="0" smtClean="0">
                <a:solidFill>
                  <a:srgbClr val="C00000"/>
                </a:solidFill>
              </a:rPr>
              <a:t>)</a:t>
            </a:r>
            <a:r>
              <a:rPr lang="en-US" b="1" dirty="0">
                <a:solidFill>
                  <a:srgbClr val="C00000"/>
                </a:solidFill>
              </a:rPr>
              <a:t> in cells, circulating tumor cells, and tissue samples. </a:t>
            </a:r>
            <a:endParaRPr lang="en-US" b="1" dirty="0" smtClean="0">
              <a:solidFill>
                <a:srgbClr val="C00000"/>
              </a:solidFill>
            </a:endParaRPr>
          </a:p>
          <a:p>
            <a:endParaRPr lang="en-US" b="1" dirty="0">
              <a:solidFill>
                <a:srgbClr val="C00000"/>
              </a:solidFill>
            </a:endParaRPr>
          </a:p>
          <a:p>
            <a:r>
              <a:rPr lang="en-US" b="1" dirty="0" smtClean="0">
                <a:solidFill>
                  <a:srgbClr val="C00000"/>
                </a:solidFill>
              </a:rPr>
              <a:t>In </a:t>
            </a:r>
            <a:r>
              <a:rPr lang="en-US" b="1" dirty="0">
                <a:solidFill>
                  <a:srgbClr val="C00000"/>
                </a:solidFill>
              </a:rPr>
              <a:t>this context, it can help define the spatial-temporal patterns of </a:t>
            </a:r>
            <a:r>
              <a:rPr lang="en-US" b="1" dirty="0">
                <a:solidFill>
                  <a:srgbClr val="C00000"/>
                </a:solidFill>
                <a:hlinkClick r:id="rId13" tooltip="Gene expression"/>
              </a:rPr>
              <a:t>gene expression</a:t>
            </a:r>
            <a:r>
              <a:rPr lang="en-US" b="1" dirty="0">
                <a:solidFill>
                  <a:srgbClr val="C00000"/>
                </a:solidFill>
              </a:rPr>
              <a:t> </a:t>
            </a:r>
            <a:endParaRPr lang="en-US" b="1" dirty="0" smtClean="0">
              <a:solidFill>
                <a:srgbClr val="C00000"/>
              </a:solidFill>
            </a:endParaRPr>
          </a:p>
          <a:p>
            <a:r>
              <a:rPr lang="en-US" b="1" dirty="0" smtClean="0">
                <a:solidFill>
                  <a:srgbClr val="C00000"/>
                </a:solidFill>
              </a:rPr>
              <a:t>within </a:t>
            </a:r>
            <a:r>
              <a:rPr lang="en-US" b="1" dirty="0">
                <a:solidFill>
                  <a:srgbClr val="C00000"/>
                </a:solidFill>
              </a:rPr>
              <a:t>cells and tissues.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Figure 1"/>
          <p:cNvPicPr>
            <a:picLocks noChangeAspect="1" noChangeArrowheads="1"/>
          </p:cNvPicPr>
          <p:nvPr/>
        </p:nvPicPr>
        <p:blipFill>
          <a:blip r:embed="rId2"/>
          <a:srcRect r="30000"/>
          <a:stretch>
            <a:fillRect/>
          </a:stretch>
        </p:blipFill>
        <p:spPr bwMode="auto">
          <a:xfrm>
            <a:off x="2286000" y="1447800"/>
            <a:ext cx="4768207" cy="3505200"/>
          </a:xfrm>
          <a:prstGeom prst="rect">
            <a:avLst/>
          </a:prstGeom>
          <a:noFill/>
        </p:spPr>
      </p:pic>
      <p:sp>
        <p:nvSpPr>
          <p:cNvPr id="3" name="Rectangle 2"/>
          <p:cNvSpPr/>
          <p:nvPr/>
        </p:nvSpPr>
        <p:spPr>
          <a:xfrm>
            <a:off x="1752600" y="467380"/>
            <a:ext cx="6616170" cy="523220"/>
          </a:xfrm>
          <a:prstGeom prst="rect">
            <a:avLst/>
          </a:prstGeom>
        </p:spPr>
        <p:txBody>
          <a:bodyPr wrap="none">
            <a:spAutoFit/>
          </a:bodyPr>
          <a:lstStyle/>
          <a:p>
            <a:r>
              <a:rPr lang="en-US" sz="2800" b="1" u="sng" dirty="0" smtClean="0">
                <a:solidFill>
                  <a:srgbClr val="FF0000"/>
                </a:solidFill>
              </a:rPr>
              <a:t>Cri du chat syndrome: </a:t>
            </a:r>
            <a:r>
              <a:rPr lang="en-US" sz="2800" dirty="0" smtClean="0"/>
              <a:t>(5p minus) syndrome</a:t>
            </a:r>
            <a:endParaRPr lang="en-US" sz="2800" b="1" u="sng" dirty="0">
              <a:solidFill>
                <a:srgbClr val="FF0000"/>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67000" y="533400"/>
            <a:ext cx="3154390" cy="523220"/>
          </a:xfrm>
          <a:prstGeom prst="rect">
            <a:avLst/>
          </a:prstGeom>
        </p:spPr>
        <p:txBody>
          <a:bodyPr wrap="none">
            <a:spAutoFit/>
          </a:bodyPr>
          <a:lstStyle/>
          <a:p>
            <a:r>
              <a:rPr lang="en-US" sz="2800" b="1" u="sng" dirty="0" smtClean="0"/>
              <a:t>Applications of FISH</a:t>
            </a:r>
          </a:p>
        </p:txBody>
      </p:sp>
      <p:sp>
        <p:nvSpPr>
          <p:cNvPr id="3" name="Rectangle 2"/>
          <p:cNvSpPr/>
          <p:nvPr/>
        </p:nvSpPr>
        <p:spPr>
          <a:xfrm>
            <a:off x="685800" y="1524000"/>
            <a:ext cx="7620000" cy="1200329"/>
          </a:xfrm>
          <a:prstGeom prst="rect">
            <a:avLst/>
          </a:prstGeom>
        </p:spPr>
        <p:txBody>
          <a:bodyPr wrap="square">
            <a:spAutoFit/>
          </a:bodyPr>
          <a:lstStyle/>
          <a:p>
            <a:r>
              <a:rPr lang="en-US" b="1" dirty="0" smtClean="0">
                <a:solidFill>
                  <a:srgbClr val="002060"/>
                </a:solidFill>
              </a:rPr>
              <a:t>Fluorescence in situ hybridization (FISH) provides researchers with a way to visualize and map the genetic material in an individual's cells, including specific genes or portions of genes. This may be used for understanding a variety of chromosomal abnormalities and other genetic mutations.</a:t>
            </a:r>
            <a:endParaRPr lang="en-US" b="1" dirty="0">
              <a:solidFill>
                <a:srgbClr val="002060"/>
              </a:solidFill>
            </a:endParaRPr>
          </a:p>
        </p:txBody>
      </p:sp>
      <p:sp>
        <p:nvSpPr>
          <p:cNvPr id="4" name="Rectangle 3"/>
          <p:cNvSpPr/>
          <p:nvPr/>
        </p:nvSpPr>
        <p:spPr>
          <a:xfrm>
            <a:off x="609600" y="3309878"/>
            <a:ext cx="8382000" cy="2862322"/>
          </a:xfrm>
          <a:prstGeom prst="rect">
            <a:avLst/>
          </a:prstGeom>
        </p:spPr>
        <p:txBody>
          <a:bodyPr wrap="square">
            <a:spAutoFit/>
          </a:bodyPr>
          <a:lstStyle/>
          <a:p>
            <a:r>
              <a:rPr lang="en-US" b="1" dirty="0" smtClean="0">
                <a:solidFill>
                  <a:srgbClr val="336600"/>
                </a:solidFill>
              </a:rPr>
              <a:t>FISH has become an essential tool for gene mapping and characterization of</a:t>
            </a:r>
          </a:p>
          <a:p>
            <a:r>
              <a:rPr lang="en-US" b="1" dirty="0" smtClean="0">
                <a:solidFill>
                  <a:srgbClr val="336600"/>
                </a:solidFill>
              </a:rPr>
              <a:t>chromosome aberrations. Since the target DNA remains intact, unlike in molecular</a:t>
            </a:r>
          </a:p>
          <a:p>
            <a:r>
              <a:rPr lang="en-US" b="1" dirty="0" smtClean="0">
                <a:solidFill>
                  <a:srgbClr val="336600"/>
                </a:solidFill>
              </a:rPr>
              <a:t>genetic analysis, information is obtained directly about the positions of probes in</a:t>
            </a:r>
          </a:p>
          <a:p>
            <a:r>
              <a:rPr lang="en-US" b="1" dirty="0" smtClean="0">
                <a:solidFill>
                  <a:srgbClr val="336600"/>
                </a:solidFill>
              </a:rPr>
              <a:t>relation to chromosome bands or to other hybridized probes. Using differentially</a:t>
            </a:r>
          </a:p>
          <a:p>
            <a:r>
              <a:rPr lang="en-US" b="1" dirty="0" smtClean="0">
                <a:solidFill>
                  <a:srgbClr val="336600"/>
                </a:solidFill>
              </a:rPr>
              <a:t>labeled probes, chromosome aberrations on particular chromosomes or chromosomal</a:t>
            </a:r>
          </a:p>
          <a:p>
            <a:r>
              <a:rPr lang="en-US" b="1" dirty="0" smtClean="0">
                <a:solidFill>
                  <a:srgbClr val="336600"/>
                </a:solidFill>
              </a:rPr>
              <a:t>regions can be easily defined. The diseases that have been diagnosed using</a:t>
            </a:r>
          </a:p>
          <a:p>
            <a:r>
              <a:rPr lang="en-US" b="1" dirty="0" smtClean="0">
                <a:solidFill>
                  <a:srgbClr val="336600"/>
                </a:solidFill>
              </a:rPr>
              <a:t>FISH include </a:t>
            </a:r>
            <a:r>
              <a:rPr lang="en-US" b="1" dirty="0" err="1" smtClean="0">
                <a:solidFill>
                  <a:srgbClr val="336600"/>
                </a:solidFill>
              </a:rPr>
              <a:t>Prader-Willi</a:t>
            </a:r>
            <a:r>
              <a:rPr lang="en-US" b="1" dirty="0" smtClean="0">
                <a:solidFill>
                  <a:srgbClr val="336600"/>
                </a:solidFill>
              </a:rPr>
              <a:t> syndrome, </a:t>
            </a:r>
            <a:r>
              <a:rPr lang="en-US" b="1" dirty="0" err="1" smtClean="0">
                <a:solidFill>
                  <a:srgbClr val="336600"/>
                </a:solidFill>
              </a:rPr>
              <a:t>Angelman</a:t>
            </a:r>
            <a:r>
              <a:rPr lang="en-US" b="1" dirty="0" smtClean="0">
                <a:solidFill>
                  <a:srgbClr val="336600"/>
                </a:solidFill>
              </a:rPr>
              <a:t> syndrome, 22q13 deletion syndrome,</a:t>
            </a:r>
          </a:p>
          <a:p>
            <a:r>
              <a:rPr lang="en-US" b="1" dirty="0" smtClean="0">
                <a:solidFill>
                  <a:srgbClr val="336600"/>
                </a:solidFill>
              </a:rPr>
              <a:t>chronic </a:t>
            </a:r>
            <a:r>
              <a:rPr lang="en-US" b="1" dirty="0" err="1" smtClean="0">
                <a:solidFill>
                  <a:srgbClr val="336600"/>
                </a:solidFill>
              </a:rPr>
              <a:t>myelogenous</a:t>
            </a:r>
            <a:r>
              <a:rPr lang="en-US" b="1" dirty="0" smtClean="0">
                <a:solidFill>
                  <a:srgbClr val="336600"/>
                </a:solidFill>
              </a:rPr>
              <a:t> leukemia, acute lymphoblastic leukemia, Cri-du-Chat</a:t>
            </a:r>
          </a:p>
          <a:p>
            <a:r>
              <a:rPr lang="en-US" b="1" dirty="0" smtClean="0">
                <a:solidFill>
                  <a:srgbClr val="336600"/>
                </a:solidFill>
              </a:rPr>
              <a:t>syndrome, </a:t>
            </a:r>
            <a:r>
              <a:rPr lang="en-US" b="1" dirty="0" err="1" smtClean="0">
                <a:solidFill>
                  <a:srgbClr val="336600"/>
                </a:solidFill>
              </a:rPr>
              <a:t>velocardiofacial</a:t>
            </a:r>
            <a:r>
              <a:rPr lang="en-US" b="1" dirty="0" smtClean="0">
                <a:solidFill>
                  <a:srgbClr val="336600"/>
                </a:solidFill>
              </a:rPr>
              <a:t> syndrome, and Down syndrome. The analysis of chromosomes 21, X, and Y can identify </a:t>
            </a:r>
            <a:r>
              <a:rPr lang="en-US" b="1" dirty="0" err="1" smtClean="0">
                <a:solidFill>
                  <a:srgbClr val="336600"/>
                </a:solidFill>
              </a:rPr>
              <a:t>oligozoospermic</a:t>
            </a:r>
            <a:r>
              <a:rPr lang="en-US" b="1" dirty="0" smtClean="0">
                <a:solidFill>
                  <a:srgbClr val="336600"/>
                </a:solidFill>
              </a:rPr>
              <a:t> individuals at risk</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1676400"/>
            <a:ext cx="8763000" cy="4154984"/>
          </a:xfrm>
          <a:prstGeom prst="rect">
            <a:avLst/>
          </a:prstGeom>
        </p:spPr>
        <p:txBody>
          <a:bodyPr wrap="square">
            <a:spAutoFit/>
          </a:bodyPr>
          <a:lstStyle/>
          <a:p>
            <a:r>
              <a:rPr lang="en-US" sz="2400" b="1" dirty="0" smtClean="0">
                <a:solidFill>
                  <a:srgbClr val="002060"/>
                </a:solidFill>
              </a:rPr>
              <a:t>In medicine, FISH can be used for diagnosis, evaluation of prognosis, and evaluation of remission of a disease such as cancer. FISH can be used to detect diseased cells more easily than standard cytogenetic methods.</a:t>
            </a:r>
          </a:p>
          <a:p>
            <a:endParaRPr lang="en-US" sz="2400" b="1" dirty="0" smtClean="0">
              <a:solidFill>
                <a:srgbClr val="002060"/>
              </a:solidFill>
            </a:endParaRPr>
          </a:p>
          <a:p>
            <a:endParaRPr lang="en-US" sz="2400" b="1" dirty="0" smtClean="0">
              <a:solidFill>
                <a:srgbClr val="002060"/>
              </a:solidFill>
            </a:endParaRPr>
          </a:p>
          <a:p>
            <a:r>
              <a:rPr lang="en-US" sz="2400" b="1" dirty="0" smtClean="0">
                <a:solidFill>
                  <a:srgbClr val="002060"/>
                </a:solidFill>
              </a:rPr>
              <a:t>Targeting nuclear RNA and the corresponding genes within cells or within a single cell or from a single allele can provide important information about gene expression, processing, and transport of transcripts in normal and mutant cells.</a:t>
            </a:r>
          </a:p>
          <a:p>
            <a:endParaRPr lang="en-US" sz="2400" b="1" dirty="0" smtClean="0">
              <a:solidFill>
                <a:srgbClr val="002060"/>
              </a:solidFill>
            </a:endParaRPr>
          </a:p>
        </p:txBody>
      </p:sp>
      <p:sp>
        <p:nvSpPr>
          <p:cNvPr id="3" name="Rectangle 2"/>
          <p:cNvSpPr/>
          <p:nvPr/>
        </p:nvSpPr>
        <p:spPr>
          <a:xfrm>
            <a:off x="2667000" y="533400"/>
            <a:ext cx="3154390" cy="523220"/>
          </a:xfrm>
          <a:prstGeom prst="rect">
            <a:avLst/>
          </a:prstGeom>
        </p:spPr>
        <p:txBody>
          <a:bodyPr wrap="none">
            <a:spAutoFit/>
          </a:bodyPr>
          <a:lstStyle/>
          <a:p>
            <a:r>
              <a:rPr lang="en-US" sz="2800" b="1" u="sng" dirty="0" smtClean="0"/>
              <a:t>Applications of FISH</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90468" y="467380"/>
            <a:ext cx="3281732" cy="523220"/>
          </a:xfrm>
          <a:prstGeom prst="rect">
            <a:avLst/>
          </a:prstGeom>
        </p:spPr>
        <p:txBody>
          <a:bodyPr wrap="none">
            <a:spAutoFit/>
          </a:bodyPr>
          <a:lstStyle/>
          <a:p>
            <a:pPr fontAlgn="base"/>
            <a:r>
              <a:rPr lang="en-US" sz="2800" b="1" u="sng" dirty="0" smtClean="0"/>
              <a:t>Colony Hybridization</a:t>
            </a:r>
            <a:endParaRPr lang="en-US" sz="2800" b="1" u="sng" dirty="0"/>
          </a:p>
        </p:txBody>
      </p:sp>
      <p:sp>
        <p:nvSpPr>
          <p:cNvPr id="3" name="TextBox 2"/>
          <p:cNvSpPr txBox="1"/>
          <p:nvPr/>
        </p:nvSpPr>
        <p:spPr>
          <a:xfrm>
            <a:off x="457200" y="1371600"/>
            <a:ext cx="8431795" cy="646331"/>
          </a:xfrm>
          <a:prstGeom prst="rect">
            <a:avLst/>
          </a:prstGeom>
          <a:noFill/>
        </p:spPr>
        <p:txBody>
          <a:bodyPr wrap="none" rtlCol="0">
            <a:spAutoFit/>
          </a:bodyPr>
          <a:lstStyle/>
          <a:p>
            <a:r>
              <a:rPr lang="en-US" b="1" dirty="0" smtClean="0">
                <a:solidFill>
                  <a:srgbClr val="002060"/>
                </a:solidFill>
              </a:rPr>
              <a:t>Colonies of bacteria which contain specific DNA can be selected or identified by colony</a:t>
            </a:r>
          </a:p>
          <a:p>
            <a:r>
              <a:rPr lang="en-US" b="1" dirty="0" smtClean="0">
                <a:solidFill>
                  <a:srgbClr val="002060"/>
                </a:solidFill>
              </a:rPr>
              <a:t>Hybridization.</a:t>
            </a:r>
            <a:endParaRPr lang="en-US" b="1" dirty="0">
              <a:solidFill>
                <a:srgbClr val="002060"/>
              </a:solidFill>
            </a:endParaRPr>
          </a:p>
        </p:txBody>
      </p:sp>
      <p:pic>
        <p:nvPicPr>
          <p:cNvPr id="1026" name="Picture 2" descr="Hybridization is applied to the nucleic acid released from microbial colonies and labelled with a probe for detection by methods such as ultraviolet light or autoradiography. This is great for screening clones."/>
          <p:cNvPicPr>
            <a:picLocks noChangeAspect="1" noChangeArrowheads="1"/>
          </p:cNvPicPr>
          <p:nvPr/>
        </p:nvPicPr>
        <p:blipFill>
          <a:blip r:embed="rId2"/>
          <a:srcRect/>
          <a:stretch>
            <a:fillRect/>
          </a:stretch>
        </p:blipFill>
        <p:spPr bwMode="auto">
          <a:xfrm>
            <a:off x="1905000" y="2590800"/>
            <a:ext cx="5486400" cy="3324226"/>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Colony hybridization of bacterial isolates with moc gene probes. DIG-labeled probes corresponding to the mocA, mocB, and mocC genes of S. meliloti L5-30 were hybridized to blots of colonies lifted from replica plates such as those shown. All 37 of the isolates obtained from liquid (a) and solid (b) media containing SI were examined. L5-30 (L) was included twice on all of the plates as a positive control."/>
          <p:cNvPicPr>
            <a:picLocks noChangeAspect="1" noChangeArrowheads="1"/>
          </p:cNvPicPr>
          <p:nvPr/>
        </p:nvPicPr>
        <p:blipFill>
          <a:blip r:embed="rId2"/>
          <a:srcRect/>
          <a:stretch>
            <a:fillRect/>
          </a:stretch>
        </p:blipFill>
        <p:spPr bwMode="auto">
          <a:xfrm>
            <a:off x="304800" y="533400"/>
            <a:ext cx="3716861" cy="5791200"/>
          </a:xfrm>
          <a:prstGeom prst="rect">
            <a:avLst/>
          </a:prstGeom>
          <a:noFill/>
        </p:spPr>
      </p:pic>
      <p:sp>
        <p:nvSpPr>
          <p:cNvPr id="3" name="Rectangle 2"/>
          <p:cNvSpPr/>
          <p:nvPr/>
        </p:nvSpPr>
        <p:spPr>
          <a:xfrm>
            <a:off x="5086008" y="3059668"/>
            <a:ext cx="3219792" cy="369332"/>
          </a:xfrm>
          <a:prstGeom prst="rect">
            <a:avLst/>
          </a:prstGeom>
        </p:spPr>
        <p:txBody>
          <a:bodyPr wrap="none">
            <a:spAutoFit/>
          </a:bodyPr>
          <a:lstStyle/>
          <a:p>
            <a:r>
              <a:rPr lang="en-US" b="1" dirty="0" err="1" smtClean="0"/>
              <a:t>Digoxigenin</a:t>
            </a:r>
            <a:r>
              <a:rPr lang="en-US" b="1" dirty="0" smtClean="0"/>
              <a:t> labeled DNA probe</a:t>
            </a:r>
            <a:endParaRPr lang="en-US" b="1"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flipH="1">
            <a:off x="3093719" y="381000"/>
            <a:ext cx="2545081" cy="369332"/>
          </a:xfrm>
          <a:prstGeom prst="rect">
            <a:avLst/>
          </a:prstGeom>
          <a:noFill/>
        </p:spPr>
        <p:txBody>
          <a:bodyPr wrap="square" rtlCol="0">
            <a:spAutoFit/>
          </a:bodyPr>
          <a:lstStyle/>
          <a:p>
            <a:pPr algn="ctr"/>
            <a:r>
              <a:rPr lang="en-US" b="1" u="sng" dirty="0" smtClean="0"/>
              <a:t>DOT BLOT ASSAY</a:t>
            </a:r>
            <a:endParaRPr lang="en-US" b="1" u="sng" dirty="0"/>
          </a:p>
        </p:txBody>
      </p:sp>
      <p:pic>
        <p:nvPicPr>
          <p:cNvPr id="29698" name="Picture 2" descr="Slot Blot Hybridization - an overview | ScienceDirect Topics"/>
          <p:cNvPicPr>
            <a:picLocks noChangeAspect="1" noChangeArrowheads="1"/>
          </p:cNvPicPr>
          <p:nvPr/>
        </p:nvPicPr>
        <p:blipFill>
          <a:blip r:embed="rId2"/>
          <a:srcRect/>
          <a:stretch>
            <a:fillRect/>
          </a:stretch>
        </p:blipFill>
        <p:spPr bwMode="auto">
          <a:xfrm>
            <a:off x="990600" y="1371600"/>
            <a:ext cx="6829425" cy="2647951"/>
          </a:xfrm>
          <a:prstGeom prst="rect">
            <a:avLst/>
          </a:prstGeom>
          <a:noFill/>
        </p:spPr>
      </p:pic>
      <p:pic>
        <p:nvPicPr>
          <p:cNvPr id="29700" name="Picture 4" descr="Blotting techniques1"/>
          <p:cNvPicPr>
            <a:picLocks noChangeAspect="1" noChangeArrowheads="1"/>
          </p:cNvPicPr>
          <p:nvPr/>
        </p:nvPicPr>
        <p:blipFill>
          <a:blip r:embed="rId3"/>
          <a:srcRect/>
          <a:stretch>
            <a:fillRect/>
          </a:stretch>
        </p:blipFill>
        <p:spPr bwMode="auto">
          <a:xfrm>
            <a:off x="3276600" y="3810000"/>
            <a:ext cx="4724400" cy="2667001"/>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Dot-blot Hybridization method. Principle, Steps 3 Minute Video - YouTube"/>
          <p:cNvPicPr>
            <a:picLocks noChangeAspect="1" noChangeArrowheads="1"/>
          </p:cNvPicPr>
          <p:nvPr/>
        </p:nvPicPr>
        <p:blipFill>
          <a:blip r:embed="rId2"/>
          <a:srcRect l="12500" r="11250"/>
          <a:stretch>
            <a:fillRect/>
          </a:stretch>
        </p:blipFill>
        <p:spPr bwMode="auto">
          <a:xfrm>
            <a:off x="762000" y="381000"/>
            <a:ext cx="7747000" cy="5715000"/>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4597" y="381000"/>
            <a:ext cx="5749203" cy="461665"/>
          </a:xfrm>
          <a:prstGeom prst="rect">
            <a:avLst/>
          </a:prstGeom>
        </p:spPr>
        <p:txBody>
          <a:bodyPr wrap="none">
            <a:spAutoFit/>
          </a:bodyPr>
          <a:lstStyle/>
          <a:p>
            <a:r>
              <a:rPr lang="en-US" sz="2400" b="1" u="sng" dirty="0" err="1" smtClean="0">
                <a:solidFill>
                  <a:srgbClr val="002060"/>
                </a:solidFill>
                <a:hlinkClick r:id="rId2"/>
              </a:rPr>
              <a:t>Electrophoretic</a:t>
            </a:r>
            <a:r>
              <a:rPr lang="en-US" sz="2400" b="1" u="sng" dirty="0" smtClean="0">
                <a:solidFill>
                  <a:srgbClr val="002060"/>
                </a:solidFill>
                <a:hlinkClick r:id="rId2"/>
              </a:rPr>
              <a:t> Mobility Shift Assay (EMSA)</a:t>
            </a:r>
            <a:endParaRPr lang="en-US" sz="2400" b="1" u="sng" dirty="0">
              <a:solidFill>
                <a:srgbClr val="002060"/>
              </a:solidFill>
              <a:hlinkClick r:id="rId2"/>
            </a:endParaRPr>
          </a:p>
        </p:txBody>
      </p:sp>
      <p:sp>
        <p:nvSpPr>
          <p:cNvPr id="3" name="Rectangle 2"/>
          <p:cNvSpPr/>
          <p:nvPr/>
        </p:nvSpPr>
        <p:spPr>
          <a:xfrm>
            <a:off x="457200" y="1219200"/>
            <a:ext cx="8382000" cy="1477328"/>
          </a:xfrm>
          <a:prstGeom prst="rect">
            <a:avLst/>
          </a:prstGeom>
        </p:spPr>
        <p:txBody>
          <a:bodyPr wrap="square">
            <a:spAutoFit/>
          </a:bodyPr>
          <a:lstStyle/>
          <a:p>
            <a:r>
              <a:rPr lang="en-US" b="1" dirty="0" smtClean="0">
                <a:solidFill>
                  <a:srgbClr val="002060"/>
                </a:solidFill>
              </a:rPr>
              <a:t>The </a:t>
            </a:r>
            <a:r>
              <a:rPr lang="en-US" b="1" dirty="0" err="1" smtClean="0">
                <a:solidFill>
                  <a:srgbClr val="002060"/>
                </a:solidFill>
              </a:rPr>
              <a:t>electrophoretic</a:t>
            </a:r>
            <a:r>
              <a:rPr lang="en-US" b="1" dirty="0" smtClean="0">
                <a:solidFill>
                  <a:srgbClr val="002060"/>
                </a:solidFill>
              </a:rPr>
              <a:t> mobility shift assay (EMSA) is a rapid and sensitive method to detect protein-nucleic acid interactions. </a:t>
            </a:r>
          </a:p>
          <a:p>
            <a:endParaRPr lang="en-US" b="1" dirty="0" smtClean="0">
              <a:solidFill>
                <a:srgbClr val="002060"/>
              </a:solidFill>
            </a:endParaRPr>
          </a:p>
          <a:p>
            <a:r>
              <a:rPr lang="en-US" b="1" dirty="0" smtClean="0">
                <a:solidFill>
                  <a:srgbClr val="002060"/>
                </a:solidFill>
              </a:rPr>
              <a:t>It is based on the observation that the </a:t>
            </a:r>
            <a:r>
              <a:rPr lang="en-US" b="1" dirty="0" err="1" smtClean="0">
                <a:solidFill>
                  <a:srgbClr val="002060"/>
                </a:solidFill>
              </a:rPr>
              <a:t>electrophoretic</a:t>
            </a:r>
            <a:r>
              <a:rPr lang="en-US" b="1" dirty="0" smtClean="0">
                <a:solidFill>
                  <a:srgbClr val="002060"/>
                </a:solidFill>
              </a:rPr>
              <a:t> mobility of a protein-nucleic acid complex is typically less than that of the free nucleic acid.</a:t>
            </a:r>
            <a:endParaRPr lang="en-US" b="1" dirty="0">
              <a:solidFill>
                <a:srgbClr val="002060"/>
              </a:solidFill>
            </a:endParaRPr>
          </a:p>
        </p:txBody>
      </p:sp>
      <p:sp>
        <p:nvSpPr>
          <p:cNvPr id="4" name="TextBox 3"/>
          <p:cNvSpPr txBox="1"/>
          <p:nvPr/>
        </p:nvSpPr>
        <p:spPr>
          <a:xfrm>
            <a:off x="533400" y="2743200"/>
            <a:ext cx="2394245" cy="1477328"/>
          </a:xfrm>
          <a:prstGeom prst="rect">
            <a:avLst/>
          </a:prstGeom>
          <a:noFill/>
        </p:spPr>
        <p:txBody>
          <a:bodyPr wrap="none" rtlCol="0">
            <a:spAutoFit/>
          </a:bodyPr>
          <a:lstStyle/>
          <a:p>
            <a:r>
              <a:rPr lang="en-US" b="1" dirty="0" smtClean="0">
                <a:solidFill>
                  <a:srgbClr val="002060"/>
                </a:solidFill>
              </a:rPr>
              <a:t>Also referred as,</a:t>
            </a:r>
          </a:p>
          <a:p>
            <a:r>
              <a:rPr lang="en-US" b="1" dirty="0" smtClean="0">
                <a:solidFill>
                  <a:srgbClr val="002060"/>
                </a:solidFill>
              </a:rPr>
              <a:t>Gel shift assay</a:t>
            </a:r>
          </a:p>
          <a:p>
            <a:r>
              <a:rPr lang="en-US" b="1" dirty="0" smtClean="0">
                <a:solidFill>
                  <a:srgbClr val="002060"/>
                </a:solidFill>
              </a:rPr>
              <a:t>Gel mobility shift assay</a:t>
            </a:r>
          </a:p>
          <a:p>
            <a:r>
              <a:rPr lang="en-US" b="1" dirty="0" smtClean="0">
                <a:solidFill>
                  <a:srgbClr val="002060"/>
                </a:solidFill>
              </a:rPr>
              <a:t>Band shift assay</a:t>
            </a:r>
          </a:p>
          <a:p>
            <a:r>
              <a:rPr lang="en-US" b="1" dirty="0" smtClean="0">
                <a:solidFill>
                  <a:srgbClr val="002060"/>
                </a:solidFill>
              </a:rPr>
              <a:t>Gel retardation assay</a:t>
            </a:r>
            <a:endParaRPr lang="en-US" b="1" dirty="0">
              <a:solidFill>
                <a:srgbClr val="002060"/>
              </a:solidFill>
            </a:endParaRPr>
          </a:p>
        </p:txBody>
      </p:sp>
      <p:pic>
        <p:nvPicPr>
          <p:cNvPr id="29698" name="Picture 2" descr="An external file that holds a picture, illustration, etc.&#10;Object name is nihms141136f1.jpg"/>
          <p:cNvPicPr>
            <a:picLocks noChangeAspect="1" noChangeArrowheads="1"/>
          </p:cNvPicPr>
          <p:nvPr/>
        </p:nvPicPr>
        <p:blipFill>
          <a:blip r:embed="rId3"/>
          <a:srcRect/>
          <a:stretch>
            <a:fillRect/>
          </a:stretch>
        </p:blipFill>
        <p:spPr bwMode="auto">
          <a:xfrm>
            <a:off x="1905000" y="4267200"/>
            <a:ext cx="6115050" cy="1647825"/>
          </a:xfrm>
          <a:prstGeom prst="rect">
            <a:avLst/>
          </a:prstGeom>
          <a:noFill/>
        </p:spPr>
      </p:pic>
      <p:sp>
        <p:nvSpPr>
          <p:cNvPr id="6" name="Rectangle 5"/>
          <p:cNvSpPr/>
          <p:nvPr/>
        </p:nvSpPr>
        <p:spPr>
          <a:xfrm>
            <a:off x="1905000" y="6019800"/>
            <a:ext cx="6858000" cy="646331"/>
          </a:xfrm>
          <a:prstGeom prst="rect">
            <a:avLst/>
          </a:prstGeom>
        </p:spPr>
        <p:txBody>
          <a:bodyPr wrap="square">
            <a:spAutoFit/>
          </a:bodyPr>
          <a:lstStyle/>
          <a:p>
            <a:r>
              <a:rPr lang="en-US" b="1" dirty="0" smtClean="0">
                <a:solidFill>
                  <a:srgbClr val="FF0000"/>
                </a:solidFill>
              </a:rPr>
              <a:t>Titration of a 214 </a:t>
            </a:r>
            <a:r>
              <a:rPr lang="en-US" b="1" dirty="0" err="1" smtClean="0">
                <a:solidFill>
                  <a:srgbClr val="FF0000"/>
                </a:solidFill>
              </a:rPr>
              <a:t>bp</a:t>
            </a:r>
            <a:r>
              <a:rPr lang="en-US" b="1" dirty="0" smtClean="0">
                <a:solidFill>
                  <a:srgbClr val="FF0000"/>
                </a:solidFill>
              </a:rPr>
              <a:t> </a:t>
            </a:r>
            <a:r>
              <a:rPr lang="en-US" b="1" i="1" dirty="0" err="1" smtClean="0">
                <a:solidFill>
                  <a:srgbClr val="FF0000"/>
                </a:solidFill>
              </a:rPr>
              <a:t>lac</a:t>
            </a:r>
            <a:r>
              <a:rPr lang="en-US" b="1" dirty="0" smtClean="0">
                <a:solidFill>
                  <a:srgbClr val="FF0000"/>
                </a:solidFill>
              </a:rPr>
              <a:t> promoter DNA fragment with </a:t>
            </a:r>
            <a:r>
              <a:rPr lang="en-US" b="1" i="1" dirty="0" smtClean="0">
                <a:solidFill>
                  <a:srgbClr val="FF0000"/>
                </a:solidFill>
              </a:rPr>
              <a:t>E. coli</a:t>
            </a:r>
            <a:r>
              <a:rPr lang="en-US" b="1" dirty="0" smtClean="0">
                <a:solidFill>
                  <a:srgbClr val="FF0000"/>
                </a:solidFill>
              </a:rPr>
              <a:t> CAP protein</a:t>
            </a:r>
            <a:endParaRPr lang="en-US" dirty="0">
              <a:solidFill>
                <a:srgbClr val="FF0000"/>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The EMSA Assay in Plants - Lifeasible"/>
          <p:cNvPicPr>
            <a:picLocks noChangeAspect="1" noChangeArrowheads="1"/>
          </p:cNvPicPr>
          <p:nvPr/>
        </p:nvPicPr>
        <p:blipFill>
          <a:blip r:embed="rId2"/>
          <a:srcRect/>
          <a:stretch>
            <a:fillRect/>
          </a:stretch>
        </p:blipFill>
        <p:spPr bwMode="auto">
          <a:xfrm>
            <a:off x="1066800" y="533400"/>
            <a:ext cx="6803434" cy="5257800"/>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https://www.frontiersin.org/files/Articles/146676/fmicb-06-01049-HTML/image_m/fmicb-06-01049-g003.jpg"/>
          <p:cNvPicPr>
            <a:picLocks noChangeAspect="1" noChangeArrowheads="1"/>
          </p:cNvPicPr>
          <p:nvPr/>
        </p:nvPicPr>
        <p:blipFill>
          <a:blip r:embed="rId2"/>
          <a:srcRect t="69828"/>
          <a:stretch>
            <a:fillRect/>
          </a:stretch>
        </p:blipFill>
        <p:spPr bwMode="auto">
          <a:xfrm>
            <a:off x="1524000" y="2743200"/>
            <a:ext cx="6608747" cy="2667000"/>
          </a:xfrm>
          <a:prstGeom prst="rect">
            <a:avLst/>
          </a:prstGeom>
          <a:noFill/>
        </p:spPr>
      </p:pic>
      <p:sp>
        <p:nvSpPr>
          <p:cNvPr id="3" name="Rectangle 2"/>
          <p:cNvSpPr/>
          <p:nvPr/>
        </p:nvSpPr>
        <p:spPr>
          <a:xfrm>
            <a:off x="2286000" y="1066800"/>
            <a:ext cx="4572000" cy="1200329"/>
          </a:xfrm>
          <a:prstGeom prst="rect">
            <a:avLst/>
          </a:prstGeom>
        </p:spPr>
        <p:txBody>
          <a:bodyPr>
            <a:spAutoFit/>
          </a:bodyPr>
          <a:lstStyle/>
          <a:p>
            <a:r>
              <a:rPr lang="en-US" dirty="0" smtClean="0"/>
              <a:t>Once the length of the nucleotides is sufficient for the binding of two or more proteins, the protein–DNA complexes migrate as distinct bands, usually referred to as a super shift. </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1066800"/>
            <a:ext cx="8442632" cy="369332"/>
          </a:xfrm>
          <a:prstGeom prst="rect">
            <a:avLst/>
          </a:prstGeom>
          <a:noFill/>
        </p:spPr>
        <p:txBody>
          <a:bodyPr wrap="none" rtlCol="0">
            <a:spAutoFit/>
          </a:bodyPr>
          <a:lstStyle/>
          <a:p>
            <a:r>
              <a:rPr lang="en-US" b="1" dirty="0" smtClean="0">
                <a:solidFill>
                  <a:srgbClr val="C00000"/>
                </a:solidFill>
              </a:rPr>
              <a:t>The nuclear DNA of </a:t>
            </a:r>
            <a:r>
              <a:rPr lang="en-US" b="1" dirty="0" err="1" smtClean="0">
                <a:solidFill>
                  <a:srgbClr val="C00000"/>
                </a:solidFill>
              </a:rPr>
              <a:t>interphase</a:t>
            </a:r>
            <a:r>
              <a:rPr lang="en-US" b="1" dirty="0" smtClean="0">
                <a:solidFill>
                  <a:srgbClr val="C00000"/>
                </a:solidFill>
              </a:rPr>
              <a:t> or metaphase is considered as the most suitable target.</a:t>
            </a:r>
            <a:endParaRPr lang="en-US" b="1" dirty="0">
              <a:solidFill>
                <a:srgbClr val="C00000"/>
              </a:solidFill>
            </a:endParaRPr>
          </a:p>
        </p:txBody>
      </p:sp>
      <p:sp>
        <p:nvSpPr>
          <p:cNvPr id="3" name="TextBox 2"/>
          <p:cNvSpPr txBox="1"/>
          <p:nvPr/>
        </p:nvSpPr>
        <p:spPr>
          <a:xfrm>
            <a:off x="533400" y="2284274"/>
            <a:ext cx="8234114" cy="1754326"/>
          </a:xfrm>
          <a:prstGeom prst="rect">
            <a:avLst/>
          </a:prstGeom>
          <a:noFill/>
        </p:spPr>
        <p:txBody>
          <a:bodyPr wrap="none" rtlCol="0">
            <a:spAutoFit/>
          </a:bodyPr>
          <a:lstStyle/>
          <a:p>
            <a:r>
              <a:rPr lang="en-US" b="1" dirty="0" smtClean="0">
                <a:solidFill>
                  <a:srgbClr val="002060"/>
                </a:solidFill>
              </a:rPr>
              <a:t>Hybridization of fluorescent-labeled DNA probe to denatured DNA of metaphase </a:t>
            </a:r>
          </a:p>
          <a:p>
            <a:r>
              <a:rPr lang="en-US" b="1" dirty="0" smtClean="0">
                <a:solidFill>
                  <a:srgbClr val="002060"/>
                </a:solidFill>
              </a:rPr>
              <a:t>Chromosome</a:t>
            </a:r>
          </a:p>
          <a:p>
            <a:endParaRPr lang="en-US" b="1" dirty="0">
              <a:solidFill>
                <a:srgbClr val="002060"/>
              </a:solidFill>
            </a:endParaRPr>
          </a:p>
          <a:p>
            <a:r>
              <a:rPr lang="en-US" b="1" dirty="0" smtClean="0">
                <a:solidFill>
                  <a:srgbClr val="002060"/>
                </a:solidFill>
              </a:rPr>
              <a:t>Labeling: Direct or Indirect</a:t>
            </a:r>
          </a:p>
          <a:p>
            <a:endParaRPr lang="en-US" b="1" dirty="0">
              <a:solidFill>
                <a:srgbClr val="002060"/>
              </a:solidFill>
            </a:endParaRPr>
          </a:p>
          <a:p>
            <a:r>
              <a:rPr lang="en-US" b="1" dirty="0" smtClean="0">
                <a:solidFill>
                  <a:srgbClr val="002060"/>
                </a:solidFill>
              </a:rPr>
              <a:t>If two probes: Relative position of two markers can be identified on a chromosomes</a:t>
            </a:r>
            <a:endParaRPr lang="en-US" b="1" dirty="0">
              <a:solidFill>
                <a:srgbClr val="002060"/>
              </a:solidFill>
            </a:endParaRPr>
          </a:p>
        </p:txBody>
      </p:sp>
      <p:sp>
        <p:nvSpPr>
          <p:cNvPr id="4" name="TextBox 3"/>
          <p:cNvSpPr txBox="1"/>
          <p:nvPr/>
        </p:nvSpPr>
        <p:spPr>
          <a:xfrm>
            <a:off x="685800" y="4724400"/>
            <a:ext cx="7672998" cy="646331"/>
          </a:xfrm>
          <a:prstGeom prst="rect">
            <a:avLst/>
          </a:prstGeom>
          <a:noFill/>
        </p:spPr>
        <p:txBody>
          <a:bodyPr wrap="none" rtlCol="0">
            <a:spAutoFit/>
          </a:bodyPr>
          <a:lstStyle/>
          <a:p>
            <a:r>
              <a:rPr lang="en-US" b="1" dirty="0" smtClean="0">
                <a:solidFill>
                  <a:srgbClr val="7030A0"/>
                </a:solidFill>
              </a:rPr>
              <a:t>DNA must be made single stranded without destroying the morphology of the </a:t>
            </a:r>
          </a:p>
          <a:p>
            <a:r>
              <a:rPr lang="en-US" b="1" dirty="0" smtClean="0">
                <a:solidFill>
                  <a:srgbClr val="7030A0"/>
                </a:solidFill>
              </a:rPr>
              <a:t>Chromosome…………..with </a:t>
            </a:r>
            <a:r>
              <a:rPr lang="en-US" b="1" dirty="0" err="1" smtClean="0">
                <a:solidFill>
                  <a:srgbClr val="002060"/>
                </a:solidFill>
              </a:rPr>
              <a:t>Formamide</a:t>
            </a:r>
            <a:r>
              <a:rPr lang="en-US" b="1" dirty="0" smtClean="0">
                <a:solidFill>
                  <a:srgbClr val="002060"/>
                </a:solidFill>
              </a:rPr>
              <a:t> treatment.</a:t>
            </a:r>
            <a:endParaRPr lang="en-US" b="1" dirty="0">
              <a:solidFill>
                <a:srgbClr val="002060"/>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6800" y="3383340"/>
            <a:ext cx="7620000" cy="1569660"/>
          </a:xfrm>
          <a:prstGeom prst="rect">
            <a:avLst/>
          </a:prstGeom>
        </p:spPr>
        <p:txBody>
          <a:bodyPr wrap="square">
            <a:spAutoFit/>
          </a:bodyPr>
          <a:lstStyle/>
          <a:p>
            <a:r>
              <a:rPr lang="en-US" sz="2400" b="1" dirty="0" smtClean="0">
                <a:solidFill>
                  <a:srgbClr val="FF0000"/>
                </a:solidFill>
              </a:rPr>
              <a:t>Limitation:</a:t>
            </a:r>
          </a:p>
          <a:p>
            <a:r>
              <a:rPr lang="en-US" sz="2400" b="1" dirty="0" err="1" smtClean="0">
                <a:solidFill>
                  <a:srgbClr val="FF0000"/>
                </a:solidFill>
              </a:rPr>
              <a:t>Electrophoretic</a:t>
            </a:r>
            <a:r>
              <a:rPr lang="en-US" sz="2400" b="1" dirty="0" smtClean="0">
                <a:solidFill>
                  <a:srgbClr val="FF0000"/>
                </a:solidFill>
              </a:rPr>
              <a:t> mobility of a complex provides little direct information about the location of the nucleic acid sequences that are occupied by protein.</a:t>
            </a:r>
            <a:endParaRPr lang="en-US" sz="2400" b="1" dirty="0">
              <a:solidFill>
                <a:srgbClr val="FF0000"/>
              </a:solidFill>
            </a:endParaRPr>
          </a:p>
        </p:txBody>
      </p:sp>
      <p:sp>
        <p:nvSpPr>
          <p:cNvPr id="3" name="Rectangle 2"/>
          <p:cNvSpPr/>
          <p:nvPr/>
        </p:nvSpPr>
        <p:spPr>
          <a:xfrm>
            <a:off x="1283419" y="722293"/>
            <a:ext cx="6412781" cy="954107"/>
          </a:xfrm>
          <a:prstGeom prst="rect">
            <a:avLst/>
          </a:prstGeom>
        </p:spPr>
        <p:txBody>
          <a:bodyPr wrap="none">
            <a:spAutoFit/>
          </a:bodyPr>
          <a:lstStyle/>
          <a:p>
            <a:r>
              <a:rPr lang="en-US" sz="2800" b="1" dirty="0" smtClean="0"/>
              <a:t>RNA </a:t>
            </a:r>
            <a:r>
              <a:rPr lang="en-US" sz="2800" b="1" dirty="0" err="1" smtClean="0"/>
              <a:t>electrophoretic</a:t>
            </a:r>
            <a:r>
              <a:rPr lang="en-US" sz="2800" b="1" dirty="0" smtClean="0"/>
              <a:t> mobility shift: </a:t>
            </a:r>
          </a:p>
          <a:p>
            <a:r>
              <a:rPr lang="en-US" sz="2800" b="1" dirty="0" smtClean="0"/>
              <a:t>To get ides about the RNA binding protein</a:t>
            </a:r>
            <a:endParaRPr lang="en-US" sz="2800" b="1"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02796" y="304800"/>
            <a:ext cx="3350404" cy="1077218"/>
          </a:xfrm>
          <a:prstGeom prst="rect">
            <a:avLst/>
          </a:prstGeom>
          <a:noFill/>
        </p:spPr>
        <p:txBody>
          <a:bodyPr wrap="none" rtlCol="0">
            <a:spAutoFit/>
          </a:bodyPr>
          <a:lstStyle/>
          <a:p>
            <a:r>
              <a:rPr lang="en-US" sz="3200" b="1" u="sng" dirty="0" err="1" smtClean="0">
                <a:solidFill>
                  <a:srgbClr val="FF0000"/>
                </a:solidFill>
              </a:rPr>
              <a:t>Footprinting</a:t>
            </a:r>
            <a:r>
              <a:rPr lang="en-US" sz="3200" b="1" u="sng" dirty="0" smtClean="0">
                <a:solidFill>
                  <a:srgbClr val="FF0000"/>
                </a:solidFill>
              </a:rPr>
              <a:t> Assay</a:t>
            </a:r>
          </a:p>
          <a:p>
            <a:endParaRPr lang="en-US" sz="3200" b="1" u="sng" dirty="0">
              <a:solidFill>
                <a:srgbClr val="FF0000"/>
              </a:solidFill>
            </a:endParaRPr>
          </a:p>
        </p:txBody>
      </p:sp>
      <p:sp>
        <p:nvSpPr>
          <p:cNvPr id="3" name="TextBox 2"/>
          <p:cNvSpPr txBox="1"/>
          <p:nvPr/>
        </p:nvSpPr>
        <p:spPr>
          <a:xfrm>
            <a:off x="1628000" y="914400"/>
            <a:ext cx="6068200" cy="369332"/>
          </a:xfrm>
          <a:prstGeom prst="rect">
            <a:avLst/>
          </a:prstGeom>
          <a:noFill/>
        </p:spPr>
        <p:txBody>
          <a:bodyPr wrap="none" rtlCol="0">
            <a:spAutoFit/>
          </a:bodyPr>
          <a:lstStyle/>
          <a:p>
            <a:r>
              <a:rPr lang="en-US" b="1" dirty="0" smtClean="0">
                <a:solidFill>
                  <a:srgbClr val="00B050"/>
                </a:solidFill>
              </a:rPr>
              <a:t>This assay allows us to identify the sites, where protein binds.</a:t>
            </a:r>
            <a:endParaRPr lang="en-US" b="1" dirty="0">
              <a:solidFill>
                <a:srgbClr val="00B050"/>
              </a:solidFill>
            </a:endParaRPr>
          </a:p>
        </p:txBody>
      </p:sp>
      <p:sp>
        <p:nvSpPr>
          <p:cNvPr id="4" name="TextBox 3"/>
          <p:cNvSpPr txBox="1"/>
          <p:nvPr/>
        </p:nvSpPr>
        <p:spPr>
          <a:xfrm>
            <a:off x="228600" y="1295400"/>
            <a:ext cx="8705909" cy="954107"/>
          </a:xfrm>
          <a:prstGeom prst="rect">
            <a:avLst/>
          </a:prstGeom>
          <a:noFill/>
        </p:spPr>
        <p:txBody>
          <a:bodyPr wrap="none" rtlCol="0">
            <a:spAutoFit/>
          </a:bodyPr>
          <a:lstStyle/>
          <a:p>
            <a:r>
              <a:rPr lang="en-US" sz="2000" b="1" dirty="0" err="1" smtClean="0">
                <a:solidFill>
                  <a:srgbClr val="FF0000"/>
                </a:solidFill>
              </a:rPr>
              <a:t>DNase</a:t>
            </a:r>
            <a:r>
              <a:rPr lang="en-US" sz="2000" b="1" dirty="0" smtClean="0">
                <a:solidFill>
                  <a:srgbClr val="FF0000"/>
                </a:solidFill>
              </a:rPr>
              <a:t> I </a:t>
            </a:r>
            <a:r>
              <a:rPr lang="en-US" sz="2000" b="1" dirty="0" err="1" smtClean="0">
                <a:solidFill>
                  <a:srgbClr val="FF0000"/>
                </a:solidFill>
              </a:rPr>
              <a:t>footprinting</a:t>
            </a:r>
            <a:r>
              <a:rPr lang="en-US" sz="2000" b="1" dirty="0" smtClean="0">
                <a:solidFill>
                  <a:srgbClr val="FF0000"/>
                </a:solidFill>
              </a:rPr>
              <a:t> assay: </a:t>
            </a:r>
            <a:r>
              <a:rPr lang="en-US" b="1" dirty="0" smtClean="0">
                <a:solidFill>
                  <a:srgbClr val="00B050"/>
                </a:solidFill>
              </a:rPr>
              <a:t>Identification of the DNA sequence to which protein binds.</a:t>
            </a:r>
          </a:p>
          <a:p>
            <a:endParaRPr lang="en-US" b="1" dirty="0" smtClean="0">
              <a:solidFill>
                <a:srgbClr val="00B050"/>
              </a:solidFill>
            </a:endParaRPr>
          </a:p>
          <a:p>
            <a:endParaRPr lang="en-US" b="1" dirty="0">
              <a:solidFill>
                <a:srgbClr val="00B050"/>
              </a:solidFill>
            </a:endParaRPr>
          </a:p>
        </p:txBody>
      </p:sp>
      <p:pic>
        <p:nvPicPr>
          <p:cNvPr id="5" name="Picture 2" descr="https://www.frontiersin.org/files/Articles/146676/fmicb-06-01049-HTML/image_m/fmicb-06-01049-g004.jpg"/>
          <p:cNvPicPr>
            <a:picLocks noChangeAspect="1" noChangeArrowheads="1"/>
          </p:cNvPicPr>
          <p:nvPr/>
        </p:nvPicPr>
        <p:blipFill>
          <a:blip r:embed="rId2" cstate="print"/>
          <a:srcRect/>
          <a:stretch>
            <a:fillRect/>
          </a:stretch>
        </p:blipFill>
        <p:spPr bwMode="auto">
          <a:xfrm>
            <a:off x="2438400" y="1752600"/>
            <a:ext cx="4114800" cy="4795684"/>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90800" y="304800"/>
            <a:ext cx="4190955" cy="461665"/>
          </a:xfrm>
          <a:prstGeom prst="rect">
            <a:avLst/>
          </a:prstGeom>
        </p:spPr>
        <p:txBody>
          <a:bodyPr wrap="none">
            <a:spAutoFit/>
          </a:bodyPr>
          <a:lstStyle/>
          <a:p>
            <a:r>
              <a:rPr lang="en-US" sz="2400" b="1" u="sng" dirty="0" err="1" smtClean="0">
                <a:solidFill>
                  <a:srgbClr val="FF0000"/>
                </a:solidFill>
              </a:rPr>
              <a:t>Methylation</a:t>
            </a:r>
            <a:r>
              <a:rPr lang="en-US" sz="2400" b="1" u="sng" dirty="0" smtClean="0">
                <a:solidFill>
                  <a:srgbClr val="FF0000"/>
                </a:solidFill>
              </a:rPr>
              <a:t> Interference Assay</a:t>
            </a:r>
            <a:endParaRPr lang="en-US" sz="2400" b="1" u="sng" dirty="0">
              <a:solidFill>
                <a:srgbClr val="FF0000"/>
              </a:solidFill>
            </a:endParaRPr>
          </a:p>
        </p:txBody>
      </p:sp>
      <p:sp>
        <p:nvSpPr>
          <p:cNvPr id="5" name="Rectangle 4"/>
          <p:cNvSpPr/>
          <p:nvPr/>
        </p:nvSpPr>
        <p:spPr>
          <a:xfrm>
            <a:off x="381000" y="1661279"/>
            <a:ext cx="8458200" cy="3139321"/>
          </a:xfrm>
          <a:prstGeom prst="rect">
            <a:avLst/>
          </a:prstGeom>
        </p:spPr>
        <p:txBody>
          <a:bodyPr wrap="square">
            <a:spAutoFit/>
          </a:bodyPr>
          <a:lstStyle/>
          <a:p>
            <a:r>
              <a:rPr lang="en-US" b="1" dirty="0" err="1" smtClean="0"/>
              <a:t>Methylation</a:t>
            </a:r>
            <a:r>
              <a:rPr lang="en-US" b="1" dirty="0" smtClean="0"/>
              <a:t> interference assay is a method of identifying which regions of DNA strands bind to specific proteins by </a:t>
            </a:r>
            <a:r>
              <a:rPr lang="en-US" b="1" dirty="0" err="1" smtClean="0"/>
              <a:t>methylation</a:t>
            </a:r>
            <a:r>
              <a:rPr lang="en-US" b="1" dirty="0" smtClean="0"/>
              <a:t> modification of nucleotides. </a:t>
            </a:r>
          </a:p>
          <a:p>
            <a:endParaRPr lang="en-US" b="1" dirty="0" smtClean="0"/>
          </a:p>
          <a:p>
            <a:r>
              <a:rPr lang="en-US" b="1" dirty="0" smtClean="0"/>
              <a:t>The rationale is that </a:t>
            </a:r>
            <a:r>
              <a:rPr lang="en-US" b="1" dirty="0" err="1" smtClean="0"/>
              <a:t>dimethyl</a:t>
            </a:r>
            <a:r>
              <a:rPr lang="en-US" b="1" dirty="0" smtClean="0"/>
              <a:t> sulfate (DMS) </a:t>
            </a:r>
            <a:r>
              <a:rPr lang="en-US" b="1" dirty="0" err="1" smtClean="0"/>
              <a:t>methylates</a:t>
            </a:r>
            <a:r>
              <a:rPr lang="en-US" b="1" dirty="0" smtClean="0"/>
              <a:t> the exposed guanine residue (G) in DNA, the </a:t>
            </a:r>
            <a:r>
              <a:rPr lang="en-US" b="1" dirty="0" err="1" smtClean="0"/>
              <a:t>piperidine</a:t>
            </a:r>
            <a:r>
              <a:rPr lang="en-US" b="1" dirty="0" smtClean="0"/>
              <a:t> in turn chemically cleaves </a:t>
            </a:r>
            <a:r>
              <a:rPr lang="en-US" b="1" dirty="0" err="1" smtClean="0"/>
              <a:t>methylated</a:t>
            </a:r>
            <a:r>
              <a:rPr lang="en-US" b="1" dirty="0" smtClean="0"/>
              <a:t> guanine residues. </a:t>
            </a:r>
          </a:p>
          <a:p>
            <a:endParaRPr lang="en-US" b="1" dirty="0" smtClean="0"/>
          </a:p>
          <a:p>
            <a:r>
              <a:rPr lang="en-US" b="1" dirty="0" err="1" smtClean="0"/>
              <a:t>Methylation</a:t>
            </a:r>
            <a:r>
              <a:rPr lang="en-US" b="1" dirty="0" smtClean="0"/>
              <a:t> interference assay can be used to study the relationship between transcription factors and guanine residues in DNA binding sites. </a:t>
            </a:r>
          </a:p>
          <a:p>
            <a:endParaRPr lang="en-US" b="1" dirty="0" smtClean="0"/>
          </a:p>
          <a:p>
            <a:r>
              <a:rPr lang="en-US" b="1" dirty="0" smtClean="0"/>
              <a:t>It is also an effective complement to </a:t>
            </a:r>
            <a:r>
              <a:rPr lang="en-US" b="1" dirty="0" err="1" smtClean="0"/>
              <a:t>DNase</a:t>
            </a:r>
            <a:r>
              <a:rPr lang="en-US" b="1" dirty="0" smtClean="0"/>
              <a:t> I </a:t>
            </a:r>
            <a:r>
              <a:rPr lang="en-US" b="1" dirty="0" err="1" smtClean="0"/>
              <a:t>footprinting</a:t>
            </a:r>
            <a:r>
              <a:rPr lang="en-US" b="1" dirty="0" smtClean="0"/>
              <a:t> assay to identify the precise location of DNA-protein interactions.</a:t>
            </a:r>
            <a:endParaRPr lang="en-US" b="1"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www.creativebiomart.net/images/Methylation-Interference-Assay-2.png"/>
          <p:cNvPicPr>
            <a:picLocks noChangeAspect="1" noChangeArrowheads="1"/>
          </p:cNvPicPr>
          <p:nvPr/>
        </p:nvPicPr>
        <p:blipFill>
          <a:blip r:embed="rId2"/>
          <a:srcRect/>
          <a:stretch>
            <a:fillRect/>
          </a:stretch>
        </p:blipFill>
        <p:spPr bwMode="auto">
          <a:xfrm>
            <a:off x="609600" y="990600"/>
            <a:ext cx="8118395" cy="4255542"/>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https://www.creativebiomart.net/images/Methylation-Interference-Assay-3.png"/>
          <p:cNvPicPr>
            <a:picLocks noChangeAspect="1" noChangeArrowheads="1"/>
          </p:cNvPicPr>
          <p:nvPr/>
        </p:nvPicPr>
        <p:blipFill>
          <a:blip r:embed="rId2"/>
          <a:srcRect/>
          <a:stretch>
            <a:fillRect/>
          </a:stretch>
        </p:blipFill>
        <p:spPr bwMode="auto">
          <a:xfrm>
            <a:off x="968026" y="838200"/>
            <a:ext cx="7153978" cy="4343400"/>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upload.wikimedia.org/wikipedia/commons/thumb/5/57/FISH_%28Fluorescent_In_Situ_Hybridization%29.jpg/1024px-FISH_%28Fluorescent_In_Situ_Hybridization%29.jpg"/>
          <p:cNvPicPr>
            <a:picLocks noChangeAspect="1" noChangeArrowheads="1"/>
          </p:cNvPicPr>
          <p:nvPr/>
        </p:nvPicPr>
        <p:blipFill>
          <a:blip r:embed="rId2"/>
          <a:srcRect l="4688" r="6962"/>
          <a:stretch>
            <a:fillRect/>
          </a:stretch>
        </p:blipFill>
        <p:spPr bwMode="auto">
          <a:xfrm>
            <a:off x="685800" y="228600"/>
            <a:ext cx="7620000" cy="6477000"/>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533400"/>
            <a:ext cx="5178790" cy="1200329"/>
          </a:xfrm>
          <a:prstGeom prst="rect">
            <a:avLst/>
          </a:prstGeom>
          <a:noFill/>
        </p:spPr>
        <p:txBody>
          <a:bodyPr wrap="none" rtlCol="0">
            <a:spAutoFit/>
          </a:bodyPr>
          <a:lstStyle/>
          <a:p>
            <a:pPr marL="342900" indent="-342900">
              <a:buAutoNum type="arabicPeriod"/>
            </a:pPr>
            <a:r>
              <a:rPr lang="en-US" sz="2400" b="1" dirty="0" smtClean="0">
                <a:solidFill>
                  <a:srgbClr val="002060"/>
                </a:solidFill>
              </a:rPr>
              <a:t>Whole chromosome painting probes</a:t>
            </a:r>
          </a:p>
          <a:p>
            <a:pPr marL="342900" indent="-342900">
              <a:buAutoNum type="arabicPeriod"/>
            </a:pPr>
            <a:r>
              <a:rPr lang="en-US" sz="2400" b="1" dirty="0" smtClean="0">
                <a:solidFill>
                  <a:srgbClr val="002060"/>
                </a:solidFill>
              </a:rPr>
              <a:t>Repetitive sequence probes</a:t>
            </a:r>
          </a:p>
          <a:p>
            <a:pPr marL="342900" indent="-342900">
              <a:buAutoNum type="arabicPeriod"/>
            </a:pPr>
            <a:r>
              <a:rPr lang="en-US" sz="2400" b="1" dirty="0" smtClean="0">
                <a:solidFill>
                  <a:srgbClr val="002060"/>
                </a:solidFill>
              </a:rPr>
              <a:t>Locus specific probes</a:t>
            </a:r>
            <a:endParaRPr lang="en-US" sz="2400" b="1" dirty="0">
              <a:solidFill>
                <a:srgbClr val="002060"/>
              </a:solidFill>
            </a:endParaRPr>
          </a:p>
        </p:txBody>
      </p:sp>
      <p:sp>
        <p:nvSpPr>
          <p:cNvPr id="16386" name="AutoShape 2" descr="http://www.iaszoology.com/wp-content/uploads/image/HumanChrom_.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6388" name="AutoShape 4" descr="http://www.iaszoology.com/wp-content/uploads/image/HumanChrom_.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6390" name="Picture 6" descr="https://lh4.googleusercontent.com/-_hhSqY0Dn48/TYVYA1iXWBI/AAAAAAAAADw/QH4F15v6CnE/s320/spectral.jpg"/>
          <p:cNvPicPr>
            <a:picLocks noChangeAspect="1" noChangeArrowheads="1"/>
          </p:cNvPicPr>
          <p:nvPr/>
        </p:nvPicPr>
        <p:blipFill>
          <a:blip r:embed="rId2"/>
          <a:srcRect/>
          <a:stretch>
            <a:fillRect/>
          </a:stretch>
        </p:blipFill>
        <p:spPr bwMode="auto">
          <a:xfrm>
            <a:off x="5562600" y="1676400"/>
            <a:ext cx="3048000" cy="2667000"/>
          </a:xfrm>
          <a:prstGeom prst="rect">
            <a:avLst/>
          </a:prstGeom>
          <a:noFill/>
        </p:spPr>
      </p:pic>
      <p:sp>
        <p:nvSpPr>
          <p:cNvPr id="7" name="Rectangle 6"/>
          <p:cNvSpPr/>
          <p:nvPr/>
        </p:nvSpPr>
        <p:spPr>
          <a:xfrm>
            <a:off x="1295400" y="5029200"/>
            <a:ext cx="7010400" cy="1200329"/>
          </a:xfrm>
          <a:prstGeom prst="rect">
            <a:avLst/>
          </a:prstGeom>
        </p:spPr>
        <p:txBody>
          <a:bodyPr wrap="square">
            <a:spAutoFit/>
          </a:bodyPr>
          <a:lstStyle/>
          <a:p>
            <a:r>
              <a:rPr lang="en-US" dirty="0"/>
              <a:t>Albert PS, Zhang T, </a:t>
            </a:r>
            <a:r>
              <a:rPr lang="en-US" dirty="0" err="1"/>
              <a:t>Semrau</a:t>
            </a:r>
            <a:r>
              <a:rPr lang="en-US" dirty="0"/>
              <a:t> K, </a:t>
            </a:r>
            <a:r>
              <a:rPr lang="en-US" dirty="0" err="1"/>
              <a:t>Rouillard</a:t>
            </a:r>
            <a:r>
              <a:rPr lang="en-US" dirty="0"/>
              <a:t> JM, Kao YH, Wang CR, Danilova TV, Jiang J, </a:t>
            </a:r>
            <a:r>
              <a:rPr lang="en-US" dirty="0" err="1"/>
              <a:t>Birchler</a:t>
            </a:r>
            <a:r>
              <a:rPr lang="en-US" dirty="0"/>
              <a:t> JA. Whole-chromosome paints in maize reveal rearrangements, nuclear domains, and chromosomal relationships. Proc </a:t>
            </a:r>
            <a:r>
              <a:rPr lang="en-US" dirty="0" err="1"/>
              <a:t>Natl</a:t>
            </a:r>
            <a:r>
              <a:rPr lang="en-US" dirty="0"/>
              <a:t> </a:t>
            </a:r>
            <a:r>
              <a:rPr lang="en-US" dirty="0" err="1"/>
              <a:t>Acad</a:t>
            </a:r>
            <a:r>
              <a:rPr lang="en-US" dirty="0"/>
              <a:t> </a:t>
            </a:r>
            <a:r>
              <a:rPr lang="en-US" dirty="0" err="1"/>
              <a:t>Sci</a:t>
            </a:r>
            <a:r>
              <a:rPr lang="en-US" dirty="0"/>
              <a:t> U S A. 2019 Jan 29;116(5):1679-1685.</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7" dur="500"/>
                                        <p:tgtEl>
                                          <p:spTgt spid="2">
                                            <p:txEl>
                                              <p:pRg st="1" end="1"/>
                                            </p:txEl>
                                          </p:spTgt>
                                        </p:tgtEl>
                                        <p:attrNameLst>
                                          <p:attrName>ppt_y</p:attrName>
                                        </p:attrNameLst>
                                      </p:cBhvr>
                                      <p:tavLst>
                                        <p:tav tm="0">
                                          <p:val>
                                            <p:strVal val="ppt_y"/>
                                          </p:val>
                                        </p:tav>
                                        <p:tav tm="100000">
                                          <p:val>
                                            <p:strVal val="1+ppt_h/2"/>
                                          </p:val>
                                        </p:tav>
                                      </p:tavLst>
                                    </p:anim>
                                    <p:set>
                                      <p:cBhvr>
                                        <p:cTn id="8" dur="1" fill="hold">
                                          <p:stCondLst>
                                            <p:cond delay="499"/>
                                          </p:stCondLst>
                                        </p:cTn>
                                        <p:tgtEl>
                                          <p:spTgt spid="2">
                                            <p:txEl>
                                              <p:pRg st="1" end="1"/>
                                            </p:txEl>
                                          </p:spTgt>
                                        </p:tgtEl>
                                        <p:attrNameLst>
                                          <p:attrName>style.visibility</p:attrName>
                                        </p:attrNameLst>
                                      </p:cBhvr>
                                      <p:to>
                                        <p:strVal val="hidden"/>
                                      </p:to>
                                    </p:set>
                                  </p:childTnLst>
                                </p:cTn>
                              </p:par>
                              <p:par>
                                <p:cTn id="9" presetID="2" presetClass="exit" presetSubtype="4" fill="hold" nodeType="withEffect">
                                  <p:stCondLst>
                                    <p:cond delay="0"/>
                                  </p:stCondLst>
                                  <p:childTnLst>
                                    <p:anim calcmode="lin" valueType="num">
                                      <p:cBhvr additive="base">
                                        <p:cTn id="10" dur="500"/>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1" dur="500"/>
                                        <p:tgtEl>
                                          <p:spTgt spid="2">
                                            <p:txEl>
                                              <p:pRg st="2" end="2"/>
                                            </p:txEl>
                                          </p:spTgt>
                                        </p:tgtEl>
                                        <p:attrNameLst>
                                          <p:attrName>ppt_y</p:attrName>
                                        </p:attrNameLst>
                                      </p:cBhvr>
                                      <p:tavLst>
                                        <p:tav tm="0">
                                          <p:val>
                                            <p:strVal val="ppt_y"/>
                                          </p:val>
                                        </p:tav>
                                        <p:tav tm="100000">
                                          <p:val>
                                            <p:strVal val="1+ppt_h/2"/>
                                          </p:val>
                                        </p:tav>
                                      </p:tavLst>
                                    </p:anim>
                                    <p:set>
                                      <p:cBhvr>
                                        <p:cTn id="12" dur="1" fill="hold">
                                          <p:stCondLst>
                                            <p:cond delay="499"/>
                                          </p:stCondLst>
                                        </p:cTn>
                                        <p:tgtEl>
                                          <p:spTgt spid="2">
                                            <p:txEl>
                                              <p:pRg st="2" end="2"/>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Examples of different types of fluorescence in situ hybridisation (FISH) probes. (a) Genespecific probes target specific nucleic acid sequences on a chromosome. (b) Centromeric probes bind to repetitive sequences that are specific to the centromeric regions. (c) Telomeric probes recognise the repetitive sequence TTAGGG, and can be used to visualise all telomeres simultaneously. Chromosome-specific telomeric probes hybridise to subtelomeric, chromosome-specific repeats. (d) Chromosome-painting probes consist of pools of chromosome-specific probes (fig001trn).  "/>
          <p:cNvPicPr>
            <a:picLocks noChangeAspect="1" noChangeArrowheads="1"/>
          </p:cNvPicPr>
          <p:nvPr/>
        </p:nvPicPr>
        <p:blipFill>
          <a:blip r:embed="rId2"/>
          <a:srcRect/>
          <a:stretch>
            <a:fillRect/>
          </a:stretch>
        </p:blipFill>
        <p:spPr bwMode="auto">
          <a:xfrm>
            <a:off x="381000" y="990600"/>
            <a:ext cx="8096250" cy="4391026"/>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An external file that holds a picture, illustration, etc.&#10;Object name is 334854_1_En_16_Fig8_HTML.jpg"/>
          <p:cNvPicPr>
            <a:picLocks noChangeAspect="1" noChangeArrowheads="1"/>
          </p:cNvPicPr>
          <p:nvPr/>
        </p:nvPicPr>
        <p:blipFill>
          <a:blip r:embed="rId2"/>
          <a:srcRect/>
          <a:stretch>
            <a:fillRect/>
          </a:stretch>
        </p:blipFill>
        <p:spPr bwMode="auto">
          <a:xfrm>
            <a:off x="2057400" y="1219200"/>
            <a:ext cx="4572000" cy="3441701"/>
          </a:xfrm>
          <a:prstGeom prst="rect">
            <a:avLst/>
          </a:prstGeom>
          <a:noFill/>
        </p:spPr>
      </p:pic>
      <p:sp>
        <p:nvSpPr>
          <p:cNvPr id="3" name="Rectangle 2"/>
          <p:cNvSpPr/>
          <p:nvPr/>
        </p:nvSpPr>
        <p:spPr>
          <a:xfrm>
            <a:off x="2819400" y="457200"/>
            <a:ext cx="2824491" cy="369332"/>
          </a:xfrm>
          <a:prstGeom prst="rect">
            <a:avLst/>
          </a:prstGeom>
        </p:spPr>
        <p:txBody>
          <a:bodyPr wrap="none">
            <a:spAutoFit/>
          </a:bodyPr>
          <a:lstStyle/>
          <a:p>
            <a:pPr marL="342900" indent="-342900"/>
            <a:r>
              <a:rPr lang="en-US" b="1" u="sng" dirty="0" smtClean="0">
                <a:solidFill>
                  <a:srgbClr val="002060"/>
                </a:solidFill>
              </a:rPr>
              <a:t>Repetitive sequence probes</a:t>
            </a:r>
          </a:p>
        </p:txBody>
      </p:sp>
      <p:sp>
        <p:nvSpPr>
          <p:cNvPr id="4" name="Rectangle 3"/>
          <p:cNvSpPr/>
          <p:nvPr/>
        </p:nvSpPr>
        <p:spPr>
          <a:xfrm>
            <a:off x="762000" y="4916269"/>
            <a:ext cx="8229600" cy="646331"/>
          </a:xfrm>
          <a:prstGeom prst="rect">
            <a:avLst/>
          </a:prstGeom>
        </p:spPr>
        <p:txBody>
          <a:bodyPr wrap="square">
            <a:spAutoFit/>
          </a:bodyPr>
          <a:lstStyle/>
          <a:p>
            <a:r>
              <a:rPr lang="en-US" b="1" dirty="0" smtClean="0">
                <a:solidFill>
                  <a:srgbClr val="002060"/>
                </a:solidFill>
              </a:rPr>
              <a:t>(Quantitative) Q-FISH </a:t>
            </a:r>
            <a:r>
              <a:rPr lang="en-US" b="1" dirty="0">
                <a:solidFill>
                  <a:srgbClr val="002060"/>
                </a:solidFill>
              </a:rPr>
              <a:t>has become an important tool in studying the role of telomeres in aging and cancer.</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An external file that holds a picture, illustration, etc.&#10;Object name is 334854_1_En_16_Fig6_HTML.jpg"/>
          <p:cNvPicPr>
            <a:picLocks noChangeAspect="1" noChangeArrowheads="1"/>
          </p:cNvPicPr>
          <p:nvPr/>
        </p:nvPicPr>
        <p:blipFill>
          <a:blip r:embed="rId2"/>
          <a:srcRect/>
          <a:stretch>
            <a:fillRect/>
          </a:stretch>
        </p:blipFill>
        <p:spPr bwMode="auto">
          <a:xfrm>
            <a:off x="3810000" y="228600"/>
            <a:ext cx="3429000" cy="2752725"/>
          </a:xfrm>
          <a:prstGeom prst="rect">
            <a:avLst/>
          </a:prstGeom>
          <a:noFill/>
        </p:spPr>
      </p:pic>
      <p:pic>
        <p:nvPicPr>
          <p:cNvPr id="20484" name="Picture 4" descr="An external file that holds a picture, illustration, etc.&#10;Object name is 334854_1_En_16_Fig9_HTML.jpg"/>
          <p:cNvPicPr>
            <a:picLocks noChangeAspect="1" noChangeArrowheads="1"/>
          </p:cNvPicPr>
          <p:nvPr/>
        </p:nvPicPr>
        <p:blipFill>
          <a:blip r:embed="rId3"/>
          <a:srcRect/>
          <a:stretch>
            <a:fillRect/>
          </a:stretch>
        </p:blipFill>
        <p:spPr bwMode="auto">
          <a:xfrm>
            <a:off x="2971800" y="3505200"/>
            <a:ext cx="5267325" cy="3162301"/>
          </a:xfrm>
          <a:prstGeom prst="rect">
            <a:avLst/>
          </a:prstGeom>
          <a:noFill/>
        </p:spPr>
      </p:pic>
      <p:sp>
        <p:nvSpPr>
          <p:cNvPr id="4" name="TextBox 3"/>
          <p:cNvSpPr txBox="1"/>
          <p:nvPr/>
        </p:nvSpPr>
        <p:spPr>
          <a:xfrm>
            <a:off x="1001959" y="4382869"/>
            <a:ext cx="598241" cy="646331"/>
          </a:xfrm>
          <a:prstGeom prst="rect">
            <a:avLst/>
          </a:prstGeom>
          <a:noFill/>
        </p:spPr>
        <p:txBody>
          <a:bodyPr wrap="none" rtlCol="0">
            <a:spAutoFit/>
          </a:bodyPr>
          <a:lstStyle/>
          <a:p>
            <a:r>
              <a:rPr lang="en-US" dirty="0" smtClean="0"/>
              <a:t>RNA</a:t>
            </a:r>
          </a:p>
          <a:p>
            <a:r>
              <a:rPr lang="en-US" dirty="0" smtClean="0"/>
              <a:t>FISH</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https://upload.wikimedia.org/wikipedia/commons/thumb/c/c6/Schematic_of_the_Philadelphia_Chromosome.svg/300px-Schematic_of_the_Philadelphia_Chromosome.svg.png"/>
          <p:cNvPicPr>
            <a:picLocks noChangeAspect="1" noChangeArrowheads="1"/>
          </p:cNvPicPr>
          <p:nvPr/>
        </p:nvPicPr>
        <p:blipFill>
          <a:blip r:embed="rId2"/>
          <a:srcRect/>
          <a:stretch>
            <a:fillRect/>
          </a:stretch>
        </p:blipFill>
        <p:spPr bwMode="auto">
          <a:xfrm>
            <a:off x="533400" y="228600"/>
            <a:ext cx="2857500" cy="3152775"/>
          </a:xfrm>
          <a:prstGeom prst="rect">
            <a:avLst/>
          </a:prstGeom>
          <a:noFill/>
        </p:spPr>
      </p:pic>
      <p:sp>
        <p:nvSpPr>
          <p:cNvPr id="3" name="Rectangle 2"/>
          <p:cNvSpPr/>
          <p:nvPr/>
        </p:nvSpPr>
        <p:spPr>
          <a:xfrm>
            <a:off x="4512523" y="152400"/>
            <a:ext cx="2650277" cy="369332"/>
          </a:xfrm>
          <a:prstGeom prst="rect">
            <a:avLst/>
          </a:prstGeom>
        </p:spPr>
        <p:txBody>
          <a:bodyPr wrap="none">
            <a:spAutoFit/>
          </a:bodyPr>
          <a:lstStyle/>
          <a:p>
            <a:r>
              <a:rPr lang="en-US" b="1" u="sng" dirty="0" smtClean="0"/>
              <a:t>Chronic myeloid leukemia</a:t>
            </a:r>
            <a:endParaRPr lang="en-US" u="sng" dirty="0"/>
          </a:p>
        </p:txBody>
      </p:sp>
      <p:pic>
        <p:nvPicPr>
          <p:cNvPr id="21508" name="Picture 4" descr="Fluorescence in situ hybridization (FISH) for the detection of (9;... |  Download Scientific Diagram"/>
          <p:cNvPicPr>
            <a:picLocks noChangeAspect="1" noChangeArrowheads="1"/>
          </p:cNvPicPr>
          <p:nvPr/>
        </p:nvPicPr>
        <p:blipFill>
          <a:blip r:embed="rId3"/>
          <a:srcRect/>
          <a:stretch>
            <a:fillRect/>
          </a:stretch>
        </p:blipFill>
        <p:spPr bwMode="auto">
          <a:xfrm>
            <a:off x="3480155" y="2057400"/>
            <a:ext cx="5435245" cy="4572000"/>
          </a:xfrm>
          <a:prstGeom prst="rect">
            <a:avLst/>
          </a:prstGeom>
          <a:noFill/>
          <a:ln>
            <a:solidFill>
              <a:srgbClr val="C00000"/>
            </a:solidFill>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https://player.slideplayer.com/16/5196619/data/images/img24.jpg"/>
          <p:cNvPicPr>
            <a:picLocks noChangeAspect="1" noChangeArrowheads="1"/>
          </p:cNvPicPr>
          <p:nvPr/>
        </p:nvPicPr>
        <p:blipFill>
          <a:blip r:embed="rId2"/>
          <a:srcRect/>
          <a:stretch>
            <a:fillRect/>
          </a:stretch>
        </p:blipFill>
        <p:spPr bwMode="auto">
          <a:xfrm>
            <a:off x="2209800" y="1371600"/>
            <a:ext cx="4579188" cy="3733800"/>
          </a:xfrm>
          <a:prstGeom prst="rect">
            <a:avLst/>
          </a:prstGeom>
          <a:noFill/>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7293189</TotalTime>
  <Words>706</Words>
  <Application>Microsoft Office PowerPoint</Application>
  <PresentationFormat>On-screen Show (4:3)</PresentationFormat>
  <Paragraphs>77</Paragraphs>
  <Slides>24</Slides>
  <Notes>0</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Alok Pandey</dc:creator>
  <cp:lastModifiedBy>Alok Pandey</cp:lastModifiedBy>
  <cp:revision>29</cp:revision>
  <dcterms:created xsi:type="dcterms:W3CDTF">2008-10-15T18:35:37Z</dcterms:created>
  <dcterms:modified xsi:type="dcterms:W3CDTF">2022-08-29T11:52:15Z</dcterms:modified>
</cp:coreProperties>
</file>