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79" r:id="rId3"/>
    <p:sldId id="262" r:id="rId4"/>
    <p:sldId id="261" r:id="rId5"/>
    <p:sldId id="263" r:id="rId6"/>
    <p:sldId id="268" r:id="rId7"/>
    <p:sldId id="269" r:id="rId8"/>
    <p:sldId id="270" r:id="rId9"/>
    <p:sldId id="271" r:id="rId10"/>
    <p:sldId id="264" r:id="rId11"/>
    <p:sldId id="267" r:id="rId12"/>
    <p:sldId id="266" r:id="rId13"/>
    <p:sldId id="272" r:id="rId14"/>
    <p:sldId id="273" r:id="rId15"/>
    <p:sldId id="275" r:id="rId16"/>
    <p:sldId id="276" r:id="rId17"/>
    <p:sldId id="277" r:id="rId18"/>
    <p:sldId id="278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47727DC-02AE-4B90-922F-7309CC19A953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0540813-C61E-43EE-8DB0-D3A1820C4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52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71B3203-C580-4021-BBD7-CE5F4BFCE4D0}" type="datetime1">
              <a:rPr lang="en-US" smtClean="0"/>
              <a:pPr/>
              <a:t>9/29/2022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6F999-0F06-42EE-AE64-3D54DB7381B7}" type="datetime1">
              <a:rPr lang="en-US" smtClean="0"/>
              <a:pPr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9AA5-57D7-47AF-BBF4-EEFA2B24DCD8}" type="datetime1">
              <a:rPr lang="en-US" smtClean="0"/>
              <a:pPr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4504BC-26BE-444A-A43F-95DB70E8A8BE}" type="datetime1">
              <a:rPr lang="en-US" smtClean="0"/>
              <a:pPr/>
              <a:t>9/29/2022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51DA2BA-616E-4F04-B81F-A006B9DDEEFC}" type="datetime1">
              <a:rPr lang="en-US" smtClean="0"/>
              <a:pPr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2A94-82BA-476C-9FF3-3F1EAB7774DE}" type="datetime1">
              <a:rPr lang="en-US" smtClean="0"/>
              <a:pPr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A3B8-BA1F-46A8-93FD-77163C4E13B0}" type="datetime1">
              <a:rPr lang="en-US" smtClean="0"/>
              <a:pPr/>
              <a:t>9/29/2022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2F2338F-BD7C-4CC6-BDB7-B0C307831969}" type="datetime1">
              <a:rPr lang="en-US" smtClean="0"/>
              <a:pPr/>
              <a:t>9/29/2022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1DC1-39FA-42B7-A06C-A06A86BB09F2}" type="datetime1">
              <a:rPr lang="en-US" smtClean="0"/>
              <a:pPr/>
              <a:t>9/29/2022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E0B68F6-30F1-43FA-9263-AD9C14C173E8}" type="datetime1">
              <a:rPr lang="en-US" smtClean="0"/>
              <a:pPr/>
              <a:t>9/29/2022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3312C6-606F-436A-8352-6AECCB183CAC}" type="datetime1">
              <a:rPr lang="en-US" smtClean="0"/>
              <a:pPr/>
              <a:t>9/29/2022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716AE7F-C496-4AF5-8892-1EF89624222E}" type="datetime1">
              <a:rPr lang="en-US" smtClean="0"/>
              <a:pPr/>
              <a:t>9/29/2022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ysergic_acid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Dimethylallyl_pyrophosphat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lkaloid" TargetMode="External"/><Relationship Id="rId2" Type="http://schemas.openxmlformats.org/officeDocument/2006/relationships/hyperlink" Target="https://en.wikipedia.org/w/index.php?title=Indoloquinolizidine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Rauvolfia_sandwicensis" TargetMode="External"/><Relationship Id="rId5" Type="http://schemas.openxmlformats.org/officeDocument/2006/relationships/hyperlink" Target="https://en.wikipedia.org/wiki/Ochrosia_elliptica" TargetMode="External"/><Relationship Id="rId4" Type="http://schemas.openxmlformats.org/officeDocument/2006/relationships/hyperlink" Target="https://en.wikipedia.org/wiki/Pausinystalia_johim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28600"/>
            <a:ext cx="7239000" cy="1371600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BP504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T. PHARMACOGNOSY AND PHYTOCHEMISTRY II (Theory)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4114800"/>
            <a:ext cx="5410200" cy="175260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endParaRPr 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Vinca</a:t>
            </a:r>
            <a:r>
              <a:rPr lang="en-US" dirty="0" smtClean="0"/>
              <a:t> Alkaloids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14400"/>
            <a:ext cx="8077200" cy="5486400"/>
          </a:xfrm>
        </p:spPr>
        <p:txBody>
          <a:bodyPr>
            <a:noAutofit/>
          </a:bodyPr>
          <a:lstStyle/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Vinca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alkaloids were found out in the 1950's by Canadian scientists, Robert Noble and Charles Beer for the first time. 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Dimeric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alkaloids having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Dihydroindole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nuclei. 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Vincristine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Vinblastine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are the major alkaloids in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Vinca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they differs only in the substitution on the N- atom of the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Dihydroindole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nucleus. 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Although, the name represents alkali like some do not exhibit alkaline properties.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There are four major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vinca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alkaloids in clinical use: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Vinblastine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(VBL),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vinorelbine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(VRL),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vincristine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vindesine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(VDS)</a:t>
            </a:r>
          </a:p>
          <a:p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Classification of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vinca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alkaloids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8001000" cy="5181600"/>
          </a:xfrm>
        </p:spPr>
        <p:txBody>
          <a:bodyPr>
            <a:normAutofit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7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generation (natural):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vincristine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vinblastine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7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generation (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semisynthetic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vindesine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vinorelbine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700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generation (synthetic):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vinflunine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Vinca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alkaloids have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dimeric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chemical structure- 2 basic multi-ringed units, an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nucleus (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catharanthine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) , a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dihydroindole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nucleus (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vindoline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), joined together with other complex systems</a:t>
            </a:r>
          </a:p>
          <a:p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5602" name="AutoShape 2" descr="Vinca Alkaloids as Anticancer Agents (Looking back and peering ahead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4" name="AutoShape 4" descr="Vinca Alkaloids as Anticancer Agents (Looking back and peering ahead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6" name="AutoShape 6" descr="Vinca Alkaloids as Anticancer Agents (Looking back and peering ahead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8" name="AutoShape 8" descr="Vinca Alkaloids as Anticancer Agents (Looking back and peering ahead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609" name="Picture 9"/>
          <p:cNvPicPr>
            <a:picLocks noChangeAspect="1" noChangeArrowheads="1"/>
          </p:cNvPicPr>
          <p:nvPr/>
        </p:nvPicPr>
        <p:blipFill>
          <a:blip r:embed="rId2"/>
          <a:srcRect l="18371" t="31618" r="40615" b="25368"/>
          <a:stretch>
            <a:fillRect/>
          </a:stretch>
        </p:blipFill>
        <p:spPr bwMode="auto">
          <a:xfrm>
            <a:off x="266076" y="762000"/>
            <a:ext cx="8877924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808038"/>
          </a:xfrm>
        </p:spPr>
        <p:txBody>
          <a:bodyPr>
            <a:normAutofit/>
          </a:bodyPr>
          <a:lstStyle/>
          <a:p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Vinca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- Periwinkle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914401"/>
            <a:ext cx="8077200" cy="5181600"/>
          </a:xfrm>
        </p:spPr>
        <p:txBody>
          <a:bodyPr>
            <a:normAutofit/>
          </a:bodyPr>
          <a:lstStyle/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Vinca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is dried entire plant of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catharanthus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roseus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apocynaceae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Monomeric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Alkaloids:These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are alkaloids that contain either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indoline:Indole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monomers e.g.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Catharanthine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Indoline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monomers e.g.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Vindoline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Vincamine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Vincamine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Enhances the cerebral blood flow, facilitate cerebral circulation metabolism and increase general activity.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Vincamine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is used in cerebral vascular deficiency and atherosclerosis in elderly patients.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31838"/>
          </a:xfrm>
        </p:spPr>
        <p:txBody>
          <a:bodyPr>
            <a:normAutofit/>
          </a:bodyPr>
          <a:lstStyle/>
          <a:p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Vinca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Alkaloids 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8001000" cy="5181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Dimeric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Alkaloids: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These are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dimeric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alkaloids having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indoline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dihydro-indole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nuclei 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Homogenic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dimmers: Composed of two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indoline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monomers.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Mixed dimmers: One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and one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indoline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monomers e.g.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Vincristine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Vinblastine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e.g.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Vinblastine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Vincristine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They occur in very minute amounts in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Vinca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500 Kg of the plant yield only 1 gm of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vincristine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Vincristine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is more active but isolated in smaller amounts than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Vinblastine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Vinblastine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can be converted to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vincristine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chemically or by microbial transformation using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Streptomyces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albogriseolu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55638"/>
          </a:xfrm>
        </p:spPr>
        <p:txBody>
          <a:bodyPr>
            <a:normAutofit/>
          </a:bodyPr>
          <a:lstStyle/>
          <a:p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Vinca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914400"/>
            <a:ext cx="8001000" cy="5181600"/>
          </a:xfrm>
        </p:spPr>
        <p:txBody>
          <a:bodyPr>
            <a:normAutofit lnSpcReduction="10000"/>
          </a:bodyPr>
          <a:lstStyle/>
          <a:p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Vincristine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Vinblastine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differ only in the substitution on the N-atom of the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dihydroindole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nucleus.</a:t>
            </a:r>
          </a:p>
          <a:p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Vinblastine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Vinca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leukoblastine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) is produced by coupling of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Catharanthine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Vindoline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Vincristine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leurocristine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) has CHO instead of CH</a:t>
            </a:r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vindoline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part of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Vinblastine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Uses: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Vincristine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used in treatment of Leukemia in children, small cell lung cancer, cervical and vaginal cancers. </a:t>
            </a:r>
          </a:p>
          <a:p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Vinblastine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is used for treatment of Hodgkin’s disease.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Mechanism of action: They are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antimitotics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 They bind to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tubuline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and prevent the formation of the microtubules and so block the mitosis in meta phase..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55638"/>
          </a:xfrm>
        </p:spPr>
        <p:txBody>
          <a:bodyPr>
            <a:normAutofit/>
          </a:bodyPr>
          <a:lstStyle/>
          <a:p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Vinca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838200"/>
            <a:ext cx="8001000" cy="5257801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Semisynthetic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derivatives of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Vinca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alkaloids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Vindesine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It is used for treatment of acute lymphoid leukemia in children.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Vinorelbine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It is an oral anticancer with broader activity and lower neurotoxicity than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vinblastine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Tests for identification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Vinca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alkaloids: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1- Vanillin 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reagent gives with: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Vinblastine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pink color.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Vincristine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 orange-yellow color.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2- Van-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Urk's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reagent: → Reddish-brown color.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9445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Chemical constituents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8001000" cy="4906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No.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alkaloids, 20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dimeric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dihydroindole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alkaloid – anticancer activity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alkaloids-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ajmalicine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lochnernine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serpentine,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tetrahydroalstonine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Applications: anticancer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Vincristine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sulphate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antineoplastic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arrests mitosis at metaphase. Given by IV in acute leukemia in children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adults: reticulum cell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sacroma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lymphocarcinoma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myosarcoma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haussian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disease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318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Applications and dose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Vinblastin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sulphate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antineoplastic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supress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immune response and mainly used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choriocarcinoma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Dose: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Vincristin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10-30 µg/kg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bwt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max- 2mg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Vinblastin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100 µg/kg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bwt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533400"/>
            <a:ext cx="7467600" cy="52578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300" b="1" dirty="0">
                <a:latin typeface="Times New Roman" pitchFamily="18" charset="0"/>
                <a:cs typeface="Times New Roman" pitchFamily="18" charset="0"/>
              </a:rPr>
              <a:t>UNIT-II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General introduction, composition, chemistry &amp; chemical classes,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biosources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therapeutic uses and commercial applications of following secondary metabolites:</a:t>
            </a:r>
          </a:p>
          <a:p>
            <a:pPr lvl="1"/>
            <a:r>
              <a:rPr lang="en-US" b="1" dirty="0">
                <a:latin typeface="Times New Roman" pitchFamily="18" charset="0"/>
                <a:cs typeface="Times New Roman" pitchFamily="18" charset="0"/>
              </a:rPr>
              <a:t>Alkaloids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Vinca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Rauwolfia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Belladonna, Opium,</a:t>
            </a:r>
          </a:p>
          <a:p>
            <a:pPr lvl="1"/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Phenylpropanoids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and Flavonoids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Lignans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Tea,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Ruta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n-US" b="1" dirty="0">
                <a:latin typeface="Times New Roman" pitchFamily="18" charset="0"/>
                <a:cs typeface="Times New Roman" pitchFamily="18" charset="0"/>
              </a:rPr>
              <a:t>Steroids, Cardiac Glycosides &amp;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Triterpenoids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Liquorice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Dioscorea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Digitalis </a:t>
            </a:r>
          </a:p>
          <a:p>
            <a:pPr lvl="1"/>
            <a:r>
              <a:rPr lang="en-US" b="1" dirty="0">
                <a:latin typeface="Times New Roman" pitchFamily="18" charset="0"/>
                <a:cs typeface="Times New Roman" pitchFamily="18" charset="0"/>
              </a:rPr>
              <a:t>Volatile oils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Mentha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Clove, Cinnamon, Fennel, Coriander, </a:t>
            </a:r>
          </a:p>
          <a:p>
            <a:pPr lvl="1"/>
            <a:r>
              <a:rPr lang="en-US" b="1" dirty="0">
                <a:latin typeface="Times New Roman" pitchFamily="18" charset="0"/>
                <a:cs typeface="Times New Roman" pitchFamily="18" charset="0"/>
              </a:rPr>
              <a:t>Tannins: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Catechu,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Pterocarpus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n-US" b="1" dirty="0">
                <a:latin typeface="Times New Roman" pitchFamily="18" charset="0"/>
                <a:cs typeface="Times New Roman" pitchFamily="18" charset="0"/>
              </a:rPr>
              <a:t>Resins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Benzoin,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Guggul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Ginger,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Asafoetida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Myrrh, Colophony </a:t>
            </a:r>
          </a:p>
          <a:p>
            <a:pPr lvl="1"/>
            <a:r>
              <a:rPr lang="en-US" b="1" dirty="0">
                <a:latin typeface="Times New Roman" pitchFamily="18" charset="0"/>
                <a:cs typeface="Times New Roman" pitchFamily="18" charset="0"/>
              </a:rPr>
              <a:t>Glycosides: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Senna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Aloes, Bitter Almond </a:t>
            </a:r>
          </a:p>
          <a:p>
            <a:pPr lvl="1"/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Iridoids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Other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terpenoids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Naphthaquinones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Gentian, Artemisia,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taxus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carotenoids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19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9438"/>
          </a:xfrm>
        </p:spPr>
        <p:txBody>
          <a:bodyPr>
            <a:normAutofit fontScale="90000"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ALKALOIDS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2000"/>
            <a:ext cx="8610600" cy="5867400"/>
          </a:xfrm>
        </p:spPr>
        <p:txBody>
          <a:bodyPr>
            <a:normAutofit/>
          </a:bodyPr>
          <a:lstStyle/>
          <a:p>
            <a:pPr marL="0" indent="0"/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German Scientist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 Carl F.W.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Meissner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1815 , Alkali like : 	Hence the word Alkaloids</a:t>
            </a:r>
          </a:p>
          <a:p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Definition: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Group of naturally occurring 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organic compounds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basic in nature, contain 1 or more 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nitrogen atoms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in heterocyclic ring, posses specific physiological action </a:t>
            </a:r>
          </a:p>
          <a:p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Distribution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  Abundant in angiosperm i.e. higher plants</a:t>
            </a:r>
          </a:p>
          <a:p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Occurance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 as salts of  organic acid (oxalic , citric, acetic,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maleic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lactic,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fumaric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acid etc)</a:t>
            </a:r>
          </a:p>
          <a:p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Function in plants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Protective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 against insects, herbivores (bitterness, toxicity)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Some are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Product of detoxification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(waste products) </a:t>
            </a:r>
          </a:p>
          <a:p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Reservoir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for protein synthesis,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Source of N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in case of deficiency in plants</a:t>
            </a:r>
          </a:p>
          <a:p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79438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INDOLE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ALKALOIDS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Vinca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Rauwolfia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762000"/>
            <a:ext cx="8077200" cy="5791200"/>
          </a:xfrm>
        </p:spPr>
        <p:txBody>
          <a:bodyPr>
            <a:normAutofit/>
          </a:bodyPr>
          <a:lstStyle/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(1-H-indole)- a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benzopyrrole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benzene &amp;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pyrrole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rings are at 2, 3-positions of the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pyrrole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nucleus- large no. of naturally occurring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compds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Commercial importance as a component of perfumes.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Isoindole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(1 H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isoindole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), the isomer- benzene &amp;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pyrrole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rings - fused at the 3 and 4 positions of the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pyrrole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unstable. 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Few derivatives, the simplest being N-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methylisoindole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447800" y="4419600"/>
          <a:ext cx="2057400" cy="182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CS ChemDraw Drawing" r:id="rId3" imgW="1442160" imgH="1276560" progId="ChemDraw.Document.6.0">
                  <p:embed/>
                </p:oleObj>
              </mc:Choice>
              <mc:Fallback>
                <p:oleObj name="CS ChemDraw Drawing" r:id="rId3" imgW="1442160" imgH="1276560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419600"/>
                        <a:ext cx="2057400" cy="182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05000" y="6248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INDOLE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6096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ISO INDOLE </a:t>
            </a:r>
            <a:endParaRPr lang="en-US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724400" y="4495800"/>
          <a:ext cx="2235528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CS ChemDraw Drawing" r:id="rId5" imgW="1441800" imgH="983160" progId="ChemDraw.Document.6.0">
                  <p:embed/>
                </p:oleObj>
              </mc:Choice>
              <mc:Fallback>
                <p:oleObj name="CS ChemDraw Drawing" r:id="rId5" imgW="1441800" imgH="983160" progId="ChemDraw.Document.6.0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495800"/>
                        <a:ext cx="2235528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556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INDOLE ALKALOIDS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914400"/>
            <a:ext cx="8001000" cy="5334000"/>
          </a:xfrm>
        </p:spPr>
        <p:txBody>
          <a:bodyPr>
            <a:normAutofit fontScale="92500"/>
          </a:bodyPr>
          <a:lstStyle/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– 1</a:t>
            </a:r>
            <a:r>
              <a:rPr lang="en-US" sz="26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obtained- 1866- Adolf von Baeyer. 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Interest in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chemistry- 1930- essential amino acid, tryptophan, the plant growth hormone,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heteroauxin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&amp; several groups of important alkaloids are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derivatives.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colorless crystalline solid (mp 52–54°C,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254°C).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The molecule is planar and has only moderate polarity. 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good solubility in petroleum ether, benzene, chloroform and hot water. The solubility in cold water is only 1:540 at 25°C; 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Water is a good solvent for purification by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recrystallization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forms salts with high concentrations of both strong bases and strong acids.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556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INDOLE ALKALOIDS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914400"/>
            <a:ext cx="8153400" cy="5334000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Many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alkaloids include isoprene groups also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So called as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terpene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alkaloids or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secologanin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tryptamine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alkaloids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Largest class of alkaloids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Amino acid tryptophan is the precursor for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alkaloids</a:t>
            </a:r>
          </a:p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Based on biosynthesis : Two types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Isoprenoids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and Non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isoprenoids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Non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isoprenoids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sub classification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Simple derivatives of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biogenic amines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tryptamine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&amp; 5-hydroxy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tryptamine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(serotonin),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camalexin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plant – Arabidopsis thaliana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080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Classification of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alkaloids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990600"/>
            <a:ext cx="79248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2. Simple derivatives of </a:t>
            </a:r>
            <a:r>
              <a:rPr lang="el-GR" sz="2600" dirty="0" smtClean="0">
                <a:latin typeface="Times New Roman"/>
                <a:cs typeface="Times New Roman"/>
              </a:rPr>
              <a:t>β</a:t>
            </a:r>
            <a:r>
              <a:rPr lang="en-US" sz="2600" dirty="0" smtClean="0">
                <a:latin typeface="Times New Roman"/>
                <a:cs typeface="Times New Roman"/>
              </a:rPr>
              <a:t>-</a:t>
            </a:r>
            <a:r>
              <a:rPr lang="en-US" sz="2600" dirty="0" err="1" smtClean="0">
                <a:latin typeface="Times New Roman"/>
                <a:cs typeface="Times New Roman"/>
              </a:rPr>
              <a:t>carboline</a:t>
            </a:r>
            <a:r>
              <a:rPr lang="en-US" sz="2600" dirty="0" smtClean="0">
                <a:latin typeface="Times New Roman"/>
                <a:cs typeface="Times New Roman"/>
              </a:rPr>
              <a:t>- </a:t>
            </a:r>
            <a:r>
              <a:rPr lang="en-US" sz="2600" dirty="0" err="1" smtClean="0">
                <a:latin typeface="Times New Roman"/>
                <a:cs typeface="Times New Roman"/>
              </a:rPr>
              <a:t>harmine</a:t>
            </a:r>
            <a:r>
              <a:rPr lang="en-US" sz="2600" dirty="0" smtClean="0">
                <a:latin typeface="Times New Roman"/>
                <a:cs typeface="Times New Roman"/>
              </a:rPr>
              <a:t>, </a:t>
            </a:r>
            <a:r>
              <a:rPr lang="en-US" sz="2600" dirty="0" err="1" smtClean="0">
                <a:latin typeface="Times New Roman"/>
                <a:cs typeface="Times New Roman"/>
              </a:rPr>
              <a:t>harmaline</a:t>
            </a:r>
            <a:r>
              <a:rPr lang="en-US" sz="2600" dirty="0" smtClean="0">
                <a:latin typeface="Times New Roman"/>
                <a:cs typeface="Times New Roman"/>
              </a:rPr>
              <a:t>, </a:t>
            </a:r>
            <a:r>
              <a:rPr lang="en-US" sz="2600" dirty="0" err="1" smtClean="0">
                <a:latin typeface="Times New Roman"/>
                <a:cs typeface="Times New Roman"/>
              </a:rPr>
              <a:t>harmane</a:t>
            </a:r>
            <a:r>
              <a:rPr lang="en-US" sz="2600" dirty="0" smtClean="0">
                <a:latin typeface="Times New Roman"/>
                <a:cs typeface="Times New Roman"/>
              </a:rPr>
              <a:t> – isolation in1838</a:t>
            </a:r>
          </a:p>
          <a:p>
            <a:pPr>
              <a:buNone/>
            </a:pPr>
            <a:r>
              <a:rPr lang="en-US" sz="2600" dirty="0" smtClean="0">
                <a:latin typeface="Times New Roman"/>
                <a:cs typeface="Times New Roman"/>
              </a:rPr>
              <a:t>3. </a:t>
            </a:r>
            <a:r>
              <a:rPr lang="en-US" sz="2600" dirty="0" err="1" smtClean="0">
                <a:latin typeface="Times New Roman"/>
                <a:cs typeface="Times New Roman"/>
              </a:rPr>
              <a:t>Pyrolo</a:t>
            </a:r>
            <a:r>
              <a:rPr lang="en-US" sz="2600" dirty="0" smtClean="0">
                <a:latin typeface="Times New Roman"/>
                <a:cs typeface="Times New Roman"/>
              </a:rPr>
              <a:t>-</a:t>
            </a:r>
            <a:r>
              <a:rPr lang="en-US" sz="2600" dirty="0" err="1" smtClean="0">
                <a:latin typeface="Times New Roman"/>
                <a:cs typeface="Times New Roman"/>
              </a:rPr>
              <a:t>indole</a:t>
            </a:r>
            <a:r>
              <a:rPr lang="en-US" sz="2600" dirty="0" smtClean="0">
                <a:latin typeface="Times New Roman"/>
                <a:cs typeface="Times New Roman"/>
              </a:rPr>
              <a:t> alkaloids- produced by </a:t>
            </a:r>
            <a:r>
              <a:rPr lang="en-US" sz="2600" dirty="0" err="1" smtClean="0">
                <a:latin typeface="Times New Roman"/>
                <a:cs typeface="Times New Roman"/>
              </a:rPr>
              <a:t>methylation</a:t>
            </a:r>
            <a:r>
              <a:rPr lang="en-US" sz="2600" dirty="0" smtClean="0">
                <a:latin typeface="Times New Roman"/>
                <a:cs typeface="Times New Roman"/>
              </a:rPr>
              <a:t> of </a:t>
            </a:r>
            <a:r>
              <a:rPr lang="en-US" sz="2600" dirty="0" err="1" smtClean="0">
                <a:latin typeface="Times New Roman"/>
                <a:cs typeface="Times New Roman"/>
              </a:rPr>
              <a:t>indole</a:t>
            </a:r>
            <a:r>
              <a:rPr lang="en-US" sz="2600" dirty="0" smtClean="0">
                <a:latin typeface="Times New Roman"/>
                <a:cs typeface="Times New Roman"/>
              </a:rPr>
              <a:t> nucleus at 3</a:t>
            </a:r>
            <a:r>
              <a:rPr lang="en-US" sz="2600" baseline="30000" dirty="0" smtClean="0">
                <a:latin typeface="Times New Roman"/>
                <a:cs typeface="Times New Roman"/>
              </a:rPr>
              <a:t>rd</a:t>
            </a:r>
            <a:r>
              <a:rPr lang="en-US" sz="2600" dirty="0" smtClean="0">
                <a:latin typeface="Times New Roman"/>
                <a:cs typeface="Times New Roman"/>
              </a:rPr>
              <a:t> position &amp; </a:t>
            </a:r>
            <a:r>
              <a:rPr lang="en-US" sz="2600" dirty="0" err="1" smtClean="0">
                <a:latin typeface="Times New Roman"/>
                <a:cs typeface="Times New Roman"/>
              </a:rPr>
              <a:t>nucleophilic</a:t>
            </a:r>
            <a:r>
              <a:rPr lang="en-US" sz="2600" dirty="0" smtClean="0">
                <a:latin typeface="Times New Roman"/>
                <a:cs typeface="Times New Roman"/>
              </a:rPr>
              <a:t> addition at C atom at position 2, closure of </a:t>
            </a:r>
            <a:r>
              <a:rPr lang="en-US" sz="2600" dirty="0" err="1" smtClean="0">
                <a:latin typeface="Times New Roman"/>
                <a:cs typeface="Times New Roman"/>
              </a:rPr>
              <a:t>ethylamino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grp</a:t>
            </a:r>
            <a:r>
              <a:rPr lang="en-US" sz="2600" dirty="0" smtClean="0">
                <a:latin typeface="Times New Roman"/>
                <a:cs typeface="Times New Roman"/>
              </a:rPr>
              <a:t> into a ring. Ex. Physotigmine-1864</a:t>
            </a:r>
          </a:p>
          <a:p>
            <a:pPr>
              <a:buNone/>
            </a:pPr>
            <a:r>
              <a:rPr lang="en-US" sz="2600" dirty="0" smtClean="0">
                <a:latin typeface="Times New Roman"/>
                <a:cs typeface="Times New Roman"/>
              </a:rPr>
              <a:t>4. Indole-3-carbinol</a:t>
            </a:r>
          </a:p>
          <a:p>
            <a:pPr>
              <a:buNone/>
            </a:pPr>
            <a:r>
              <a:rPr lang="en-US" sz="2600" dirty="0" smtClean="0">
                <a:latin typeface="Times New Roman"/>
                <a:cs typeface="Times New Roman"/>
              </a:rPr>
              <a:t>5. Indole-3-acetic acid</a:t>
            </a:r>
          </a:p>
          <a:p>
            <a:pPr>
              <a:buNone/>
            </a:pPr>
            <a:r>
              <a:rPr lang="en-US" sz="2600" dirty="0" smtClean="0">
                <a:latin typeface="Times New Roman"/>
                <a:cs typeface="Times New Roman"/>
              </a:rPr>
              <a:t>6. </a:t>
            </a:r>
            <a:r>
              <a:rPr lang="en-US" sz="2600" dirty="0" err="1" smtClean="0">
                <a:latin typeface="Times New Roman"/>
                <a:cs typeface="Times New Roman"/>
              </a:rPr>
              <a:t>Tryptamines</a:t>
            </a:r>
            <a:endParaRPr lang="en-US" sz="2600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sz="2600" dirty="0" smtClean="0">
                <a:latin typeface="Times New Roman"/>
                <a:cs typeface="Times New Roman"/>
              </a:rPr>
              <a:t>7. </a:t>
            </a:r>
            <a:r>
              <a:rPr lang="en-US" sz="2600" dirty="0" err="1" smtClean="0">
                <a:latin typeface="Times New Roman"/>
                <a:cs typeface="Times New Roman"/>
              </a:rPr>
              <a:t>Carbazoles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600" dirty="0" smtClean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080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Classification of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alkaloids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8001000" cy="5181600"/>
          </a:xfrm>
        </p:spPr>
        <p:txBody>
          <a:bodyPr>
            <a:normAutofit/>
          </a:bodyPr>
          <a:lstStyle/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Isoprenoids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synthesised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from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dimethyl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allyl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pyrophosphate and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iso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pentenyl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pyrophosphate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Isoprenoid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Hemiterpenoids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Ergot 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Monoterpenoids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or 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secologanin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tryptamine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alkaloids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Contains 9-10 C fragments 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Ajmalicine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(C9),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Catharanthine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(C10)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Vindoline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(C10)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4098" name="Picture 2" descr="https://upload.wikimedia.org/wikipedia/commons/thumb/6/61/Lysergic_acid_colored.svg/150px-Lysergic_acid_colored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2057400"/>
            <a:ext cx="2884429" cy="367284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76600" y="5638800"/>
            <a:ext cx="5715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Structure of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hlinkClick r:id="rId3" tooltip="Lysergic acid"/>
              </a:rPr>
              <a:t>lysergic acid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– the tryptophan fragment is colored in yellow and the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isoprenoid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part from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hlinkClick r:id="rId4" tooltip="Dimethylallyl pyrophosphate"/>
              </a:rPr>
              <a:t>DMAPP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is blue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080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Classification of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alkaloids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8001000" cy="5181600"/>
          </a:xfrm>
        </p:spPr>
        <p:txBody>
          <a:bodyPr>
            <a:normAutofit/>
          </a:bodyPr>
          <a:lstStyle/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Bisindole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alkaloids: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dimers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Strictosidine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Vincristine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vinblastine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Catharanthine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is precursor for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vinblastine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vindoline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Yohimbine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quebrachine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 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  <a:hlinkClick r:id="rId2" tooltip="Indoloquinolizidine (page does not exist)"/>
              </a:rPr>
              <a:t>indoloquinolizidine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  <a:hlinkClick r:id="rId3" tooltip="Alkaloid"/>
              </a:rPr>
              <a:t>alkaloid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 derived from the bark of the African tree 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  <a:hlinkClick r:id="rId4" tooltip="Pausinystalia johimbe"/>
              </a:rPr>
              <a:t>Pausinystalia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  <a:hlinkClick r:id="rId4" tooltip="Pausinystalia johimbe"/>
              </a:rPr>
              <a:t> 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  <a:hlinkClick r:id="rId4" tooltip="Pausinystalia johimbe"/>
              </a:rPr>
              <a:t>johimbe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Vinca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Strychinine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Strchynos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nuxvomica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Ellipticine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 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  <a:hlinkClick r:id="rId5" tooltip="Ochrosia elliptica"/>
              </a:rPr>
              <a:t>Ochrosia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  <a:hlinkClick r:id="rId5" tooltip="Ochrosia elliptica"/>
              </a:rPr>
              <a:t> 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  <a:hlinkClick r:id="rId5" tooltip="Ochrosia elliptica"/>
              </a:rPr>
              <a:t>elliptica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 and </a:t>
            </a:r>
            <a:r>
              <a:rPr lang="en-US" sz="2600" i="1" u="sng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Rauvolfia</a:t>
            </a:r>
            <a:r>
              <a:rPr lang="en-US" sz="2600" i="1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 </a:t>
            </a:r>
            <a:r>
              <a:rPr lang="en-US" sz="2600" i="1" u="sng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sandwicensis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555</TotalTime>
  <Words>904</Words>
  <Application>Microsoft Office PowerPoint</Application>
  <PresentationFormat>On-screen Show (4:3)</PresentationFormat>
  <Paragraphs>133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Oriel</vt:lpstr>
      <vt:lpstr>CS ChemDraw Drawing</vt:lpstr>
      <vt:lpstr> BP504 T. PHARMACOGNOSY AND PHYTOCHEMISTRY II (Theory)</vt:lpstr>
      <vt:lpstr>PowerPoint Presentation</vt:lpstr>
      <vt:lpstr>ALKALOIDS</vt:lpstr>
      <vt:lpstr>INDOLE ALKALOIDS (Vinca &amp; Rauwolfia)</vt:lpstr>
      <vt:lpstr>INDOLE ALKALOIDS</vt:lpstr>
      <vt:lpstr>INDOLE ALKALOIDS</vt:lpstr>
      <vt:lpstr>Classification of Indole alkaloids</vt:lpstr>
      <vt:lpstr>Classification of Indole alkaloids</vt:lpstr>
      <vt:lpstr>Classification of Indole alkaloids</vt:lpstr>
      <vt:lpstr>Vinca Alkaloids</vt:lpstr>
      <vt:lpstr>Classification of vinca alkaloids</vt:lpstr>
      <vt:lpstr>PowerPoint Presentation</vt:lpstr>
      <vt:lpstr>Vinca - Periwinkle</vt:lpstr>
      <vt:lpstr>Vinca Alkaloids </vt:lpstr>
      <vt:lpstr>Vinca</vt:lpstr>
      <vt:lpstr>Vinca</vt:lpstr>
      <vt:lpstr>Chemical constituents </vt:lpstr>
      <vt:lpstr>Applications and dose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BP504 T. PHARMACOGNOSY AND PHYTOCHEMISTRY II (Theory)</dc:title>
  <dc:creator>admin</dc:creator>
  <cp:lastModifiedBy>AnjuSingh</cp:lastModifiedBy>
  <cp:revision>62</cp:revision>
  <dcterms:created xsi:type="dcterms:W3CDTF">2006-08-16T00:00:00Z</dcterms:created>
  <dcterms:modified xsi:type="dcterms:W3CDTF">2022-09-29T09:59:10Z</dcterms:modified>
</cp:coreProperties>
</file>