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67" r:id="rId2"/>
    <p:sldId id="268" r:id="rId3"/>
    <p:sldId id="261" r:id="rId4"/>
    <p:sldId id="257" r:id="rId5"/>
    <p:sldId id="269" r:id="rId6"/>
    <p:sldId id="259" r:id="rId7"/>
    <p:sldId id="262" r:id="rId8"/>
    <p:sldId id="258" r:id="rId9"/>
    <p:sldId id="263" r:id="rId10"/>
    <p:sldId id="271" r:id="rId11"/>
    <p:sldId id="264" r:id="rId12"/>
    <p:sldId id="265" r:id="rId13"/>
    <p:sldId id="272" r:id="rId14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747727DC-02AE-4B90-922F-7309CC19A953}" type="datetimeFigureOut">
              <a:rPr lang="en-US" smtClean="0"/>
              <a:pPr/>
              <a:t>10/3/2022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50540813-C61E-43EE-8DB0-D3A1820C4D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284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71B3203-C580-4021-BBD7-CE5F4BFCE4D0}" type="datetime1">
              <a:rPr lang="en-US" smtClean="0"/>
              <a:pPr/>
              <a:t>10/3/2022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96F999-0F06-42EE-AE64-3D54DB7381B7}" type="datetime1">
              <a:rPr lang="en-US" smtClean="0"/>
              <a:pPr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D29AA5-57D7-47AF-BBF4-EEFA2B24DCD8}" type="datetime1">
              <a:rPr lang="en-US" smtClean="0"/>
              <a:pPr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4504BC-26BE-444A-A43F-95DB70E8A8BE}" type="datetime1">
              <a:rPr lang="en-US" smtClean="0"/>
              <a:pPr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1DA2BA-616E-4F04-B81F-A006B9DDEEFC}" type="datetime1">
              <a:rPr lang="en-US" smtClean="0"/>
              <a:pPr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8F2A94-82BA-476C-9FF3-3F1EAB7774DE}" type="datetime1">
              <a:rPr lang="en-US" smtClean="0"/>
              <a:pPr/>
              <a:t>10/3/2022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EDA3B8-BA1F-46A8-93FD-77163C4E13B0}" type="datetime1">
              <a:rPr lang="en-US" smtClean="0"/>
              <a:pPr/>
              <a:t>10/3/2022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F2338F-BD7C-4CC6-BDB7-B0C307831969}" type="datetime1">
              <a:rPr lang="en-US" smtClean="0"/>
              <a:pPr/>
              <a:t>10/3/2022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D31DC1-39FA-42B7-A06C-A06A86BB09F2}" type="datetime1">
              <a:rPr lang="en-US" smtClean="0"/>
              <a:pPr/>
              <a:t>10/3/2022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CE0B68F6-30F1-43FA-9263-AD9C14C173E8}" type="datetime1">
              <a:rPr lang="en-US" smtClean="0"/>
              <a:pPr/>
              <a:t>10/3/2022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83312C6-606F-436A-8352-6AECCB183CAC}" type="datetime1">
              <a:rPr lang="en-US" smtClean="0"/>
              <a:pPr/>
              <a:t>10/3/2022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716AE7F-C496-4AF5-8892-1EF89624222E}" type="datetime1">
              <a:rPr lang="en-US" smtClean="0"/>
              <a:pPr/>
              <a:t>10/3/2022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Flavonoid" TargetMode="External"/><Relationship Id="rId3" Type="http://schemas.openxmlformats.org/officeDocument/2006/relationships/hyperlink" Target="https://en.wikipedia.org/wiki/Glycoside" TargetMode="External"/><Relationship Id="rId7" Type="http://schemas.openxmlformats.org/officeDocument/2006/relationships/hyperlink" Target="https://en.wikipedia.org/wiki/Rutinose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Disaccharide" TargetMode="External"/><Relationship Id="rId5" Type="http://schemas.openxmlformats.org/officeDocument/2006/relationships/hyperlink" Target="https://en.wikipedia.org/wiki/Quercetin" TargetMode="External"/><Relationship Id="rId4" Type="http://schemas.openxmlformats.org/officeDocument/2006/relationships/hyperlink" Target="https://en.wikipedia.org/wiki/Flavonol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762000"/>
            <a:ext cx="8610600" cy="289560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sz="3600" dirty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sz="3600" dirty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sz="3600" dirty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sz="3600" dirty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sz="3600" dirty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sz="5400" dirty="0" err="1" smtClean="0">
                <a:effectLst/>
                <a:latin typeface="Times New Roman" pitchFamily="18" charset="0"/>
                <a:cs typeface="Times New Roman" pitchFamily="18" charset="0"/>
              </a:rPr>
              <a:t>B.Pharm</a:t>
            </a:r>
            <a:r>
              <a:rPr lang="en-US" sz="5400" dirty="0" smtClean="0">
                <a:effectLst/>
                <a:latin typeface="Times New Roman" pitchFamily="18" charset="0"/>
                <a:cs typeface="Times New Roman" pitchFamily="18" charset="0"/>
              </a:rPr>
              <a:t>. 5</a:t>
            </a:r>
            <a:r>
              <a:rPr lang="en-US" sz="5400" baseline="30000" dirty="0" smtClean="0">
                <a:effectLst/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5400" dirty="0" smtClean="0">
                <a:effectLst/>
                <a:latin typeface="Times New Roman" pitchFamily="18" charset="0"/>
                <a:cs typeface="Times New Roman" pitchFamily="18" charset="0"/>
              </a:rPr>
              <a:t> Semester</a:t>
            </a:r>
            <a:br>
              <a:rPr lang="en-US" sz="54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effectLst/>
                <a:latin typeface="Times New Roman" pitchFamily="18" charset="0"/>
                <a:cs typeface="Times New Roman" pitchFamily="18" charset="0"/>
              </a:rPr>
              <a:t>PHARMACOGNOSY </a:t>
            </a:r>
            <a:r>
              <a:rPr lang="en-US" sz="2800" dirty="0" smtClean="0">
                <a:effectLst/>
                <a:latin typeface="Times New Roman" pitchFamily="18" charset="0"/>
                <a:cs typeface="Times New Roman" pitchFamily="18" charset="0"/>
              </a:rPr>
              <a:t>AND PHYTOCHEMISTRY </a:t>
            </a:r>
            <a:r>
              <a:rPr lang="en-US" sz="2800" dirty="0" smtClean="0">
                <a:effectLst/>
                <a:latin typeface="Times New Roman" pitchFamily="18" charset="0"/>
                <a:cs typeface="Times New Roman" pitchFamily="18" charset="0"/>
              </a:rPr>
              <a:t>II</a:t>
            </a:r>
            <a:br>
              <a:rPr lang="en-US" sz="28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sz="2800" dirty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sz="3600" dirty="0">
                <a:effectLst/>
                <a:latin typeface="Times New Roman" pitchFamily="18" charset="0"/>
                <a:cs typeface="Times New Roman" pitchFamily="18" charset="0"/>
              </a:rPr>
              <a:t>BP504 T</a:t>
            </a:r>
            <a:endParaRPr lang="en-US" sz="36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53000" y="5604164"/>
            <a:ext cx="3429000" cy="1219200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Anju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Singh</a:t>
            </a:r>
          </a:p>
          <a:p>
            <a:pPr algn="l">
              <a:spcBef>
                <a:spcPts val="600"/>
              </a:spcBef>
            </a:pP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School of Pharmaceutical Sciences,</a:t>
            </a:r>
          </a:p>
          <a:p>
            <a:pPr algn="l">
              <a:spcBef>
                <a:spcPts val="600"/>
              </a:spcBef>
            </a:pP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CSJM University, Kanpur</a:t>
            </a:r>
            <a:endParaRPr lang="en-US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3516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04800" y="581562"/>
            <a:ext cx="83820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Times New Roman" pitchFamily="18" charset="0"/>
                <a:cs typeface="Times New Roman" pitchFamily="18" charset="0"/>
              </a:rPr>
              <a:t>Leaves are dark green in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latin typeface="Times New Roman" pitchFamily="18" charset="0"/>
                <a:cs typeface="Times New Roman" pitchFamily="18" charset="0"/>
              </a:rPr>
              <a:t>colour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latin typeface="Times New Roman" pitchFamily="18" charset="0"/>
                <a:cs typeface="Times New Roman" pitchFamily="18" charset="0"/>
              </a:rPr>
              <a:t>lanceolate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Times New Roman" pitchFamily="18" charset="0"/>
                <a:cs typeface="Times New Roman" pitchFamily="18" charset="0"/>
              </a:rPr>
              <a:t> or elliptical, on short stalks, blunt at apex, base tapering, margins shortly serrate, young leaves hairy, older leaves glabrous.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91" t="40080" r="24033" b="17992"/>
          <a:stretch/>
        </p:blipFill>
        <p:spPr bwMode="auto">
          <a:xfrm>
            <a:off x="533400" y="2209800"/>
            <a:ext cx="3705102" cy="3067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1" t="22633" r="54366" b="10701"/>
          <a:stretch/>
        </p:blipFill>
        <p:spPr bwMode="auto">
          <a:xfrm>
            <a:off x="5302768" y="2209800"/>
            <a:ext cx="2627602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85576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8077200" cy="5105400"/>
          </a:xfrm>
        </p:spPr>
        <p:txBody>
          <a:bodyPr>
            <a:noAutofit/>
          </a:bodyPr>
          <a:lstStyle/>
          <a:p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Trace compounds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: Amino acids, proteins, yellow volatile oil (responsible for odor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Purine Alkaloids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 Xanthine bases- caffeine 1-3 %,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Theobromine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Theophylline in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mior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amts.,  enzymatic mixture called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thease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Color 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of leaves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: because of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gallotannic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acid</a:t>
            </a: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Caffeine: 1,3,7, tri methyl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xanthine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Chemical Test: For caffeine,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purine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alkaloids</a:t>
            </a:r>
          </a:p>
          <a:p>
            <a:pPr>
              <a:buNone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Tea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Thea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Sinensis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or Camellia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thea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9" t="24008" r="16447" b="24604"/>
          <a:stretch/>
        </p:blipFill>
        <p:spPr bwMode="auto">
          <a:xfrm>
            <a:off x="837473" y="3714158"/>
            <a:ext cx="7773127" cy="2381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8077200" cy="5105400"/>
          </a:xfrm>
        </p:spPr>
        <p:txBody>
          <a:bodyPr>
            <a:norm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Flavanol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Catechin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epicatechin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epigallocatechin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Gallotannic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acid (15-20%),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epicatechin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gallate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Potentiates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action of ergotamine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tartarate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&amp; enhances the analgesic activity in migraine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Natural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phenol &amp; antioxidant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 benzene rings,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dihydropyran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heterocycle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with hydroxyl group on C 3, A ring similar to resorcinol, B is similar to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catechol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moiety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diastereoisomers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2 are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catechin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2 are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epicatechin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31838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TEA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4639358"/>
              </p:ext>
            </p:extLst>
          </p:nvPr>
        </p:nvGraphicFramePr>
        <p:xfrm>
          <a:off x="5461000" y="2478087"/>
          <a:ext cx="3302000" cy="186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CS ChemDraw Drawing" r:id="rId3" imgW="3302640" imgH="1865880" progId="ChemDraw.Document.6.0">
                  <p:embed/>
                </p:oleObj>
              </mc:Choice>
              <mc:Fallback>
                <p:oleObj name="CS ChemDraw Drawing" r:id="rId3" imgW="3302640" imgH="1865880" progId="ChemDraw.Document.6.0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1000" y="2478087"/>
                        <a:ext cx="3302000" cy="1865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28600" y="280397"/>
            <a:ext cx="8534400" cy="618630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Times New Roman" pitchFamily="18" charset="0"/>
                <a:cs typeface="Times New Roman" pitchFamily="18" charset="0"/>
              </a:rPr>
              <a:t>Chemical Tests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Times New Roman" pitchFamily="18" charset="0"/>
                <a:cs typeface="Times New Roman" pitchFamily="18" charset="0"/>
              </a:rPr>
              <a:t>1. Caffeine and other purine alkaloids, gives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latin typeface="Times New Roman" pitchFamily="18" charset="0"/>
                <a:cs typeface="Times New Roman" pitchFamily="18" charset="0"/>
              </a:rPr>
              <a:t>murexide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latin typeface="Times New Roman" pitchFamily="18" charset="0"/>
                <a:cs typeface="Times New Roman" pitchFamily="18" charset="0"/>
              </a:rPr>
              <a:t>colour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Times New Roman" pitchFamily="18" charset="0"/>
                <a:cs typeface="Times New Roman" pitchFamily="18" charset="0"/>
              </a:rPr>
              <a:t> reaction. Caffeine is taken in a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latin typeface="Times New Roman" pitchFamily="18" charset="0"/>
                <a:cs typeface="Times New Roman" pitchFamily="18" charset="0"/>
              </a:rPr>
              <a:t>petridish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Times New Roman" pitchFamily="18" charset="0"/>
                <a:cs typeface="Times New Roman" pitchFamily="18" charset="0"/>
              </a:rPr>
              <a:t> to which hydrochloric acid and potassium chlorate are added and heated to dryness. A purple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latin typeface="Times New Roman" pitchFamily="18" charset="0"/>
                <a:cs typeface="Times New Roman" pitchFamily="18" charset="0"/>
              </a:rPr>
              <a:t>colour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Times New Roman" pitchFamily="18" charset="0"/>
                <a:cs typeface="Times New Roman" pitchFamily="18" charset="0"/>
              </a:rPr>
              <a:t> is obtained by exposing the residue to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latin typeface="Times New Roman" pitchFamily="18" charset="0"/>
                <a:cs typeface="Times New Roman" pitchFamily="18" charset="0"/>
              </a:rPr>
              <a:t>vapours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Times New Roman" pitchFamily="18" charset="0"/>
                <a:cs typeface="Times New Roman" pitchFamily="18" charset="0"/>
              </a:rPr>
              <a:t> of dilute ammonia. In addition of fixed alkali the purple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latin typeface="Times New Roman" pitchFamily="18" charset="0"/>
                <a:cs typeface="Times New Roman" pitchFamily="18" charset="0"/>
              </a:rPr>
              <a:t>colour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Times New Roman" pitchFamily="18" charset="0"/>
                <a:cs typeface="Times New Roman" pitchFamily="18" charset="0"/>
              </a:rPr>
              <a:t> disappears.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Times New Roman" pitchFamily="18" charset="0"/>
                <a:cs typeface="Times New Roman" pitchFamily="18" charset="0"/>
              </a:rPr>
              <a:t>2. Caffeine also produces white precipitate with tannic acid solution.</a:t>
            </a:r>
            <a:endParaRPr lang="en-US" sz="2400" dirty="0">
              <a:solidFill>
                <a:srgbClr val="21252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Uses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CNS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stimulantdue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to cerebral  vasoconstrictor, In diabetes as diuretic, astringent, antioxidant, beverages, green tea- obesity, weight loss,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9523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533400"/>
            <a:ext cx="7467600" cy="525780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4300" b="1" dirty="0">
                <a:latin typeface="Times New Roman" pitchFamily="18" charset="0"/>
                <a:cs typeface="Times New Roman" pitchFamily="18" charset="0"/>
              </a:rPr>
              <a:t>UNIT-II</a:t>
            </a:r>
          </a:p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General introduction, composition, chemistry &amp; chemical classes,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biosources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therapeutic uses and commercial applications of following secondary metabolites:</a:t>
            </a:r>
          </a:p>
          <a:p>
            <a:pPr lvl="1"/>
            <a:r>
              <a:rPr lang="en-US" b="1" dirty="0">
                <a:latin typeface="Times New Roman" pitchFamily="18" charset="0"/>
                <a:cs typeface="Times New Roman" pitchFamily="18" charset="0"/>
              </a:rPr>
              <a:t>Alkaloids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Vinca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Rauwolfia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Belladonna, Opium,</a:t>
            </a:r>
          </a:p>
          <a:p>
            <a:pPr lvl="1"/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Phenylpropanoids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and Flavonoids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Lignans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Tea,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Ruta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1"/>
            <a:r>
              <a:rPr lang="en-US" b="1" dirty="0">
                <a:latin typeface="Times New Roman" pitchFamily="18" charset="0"/>
                <a:cs typeface="Times New Roman" pitchFamily="18" charset="0"/>
              </a:rPr>
              <a:t>Steroids, Cardiac Glycosides &amp;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Triterpenoids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Liquorice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Dioscorea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Digitalis </a:t>
            </a:r>
          </a:p>
          <a:p>
            <a:pPr lvl="1"/>
            <a:r>
              <a:rPr lang="en-US" b="1" dirty="0">
                <a:latin typeface="Times New Roman" pitchFamily="18" charset="0"/>
                <a:cs typeface="Times New Roman" pitchFamily="18" charset="0"/>
              </a:rPr>
              <a:t>Volatile oils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Mentha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Clove, Cinnamon, Fennel, Coriander, </a:t>
            </a:r>
          </a:p>
          <a:p>
            <a:pPr lvl="1"/>
            <a:r>
              <a:rPr lang="en-US" b="1" dirty="0">
                <a:latin typeface="Times New Roman" pitchFamily="18" charset="0"/>
                <a:cs typeface="Times New Roman" pitchFamily="18" charset="0"/>
              </a:rPr>
              <a:t>Tannins: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Catechu,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Pterocarpus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1"/>
            <a:r>
              <a:rPr lang="en-US" b="1" dirty="0">
                <a:latin typeface="Times New Roman" pitchFamily="18" charset="0"/>
                <a:cs typeface="Times New Roman" pitchFamily="18" charset="0"/>
              </a:rPr>
              <a:t>Resins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Benzoin,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Guggul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Ginger,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Asafoetida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Myrrh, Colophony </a:t>
            </a:r>
          </a:p>
          <a:p>
            <a:pPr lvl="1"/>
            <a:r>
              <a:rPr lang="en-US" b="1" dirty="0">
                <a:latin typeface="Times New Roman" pitchFamily="18" charset="0"/>
                <a:cs typeface="Times New Roman" pitchFamily="18" charset="0"/>
              </a:rPr>
              <a:t>Glycosides: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Senna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Aloes, Bitter Almond </a:t>
            </a:r>
          </a:p>
          <a:p>
            <a:pPr lvl="1"/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Iridoids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, Other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terpenoids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&amp;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Naphthaquinones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Gentian, Artemisia,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taxus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carotenoids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733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29200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Ruta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is known by the name Rue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herb of grace or common rue is grown as an ornamental plant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Herb is used for Medicinal prop. used as condiment &amp; as a insect repellent also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 has strong smelling leaves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 was known to ancient Romans, natural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pedanius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dioscorides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&amp;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pliny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the elder.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They recommended that the rue in combination with poisonous shrub oleander can be taken as an antidote to poisonous snake bites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Southern India, Rue is grown in home gardens to repel snakes </a:t>
            </a: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effectLst/>
                <a:latin typeface="Times New Roman" pitchFamily="18" charset="0"/>
                <a:cs typeface="Times New Roman" pitchFamily="18" charset="0"/>
              </a:rPr>
              <a:t>RUTA</a:t>
            </a:r>
            <a:endParaRPr lang="en-US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610600" cy="579120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Biological source: consist of entire plant,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Ruta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graveolens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amily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Rutaceae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Garden Rue (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Ruta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graveolens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L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.) </a:t>
            </a:r>
          </a:p>
          <a:p>
            <a:pPr marL="109728" indent="0">
              <a:lnSpc>
                <a:spcPct val="120000"/>
              </a:lnSpc>
              <a:buNone/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It is commonly known as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–</a:t>
            </a:r>
          </a:p>
          <a:p>
            <a:pPr lvl="1">
              <a:lnSpc>
                <a:spcPct val="120000"/>
              </a:lnSpc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Rue/Common Rue/Garden Rue/ 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Herb of 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Grace</a:t>
            </a:r>
          </a:p>
          <a:p>
            <a:pPr lvl="1">
              <a:lnSpc>
                <a:spcPct val="120000"/>
              </a:lnSpc>
            </a:pPr>
            <a:endParaRPr lang="en-US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Rutaceae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genus –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Ruta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in Latin, means “Bitter” and species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graveolens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–means 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“strong smelling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>
              <a:lnSpc>
                <a:spcPct val="120000"/>
              </a:lnSpc>
            </a:pP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Indigenous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to Mediterranean region and distributed in South America, China, India, Middle East and South Africa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Picture 6" descr="Ruta graveolens (Rue).  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40400" y="1447800"/>
            <a:ext cx="3048000" cy="228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8600" y="457200"/>
            <a:ext cx="8534400" cy="5299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Description </a:t>
            </a:r>
          </a:p>
          <a:p>
            <a:pPr algn="just"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Herbaceous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perennial evergreen medicinal shrub with blue-green foliage and grows up to 75 cm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heigh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Leaves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are compound, shortly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petiolate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with ultimate segments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obovate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-oblong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Flowers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are yellow in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colour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with 4-5 petals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Fruits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are capsules and shortly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pedicelled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contains numerous seeds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Organoleptic characters</a:t>
            </a:r>
          </a:p>
          <a:p>
            <a:pPr algn="just"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color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 bluish green leaves,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odour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 strongly aromatic &amp; characteristic ,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Taste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 pungent ,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Flower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 greenish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yellow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19959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28600" y="609600"/>
            <a:ext cx="8610600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Rue contains about 0.5% of volatile oil, flavonoids,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coumarins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and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furoquinoline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alkaloids which are valued in pharmaceutical industry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Responsible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for the bitter taste is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Rutin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(7 to 8% in the dried leaves)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Chemical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constituent: 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Flavanoid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glycoside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Rutin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pale yellow color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cyrstalline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compound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Alkaloids: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Rutalinium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dictamine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rutamin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etc. 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Fixed oil: linoleic acid, stearic,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palimitic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acid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Volatile oil: limonene, cineole, ethyl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valerate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methyl salicylate,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caryophylline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myrecine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Others: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Psoralin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bergaptin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graveoline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rutarin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RUTIN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Rutin - Wikiped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1" y="2902267"/>
            <a:ext cx="5105400" cy="3382328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6304002"/>
            <a:ext cx="7696200" cy="553998"/>
          </a:xfrm>
          <a:prstGeom prst="rect">
            <a:avLst/>
          </a:prstGeom>
          <a:solidFill>
            <a:srgbClr val="F8F9FA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2-(3,4-dihydroxyphenyl)-5,7-dihydroxy-3-[α-L-</a:t>
            </a:r>
            <a:r>
              <a:rPr kumimoji="0" lang="en-US" sz="15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rhamnopyranosyl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-(1→6)-β-D-</a:t>
            </a:r>
            <a:r>
              <a:rPr kumimoji="0" lang="en-US" sz="15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glucopyranosyloxy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]-4</a:t>
            </a:r>
            <a:r>
              <a:rPr kumimoji="0" lang="en-US" sz="15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H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-chromen-4-one</a:t>
            </a:r>
            <a:r>
              <a:rPr kumimoji="0" 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304800" y="1219200"/>
            <a:ext cx="8610600" cy="178510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itchFamily="18" charset="0"/>
                <a:cs typeface="Times New Roman" pitchFamily="18" charset="0"/>
              </a:rPr>
              <a:t>also called </a:t>
            </a:r>
            <a:r>
              <a:rPr kumimoji="0" lang="en-US" sz="2200" b="1" i="0" u="none" strike="noStrike" cap="none" normalizeH="0" baseline="0" dirty="0" err="1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itchFamily="18" charset="0"/>
                <a:cs typeface="Times New Roman" pitchFamily="18" charset="0"/>
              </a:rPr>
              <a:t>rutoside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itchFamily="18" charset="0"/>
                <a:cs typeface="Times New Roman" pitchFamily="18" charset="0"/>
              </a:rPr>
              <a:t>, </a:t>
            </a: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itchFamily="18" charset="0"/>
                <a:cs typeface="Times New Roman" pitchFamily="18" charset="0"/>
              </a:rPr>
              <a:t>quercetin-3-O-rutinoside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itchFamily="18" charset="0"/>
                <a:cs typeface="Times New Roman" pitchFamily="18" charset="0"/>
              </a:rPr>
              <a:t> and </a:t>
            </a:r>
            <a:r>
              <a:rPr kumimoji="0" lang="en-US" sz="2200" b="1" i="0" u="none" strike="noStrike" cap="none" normalizeH="0" baseline="0" dirty="0" err="1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itchFamily="18" charset="0"/>
                <a:cs typeface="Times New Roman" pitchFamily="18" charset="0"/>
              </a:rPr>
              <a:t>sophorin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itchFamily="18" charset="0"/>
                <a:cs typeface="Times New Roman" pitchFamily="18" charset="0"/>
              </a:rPr>
              <a:t>, is the 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Times New Roman" pitchFamily="18" charset="0"/>
                <a:cs typeface="Times New Roman" pitchFamily="18" charset="0"/>
                <a:hlinkClick r:id="rId3" tooltip="Glycoside"/>
              </a:rPr>
              <a:t>glycoside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itchFamily="18" charset="0"/>
                <a:cs typeface="Times New Roman" pitchFamily="18" charset="0"/>
              </a:rPr>
              <a:t> combining the 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rgbClr val="0B0080"/>
                </a:solidFill>
                <a:effectLst/>
                <a:latin typeface="Times New Roman" pitchFamily="18" charset="0"/>
                <a:cs typeface="Times New Roman" pitchFamily="18" charset="0"/>
                <a:hlinkClick r:id="rId4" tooltip="Flavonol"/>
              </a:rPr>
              <a:t>flavonol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rgbClr val="0B0080"/>
                </a:solidFill>
                <a:effectLst/>
                <a:latin typeface="Times New Roman" pitchFamily="18" charset="0"/>
                <a:cs typeface="Times New Roman" pitchFamily="18" charset="0"/>
                <a:hlinkClick r:id="rId5" tooltip="Quercetin"/>
              </a:rPr>
              <a:t>quercetin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itchFamily="18" charset="0"/>
                <a:cs typeface="Times New Roman" pitchFamily="18" charset="0"/>
              </a:rPr>
              <a:t> and the  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Times New Roman" pitchFamily="18" charset="0"/>
                <a:cs typeface="Times New Roman" pitchFamily="18" charset="0"/>
                <a:hlinkClick r:id="rId6" tooltip="Disaccharide"/>
              </a:rPr>
              <a:t>disaccharide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rgbClr val="0B0080"/>
                </a:solidFill>
                <a:effectLst/>
                <a:latin typeface="Times New Roman" pitchFamily="18" charset="0"/>
                <a:cs typeface="Times New Roman" pitchFamily="18" charset="0"/>
                <a:hlinkClick r:id="rId7" tooltip="Rutinose"/>
              </a:rPr>
              <a:t>rutinose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itchFamily="18" charset="0"/>
                <a:cs typeface="Times New Roman" pitchFamily="18" charset="0"/>
              </a:rPr>
              <a:t>(α-L-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itchFamily="18" charset="0"/>
                <a:cs typeface="Times New Roman" pitchFamily="18" charset="0"/>
              </a:rPr>
              <a:t>rhamnopyranosyl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itchFamily="18" charset="0"/>
                <a:cs typeface="Times New Roman" pitchFamily="18" charset="0"/>
              </a:rPr>
              <a:t>-(1→6)-β-D-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itchFamily="18" charset="0"/>
                <a:cs typeface="Times New Roman" pitchFamily="18" charset="0"/>
              </a:rPr>
              <a:t>glucopyranose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itchFamily="18" charset="0"/>
                <a:cs typeface="Times New Roman" pitchFamily="18" charset="0"/>
              </a:rPr>
              <a:t>). It is a citrus 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rgbClr val="0B0080"/>
                </a:solidFill>
                <a:effectLst/>
                <a:latin typeface="Times New Roman" pitchFamily="18" charset="0"/>
                <a:cs typeface="Times New Roman" pitchFamily="18" charset="0"/>
                <a:hlinkClick r:id="rId8" tooltip="Flavonoid"/>
              </a:rPr>
              <a:t>flavonoid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itchFamily="18" charset="0"/>
                <a:cs typeface="Times New Roman" pitchFamily="18" charset="0"/>
              </a:rPr>
              <a:t> found in a wide variety of plants including citrus.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6000" y="3352800"/>
            <a:ext cx="266700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Rutin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on hydrolysis give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quercetin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Rhamnose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plus glucose</a:t>
            </a:r>
            <a:endParaRPr lang="en-US" sz="25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81000"/>
            <a:ext cx="8077200" cy="5867400"/>
          </a:xfrm>
        </p:spPr>
        <p:txBody>
          <a:bodyPr>
            <a:noAutofit/>
          </a:bodyPr>
          <a:lstStyle/>
          <a:p>
            <a:pPr marL="109728" indent="0" algn="ctr">
              <a:lnSpc>
                <a:spcPct val="120000"/>
              </a:lnSpc>
              <a:buNone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Uses</a:t>
            </a:r>
          </a:p>
          <a:p>
            <a:pPr marL="109728" indent="0">
              <a:lnSpc>
                <a:spcPct val="120000"/>
              </a:lnSpc>
              <a:buNone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Capillary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protectant , antitussive, Spasmolytic,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Emmenagoggue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(to stimulate menstrual flow) (infusion or liq. extract), </a:t>
            </a: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lnSpc>
                <a:spcPct val="120000"/>
              </a:lnSpc>
              <a:buNone/>
            </a:pP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Rutin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used in combination with ascorbic acid to treat capillary bleeding, blood vessel protectant</a:t>
            </a:r>
          </a:p>
          <a:p>
            <a:pPr marL="109728" indent="0">
              <a:lnSpc>
                <a:spcPct val="120000"/>
              </a:lnSpc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pharmacological activities including contraceptive, anti-inflammatory, antimicrobial, antipyretic, antioxidant, analgesic,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antihyperglycemic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free radical scavenging,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hypotensive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antiviral, and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antiplasmodial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effects.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20000"/>
              </a:lnSpc>
            </a:pP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3000"/>
            <a:ext cx="8077200" cy="5181600"/>
          </a:xfrm>
        </p:spPr>
        <p:txBody>
          <a:bodyPr>
            <a:noAutofit/>
          </a:bodyPr>
          <a:lstStyle/>
          <a:p>
            <a:r>
              <a:rPr lang="en-US" sz="2400" b="1" dirty="0"/>
              <a:t>Biological </a:t>
            </a:r>
            <a:r>
              <a:rPr lang="en-US" sz="2400" b="1" dirty="0" smtClean="0"/>
              <a:t>Source</a:t>
            </a:r>
            <a:endParaRPr lang="en-US" sz="2400" dirty="0"/>
          </a:p>
          <a:p>
            <a:r>
              <a:rPr lang="en-US" sz="2400" dirty="0"/>
              <a:t>It contains the prepared leaves and leaf buds of </a:t>
            </a:r>
            <a:r>
              <a:rPr lang="en-US" sz="2400" i="1" dirty="0" err="1"/>
              <a:t>Thea</a:t>
            </a:r>
            <a:r>
              <a:rPr lang="en-US" sz="2400" i="1" dirty="0"/>
              <a:t> </a:t>
            </a:r>
            <a:r>
              <a:rPr lang="en-US" sz="2400" i="1" dirty="0" err="1"/>
              <a:t>sinensis</a:t>
            </a:r>
            <a:r>
              <a:rPr lang="en-US" sz="2400" i="1" dirty="0"/>
              <a:t> </a:t>
            </a:r>
            <a:r>
              <a:rPr lang="en-US" sz="2400" dirty="0"/>
              <a:t>(</a:t>
            </a:r>
            <a:r>
              <a:rPr lang="en-US" sz="2400" dirty="0" err="1"/>
              <a:t>Linne</a:t>
            </a:r>
            <a:r>
              <a:rPr lang="en-US" sz="2400" dirty="0"/>
              <a:t>) </a:t>
            </a:r>
            <a:r>
              <a:rPr lang="en-US" sz="2400" dirty="0" err="1"/>
              <a:t>kuntz</a:t>
            </a:r>
            <a:r>
              <a:rPr lang="en-US" sz="2400" dirty="0"/>
              <a:t>., belonging to family </a:t>
            </a:r>
            <a:r>
              <a:rPr lang="en-US" sz="2400" dirty="0" err="1"/>
              <a:t>Theaceae</a:t>
            </a:r>
            <a:r>
              <a:rPr lang="en-US" sz="2400" dirty="0" smtClean="0"/>
              <a:t>.</a:t>
            </a:r>
            <a:endParaRPr lang="en-US" sz="2400" dirty="0"/>
          </a:p>
          <a:p>
            <a:r>
              <a:rPr lang="en-US" sz="2400" b="1" dirty="0"/>
              <a:t>Geographical </a:t>
            </a:r>
            <a:r>
              <a:rPr lang="en-US" sz="2400" b="1" dirty="0" smtClean="0"/>
              <a:t>Source</a:t>
            </a:r>
            <a:endParaRPr lang="en-US" sz="2400" dirty="0"/>
          </a:p>
          <a:p>
            <a:r>
              <a:rPr lang="en-US" sz="2400" dirty="0"/>
              <a:t>It is mainly cultivated in India (Assam), Ceylon, Japan and Java</a:t>
            </a:r>
            <a:r>
              <a:rPr lang="en-US" sz="2400" dirty="0" smtClean="0"/>
              <a:t>.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Organoleptic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characters: </a:t>
            </a:r>
          </a:p>
          <a:p>
            <a:pPr lvl="1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Taste: Bitter, astringent</a:t>
            </a:r>
          </a:p>
          <a:p>
            <a:pPr lvl="1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Color: Dark green,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Odour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agreeable </a:t>
            </a:r>
          </a:p>
          <a:p>
            <a:pPr lvl="1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CC.: Condensed tannins, derivatives of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Tea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Thea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Sinensis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or Camellia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thea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693</TotalTime>
  <Words>715</Words>
  <Application>Microsoft Office PowerPoint</Application>
  <PresentationFormat>On-screen Show (4:3)</PresentationFormat>
  <Paragraphs>114</Paragraphs>
  <Slides>13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Concourse</vt:lpstr>
      <vt:lpstr>CS ChemDraw Drawing</vt:lpstr>
      <vt:lpstr>           B.Pharm. 5th Semester  PHARMACOGNOSY AND PHYTOCHEMISTRY II  BP504 T</vt:lpstr>
      <vt:lpstr>PowerPoint Presentation</vt:lpstr>
      <vt:lpstr>RUTA</vt:lpstr>
      <vt:lpstr>PowerPoint Presentation</vt:lpstr>
      <vt:lpstr>PowerPoint Presentation</vt:lpstr>
      <vt:lpstr>PowerPoint Presentation</vt:lpstr>
      <vt:lpstr>RUTIN </vt:lpstr>
      <vt:lpstr>PowerPoint Presentation</vt:lpstr>
      <vt:lpstr>Tea Thea Sinensis or Camellia thea </vt:lpstr>
      <vt:lpstr>PowerPoint Presentation</vt:lpstr>
      <vt:lpstr>Tea Thea Sinensis or Camellia thea </vt:lpstr>
      <vt:lpstr>TEA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BP504 T. PHARMACOGNOSY AND PHYTOCHEMISTRY II (Theory)</dc:title>
  <dc:creator>admin</dc:creator>
  <cp:lastModifiedBy>AnjuSingh</cp:lastModifiedBy>
  <cp:revision>102</cp:revision>
  <dcterms:created xsi:type="dcterms:W3CDTF">2006-08-16T00:00:00Z</dcterms:created>
  <dcterms:modified xsi:type="dcterms:W3CDTF">2022-10-03T06:27:17Z</dcterms:modified>
</cp:coreProperties>
</file>