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5E3DF7-C3A2-43E3-836F-8CD695F8F9E5}"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C0F7E-FF91-47FF-972A-9573C042908D}" type="slidenum">
              <a:rPr lang="en-US" smtClean="0"/>
              <a:t>‹#›</a:t>
            </a:fld>
            <a:endParaRPr lang="en-US"/>
          </a:p>
        </p:txBody>
      </p:sp>
    </p:spTree>
    <p:extLst>
      <p:ext uri="{BB962C8B-B14F-4D97-AF65-F5344CB8AC3E}">
        <p14:creationId xmlns:p14="http://schemas.microsoft.com/office/powerpoint/2010/main" val="2828231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5E3DF7-C3A2-43E3-836F-8CD695F8F9E5}"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C0F7E-FF91-47FF-972A-9573C042908D}" type="slidenum">
              <a:rPr lang="en-US" smtClean="0"/>
              <a:t>‹#›</a:t>
            </a:fld>
            <a:endParaRPr lang="en-US"/>
          </a:p>
        </p:txBody>
      </p:sp>
    </p:spTree>
    <p:extLst>
      <p:ext uri="{BB962C8B-B14F-4D97-AF65-F5344CB8AC3E}">
        <p14:creationId xmlns:p14="http://schemas.microsoft.com/office/powerpoint/2010/main" val="1980457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5E3DF7-C3A2-43E3-836F-8CD695F8F9E5}"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C0F7E-FF91-47FF-972A-9573C042908D}" type="slidenum">
              <a:rPr lang="en-US" smtClean="0"/>
              <a:t>‹#›</a:t>
            </a:fld>
            <a:endParaRPr lang="en-US"/>
          </a:p>
        </p:txBody>
      </p:sp>
    </p:spTree>
    <p:extLst>
      <p:ext uri="{BB962C8B-B14F-4D97-AF65-F5344CB8AC3E}">
        <p14:creationId xmlns:p14="http://schemas.microsoft.com/office/powerpoint/2010/main" val="75414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5E3DF7-C3A2-43E3-836F-8CD695F8F9E5}"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C0F7E-FF91-47FF-972A-9573C042908D}" type="slidenum">
              <a:rPr lang="en-US" smtClean="0"/>
              <a:t>‹#›</a:t>
            </a:fld>
            <a:endParaRPr lang="en-US"/>
          </a:p>
        </p:txBody>
      </p:sp>
    </p:spTree>
    <p:extLst>
      <p:ext uri="{BB962C8B-B14F-4D97-AF65-F5344CB8AC3E}">
        <p14:creationId xmlns:p14="http://schemas.microsoft.com/office/powerpoint/2010/main" val="3408247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5E3DF7-C3A2-43E3-836F-8CD695F8F9E5}"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C0F7E-FF91-47FF-972A-9573C042908D}" type="slidenum">
              <a:rPr lang="en-US" smtClean="0"/>
              <a:t>‹#›</a:t>
            </a:fld>
            <a:endParaRPr lang="en-US"/>
          </a:p>
        </p:txBody>
      </p:sp>
    </p:spTree>
    <p:extLst>
      <p:ext uri="{BB962C8B-B14F-4D97-AF65-F5344CB8AC3E}">
        <p14:creationId xmlns:p14="http://schemas.microsoft.com/office/powerpoint/2010/main" val="459874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5E3DF7-C3A2-43E3-836F-8CD695F8F9E5}" type="datetimeFigureOut">
              <a:rPr lang="en-US" smtClean="0"/>
              <a:t>10/1/2022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2C0F7E-FF91-47FF-972A-9573C042908D}" type="slidenum">
              <a:rPr lang="en-US" smtClean="0"/>
              <a:t>‹#›</a:t>
            </a:fld>
            <a:endParaRPr lang="en-US"/>
          </a:p>
        </p:txBody>
      </p:sp>
    </p:spTree>
    <p:extLst>
      <p:ext uri="{BB962C8B-B14F-4D97-AF65-F5344CB8AC3E}">
        <p14:creationId xmlns:p14="http://schemas.microsoft.com/office/powerpoint/2010/main" val="1353355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5E3DF7-C3A2-43E3-836F-8CD695F8F9E5}" type="datetimeFigureOut">
              <a:rPr lang="en-US" smtClean="0"/>
              <a:t>10/1/2022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2C0F7E-FF91-47FF-972A-9573C042908D}" type="slidenum">
              <a:rPr lang="en-US" smtClean="0"/>
              <a:t>‹#›</a:t>
            </a:fld>
            <a:endParaRPr lang="en-US"/>
          </a:p>
        </p:txBody>
      </p:sp>
    </p:spTree>
    <p:extLst>
      <p:ext uri="{BB962C8B-B14F-4D97-AF65-F5344CB8AC3E}">
        <p14:creationId xmlns:p14="http://schemas.microsoft.com/office/powerpoint/2010/main" val="2927381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5E3DF7-C3A2-43E3-836F-8CD695F8F9E5}" type="datetimeFigureOut">
              <a:rPr lang="en-US" smtClean="0"/>
              <a:t>10/1/2022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2C0F7E-FF91-47FF-972A-9573C042908D}" type="slidenum">
              <a:rPr lang="en-US" smtClean="0"/>
              <a:t>‹#›</a:t>
            </a:fld>
            <a:endParaRPr lang="en-US"/>
          </a:p>
        </p:txBody>
      </p:sp>
    </p:spTree>
    <p:extLst>
      <p:ext uri="{BB962C8B-B14F-4D97-AF65-F5344CB8AC3E}">
        <p14:creationId xmlns:p14="http://schemas.microsoft.com/office/powerpoint/2010/main" val="287354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5E3DF7-C3A2-43E3-836F-8CD695F8F9E5}" type="datetimeFigureOut">
              <a:rPr lang="en-US" smtClean="0"/>
              <a:t>10/1/2022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2C0F7E-FF91-47FF-972A-9573C042908D}" type="slidenum">
              <a:rPr lang="en-US" smtClean="0"/>
              <a:t>‹#›</a:t>
            </a:fld>
            <a:endParaRPr lang="en-US"/>
          </a:p>
        </p:txBody>
      </p:sp>
    </p:spTree>
    <p:extLst>
      <p:ext uri="{BB962C8B-B14F-4D97-AF65-F5344CB8AC3E}">
        <p14:creationId xmlns:p14="http://schemas.microsoft.com/office/powerpoint/2010/main" val="2948292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5E3DF7-C3A2-43E3-836F-8CD695F8F9E5}" type="datetimeFigureOut">
              <a:rPr lang="en-US" smtClean="0"/>
              <a:t>10/1/2022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2C0F7E-FF91-47FF-972A-9573C042908D}" type="slidenum">
              <a:rPr lang="en-US" smtClean="0"/>
              <a:t>‹#›</a:t>
            </a:fld>
            <a:endParaRPr lang="en-US"/>
          </a:p>
        </p:txBody>
      </p:sp>
    </p:spTree>
    <p:extLst>
      <p:ext uri="{BB962C8B-B14F-4D97-AF65-F5344CB8AC3E}">
        <p14:creationId xmlns:p14="http://schemas.microsoft.com/office/powerpoint/2010/main" val="3437252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5E3DF7-C3A2-43E3-836F-8CD695F8F9E5}" type="datetimeFigureOut">
              <a:rPr lang="en-US" smtClean="0"/>
              <a:t>10/1/2022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2C0F7E-FF91-47FF-972A-9573C042908D}" type="slidenum">
              <a:rPr lang="en-US" smtClean="0"/>
              <a:t>‹#›</a:t>
            </a:fld>
            <a:endParaRPr lang="en-US"/>
          </a:p>
        </p:txBody>
      </p:sp>
    </p:spTree>
    <p:extLst>
      <p:ext uri="{BB962C8B-B14F-4D97-AF65-F5344CB8AC3E}">
        <p14:creationId xmlns:p14="http://schemas.microsoft.com/office/powerpoint/2010/main" val="3848614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5E3DF7-C3A2-43E3-836F-8CD695F8F9E5}" type="datetimeFigureOut">
              <a:rPr lang="en-US" smtClean="0"/>
              <a:t>10/1/2022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2C0F7E-FF91-47FF-972A-9573C042908D}" type="slidenum">
              <a:rPr lang="en-US" smtClean="0"/>
              <a:t>‹#›</a:t>
            </a:fld>
            <a:endParaRPr lang="en-US"/>
          </a:p>
        </p:txBody>
      </p:sp>
    </p:spTree>
    <p:extLst>
      <p:ext uri="{BB962C8B-B14F-4D97-AF65-F5344CB8AC3E}">
        <p14:creationId xmlns:p14="http://schemas.microsoft.com/office/powerpoint/2010/main" val="522063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ADAXIAL ABAXIAL PATTERNING</a:t>
            </a:r>
            <a:endParaRPr lang="en-US" dirty="0"/>
          </a:p>
        </p:txBody>
      </p:sp>
    </p:spTree>
    <p:extLst>
      <p:ext uri="{BB962C8B-B14F-4D97-AF65-F5344CB8AC3E}">
        <p14:creationId xmlns:p14="http://schemas.microsoft.com/office/powerpoint/2010/main" val="756427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E75B939-7DAD-4470-820F-3B038BD32BA6}"/>
              </a:ext>
            </a:extLst>
          </p:cNvPr>
          <p:cNvSpPr txBox="1"/>
          <p:nvPr/>
        </p:nvSpPr>
        <p:spPr>
          <a:xfrm>
            <a:off x="5110480" y="50800"/>
            <a:ext cx="1983620" cy="369332"/>
          </a:xfrm>
          <a:prstGeom prst="rect">
            <a:avLst/>
          </a:prstGeom>
          <a:noFill/>
        </p:spPr>
        <p:txBody>
          <a:bodyPr wrap="none" rtlCol="0">
            <a:spAutoFit/>
          </a:bodyPr>
          <a:lstStyle/>
          <a:p>
            <a:r>
              <a:rPr lang="en-IN" b="1" dirty="0"/>
              <a:t>ADAXIAL-ABAXIAL </a:t>
            </a:r>
          </a:p>
        </p:txBody>
      </p:sp>
      <p:sp>
        <p:nvSpPr>
          <p:cNvPr id="4" name="TextBox 3">
            <a:extLst>
              <a:ext uri="{FF2B5EF4-FFF2-40B4-BE49-F238E27FC236}">
                <a16:creationId xmlns:a16="http://schemas.microsoft.com/office/drawing/2014/main" xmlns="" id="{995DB6F5-68D6-4219-822E-693A777F59BB}"/>
              </a:ext>
            </a:extLst>
          </p:cNvPr>
          <p:cNvSpPr txBox="1"/>
          <p:nvPr/>
        </p:nvSpPr>
        <p:spPr>
          <a:xfrm>
            <a:off x="142240" y="477580"/>
            <a:ext cx="11958320" cy="6001643"/>
          </a:xfrm>
          <a:prstGeom prst="rect">
            <a:avLst/>
          </a:prstGeom>
          <a:noFill/>
        </p:spPr>
        <p:txBody>
          <a:bodyPr wrap="square">
            <a:spAutoFit/>
          </a:bodyPr>
          <a:lstStyle/>
          <a:p>
            <a:pPr marL="285750" indent="-285750" algn="just">
              <a:buFont typeface="Wingdings" panose="05000000000000000000" pitchFamily="2" charset="2"/>
              <a:buChar char="v"/>
            </a:pPr>
            <a:r>
              <a:rPr lang="en-US" sz="2400" b="1" dirty="0"/>
              <a:t>Adaxial-abaxial polarity is found in lateral organs, including leaves and floral organs. </a:t>
            </a:r>
          </a:p>
          <a:p>
            <a:pPr marL="285750" indent="-285750" algn="just">
              <a:buFont typeface="Wingdings" panose="05000000000000000000" pitchFamily="2" charset="2"/>
              <a:buChar char="v"/>
            </a:pPr>
            <a:r>
              <a:rPr lang="en-US" sz="2400" b="1" dirty="0"/>
              <a:t>For example, adaxial mesophyll tissue (palisade tissue) is composed of uniform cylindrical cells arranged in a tightly packed manner, whereas abaxial mesophyll tissue (spongy tissue) is composed of more randomly arranged cells with large extracellular spaces. </a:t>
            </a:r>
          </a:p>
          <a:p>
            <a:pPr marL="285750" indent="-285750" algn="just">
              <a:buFont typeface="Wingdings" panose="05000000000000000000" pitchFamily="2" charset="2"/>
              <a:buChar char="v"/>
            </a:pPr>
            <a:r>
              <a:rPr lang="en-US" sz="2400" b="1" dirty="0"/>
              <a:t>In the vascular bundle, xylem and phloem are differentiated on the adaxial side and on the abaxial side, respectively. </a:t>
            </a:r>
          </a:p>
          <a:p>
            <a:pPr marL="285750" indent="-285750" algn="just">
              <a:buFont typeface="Wingdings" panose="05000000000000000000" pitchFamily="2" charset="2"/>
              <a:buChar char="v"/>
            </a:pPr>
            <a:r>
              <a:rPr lang="en-US" sz="2400" b="1" dirty="0"/>
              <a:t>The distributions of trichomes and stomata are different between the adaxial and abaxial epidermis. </a:t>
            </a:r>
          </a:p>
          <a:p>
            <a:pPr marL="285750" indent="-285750" algn="just">
              <a:buFont typeface="Wingdings" panose="05000000000000000000" pitchFamily="2" charset="2"/>
              <a:buChar char="v"/>
            </a:pPr>
            <a:r>
              <a:rPr lang="en-US" sz="2400" b="1" dirty="0"/>
              <a:t>The adaxial-abaxial axis is also necessary for the lateral growth of lateral organs.</a:t>
            </a:r>
          </a:p>
          <a:p>
            <a:pPr marL="285750" indent="-285750" algn="just">
              <a:buFont typeface="Wingdings" panose="05000000000000000000" pitchFamily="2" charset="2"/>
              <a:buChar char="v"/>
            </a:pPr>
            <a:r>
              <a:rPr lang="en-US" sz="2400" b="1" dirty="0"/>
              <a:t>The transcriptional networks during adaxial-abaxial polarity development have been revealed.</a:t>
            </a:r>
          </a:p>
          <a:p>
            <a:pPr marL="285750" indent="-285750" algn="just">
              <a:buFont typeface="Wingdings" panose="05000000000000000000" pitchFamily="2" charset="2"/>
              <a:buChar char="v"/>
            </a:pPr>
            <a:r>
              <a:rPr lang="en-US" sz="2400" b="1" dirty="0"/>
              <a:t>In contrast to the large number of genes involved in adaxial-abaxial polarity development, the molecular mechanism of the initial step of adaxial-abaxial polarity formation is still unknown. </a:t>
            </a:r>
          </a:p>
          <a:p>
            <a:pPr marL="285750" indent="-285750" algn="just">
              <a:buFont typeface="Wingdings" panose="05000000000000000000" pitchFamily="2" charset="2"/>
              <a:buChar char="v"/>
            </a:pPr>
            <a:r>
              <a:rPr lang="en-US" sz="2400" b="1" dirty="0"/>
              <a:t>Microsurgical experiments showed that leaf initial cells separated from the shoot apical meristem grew similar to a rod, with no or fewer adaxial tissue structures.</a:t>
            </a:r>
            <a:endParaRPr lang="en-IN" sz="2400" b="1" dirty="0"/>
          </a:p>
        </p:txBody>
      </p:sp>
    </p:spTree>
    <p:extLst>
      <p:ext uri="{BB962C8B-B14F-4D97-AF65-F5344CB8AC3E}">
        <p14:creationId xmlns:p14="http://schemas.microsoft.com/office/powerpoint/2010/main" val="61139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7132466-9109-4466-9FC2-C2C4A9DBF585}"/>
              </a:ext>
            </a:extLst>
          </p:cNvPr>
          <p:cNvSpPr txBox="1"/>
          <p:nvPr/>
        </p:nvSpPr>
        <p:spPr>
          <a:xfrm>
            <a:off x="264160" y="104289"/>
            <a:ext cx="11785600" cy="5078313"/>
          </a:xfrm>
          <a:prstGeom prst="rect">
            <a:avLst/>
          </a:prstGeom>
          <a:noFill/>
        </p:spPr>
        <p:txBody>
          <a:bodyPr wrap="square">
            <a:spAutoFit/>
          </a:bodyPr>
          <a:lstStyle/>
          <a:p>
            <a:pPr marL="285750" indent="-285750" algn="just">
              <a:buFont typeface="Wingdings" panose="05000000000000000000" pitchFamily="2" charset="2"/>
              <a:buChar char="v"/>
            </a:pPr>
            <a:r>
              <a:rPr lang="en-US" b="1" dirty="0"/>
              <a:t>These reports have suggested that some signals from the shoot apical meristem promote the adaxial characteristics of the leaf primordia on the side near the shoot apical meristem. </a:t>
            </a:r>
          </a:p>
          <a:p>
            <a:pPr marL="285750" indent="-285750" algn="just">
              <a:buFont typeface="Wingdings" panose="05000000000000000000" pitchFamily="2" charset="2"/>
              <a:buChar char="v"/>
            </a:pPr>
            <a:r>
              <a:rPr lang="en-US" b="1" dirty="0"/>
              <a:t>To determine the molecular mechanism of the earliest step of adaxial-abaxial polarity formation, regulatory mechanism of the expression of the FILAMENTOUS FLOWER (FIL) gene, which encodes one of the YABBY family proteins that binds DNA and interacts with corepressors were investigated.</a:t>
            </a:r>
          </a:p>
          <a:p>
            <a:pPr marL="285750" indent="-285750" algn="just">
              <a:buFont typeface="Wingdings" panose="05000000000000000000" pitchFamily="2" charset="2"/>
              <a:buChar char="v"/>
            </a:pPr>
            <a:r>
              <a:rPr lang="en-US" b="1" dirty="0"/>
              <a:t>FIL is expressed on the abaxial side of lateral organs and their initial cells.</a:t>
            </a:r>
          </a:p>
          <a:p>
            <a:pPr marL="285750" indent="-285750" algn="just">
              <a:buFont typeface="Wingdings" panose="05000000000000000000" pitchFamily="2" charset="2"/>
              <a:buChar char="v"/>
            </a:pPr>
            <a:r>
              <a:rPr lang="en-US" b="1" dirty="0"/>
              <a:t>The loss-of-function mutant of FIL and its homolog YABBY3 (YAB3) has uniform mesophylls with little polarity and an abaxial epidermis with a mosaic of adaxial and abaxial tissue characteristics.</a:t>
            </a:r>
          </a:p>
          <a:p>
            <a:pPr marL="285750" indent="-285750" algn="just">
              <a:buFont typeface="Wingdings" panose="05000000000000000000" pitchFamily="2" charset="2"/>
              <a:buChar char="v"/>
            </a:pPr>
            <a:r>
              <a:rPr lang="en-US" b="1" dirty="0"/>
              <a:t>In addition, the ectopic expression of FIL or YAB3 results in an adaxial epidermis with mosaic abaxial epidermal characteristics, indicating that the abaxial-specific expression of FIL and YAB3 is necessary for the establishment of polarized tissue differentiation along the adaxial-abaxial axis. </a:t>
            </a:r>
          </a:p>
          <a:p>
            <a:pPr marL="285750" indent="-285750" algn="just">
              <a:buFont typeface="Wingdings" panose="05000000000000000000" pitchFamily="2" charset="2"/>
              <a:buChar char="v"/>
            </a:pPr>
            <a:endParaRPr lang="en-US" b="1" dirty="0"/>
          </a:p>
          <a:p>
            <a:pPr marL="285750" indent="-285750" algn="just">
              <a:buFont typeface="Wingdings" panose="05000000000000000000" pitchFamily="2" charset="2"/>
              <a:buChar char="v"/>
            </a:pPr>
            <a:r>
              <a:rPr lang="en-US" b="1" dirty="0"/>
              <a:t>A 6 </a:t>
            </a:r>
            <a:r>
              <a:rPr lang="en-US" b="1" dirty="0" err="1"/>
              <a:t>kbp</a:t>
            </a:r>
            <a:r>
              <a:rPr lang="en-US" b="1" dirty="0"/>
              <a:t> sequence upstream of FIL is sufficient to drive abaxial specific expression and contains at least two cis elements: an enhancer that drives the expression in lateral organs and a repressor that silences the expression on the adaxial side of the lateral organs.</a:t>
            </a:r>
          </a:p>
          <a:p>
            <a:pPr marL="285750" indent="-285750" algn="just">
              <a:buFont typeface="Wingdings" panose="05000000000000000000" pitchFamily="2" charset="2"/>
              <a:buChar char="v"/>
            </a:pPr>
            <a:r>
              <a:rPr lang="en-US" b="1" dirty="0"/>
              <a:t>Taken together, the </a:t>
            </a:r>
            <a:r>
              <a:rPr lang="en-US" b="1" u="sng" dirty="0" err="1">
                <a:solidFill>
                  <a:srgbClr val="FF0000"/>
                </a:solidFill>
              </a:rPr>
              <a:t>adaxializing</a:t>
            </a:r>
            <a:r>
              <a:rPr lang="en-US" b="1" u="sng" dirty="0">
                <a:solidFill>
                  <a:srgbClr val="FF0000"/>
                </a:solidFill>
              </a:rPr>
              <a:t> signals emanating from the shoot apical meristem activate the transcriptional repressors, which can bind the upstream sequence of FIL to silence expression on the adaxial side.</a:t>
            </a:r>
            <a:r>
              <a:rPr lang="en-US" b="1" dirty="0"/>
              <a:t> Whether the </a:t>
            </a:r>
            <a:r>
              <a:rPr lang="en-US" b="1" dirty="0" err="1"/>
              <a:t>adaxializing</a:t>
            </a:r>
            <a:r>
              <a:rPr lang="en-US" b="1" dirty="0"/>
              <a:t> signals regulate the expression of FIL directly or indirectly is still not clear.</a:t>
            </a:r>
            <a:endParaRPr lang="en-IN" b="1" dirty="0"/>
          </a:p>
        </p:txBody>
      </p:sp>
    </p:spTree>
    <p:extLst>
      <p:ext uri="{BB962C8B-B14F-4D97-AF65-F5344CB8AC3E}">
        <p14:creationId xmlns:p14="http://schemas.microsoft.com/office/powerpoint/2010/main" val="3193126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65DE495F-F249-48A7-94C8-7BEB41742ACA}"/>
              </a:ext>
            </a:extLst>
          </p:cNvPr>
          <p:cNvSpPr txBox="1"/>
          <p:nvPr/>
        </p:nvSpPr>
        <p:spPr>
          <a:xfrm>
            <a:off x="254000" y="68501"/>
            <a:ext cx="11785600" cy="4619854"/>
          </a:xfrm>
          <a:prstGeom prst="rect">
            <a:avLst/>
          </a:prstGeom>
          <a:noFill/>
        </p:spPr>
        <p:txBody>
          <a:bodyPr wrap="square">
            <a:spAutoFit/>
          </a:bodyPr>
          <a:lstStyle/>
          <a:p>
            <a:pPr algn="ctr">
              <a:lnSpc>
                <a:spcPct val="150000"/>
              </a:lnSpc>
            </a:pPr>
            <a:r>
              <a:rPr lang="en-US" b="1" i="0" dirty="0">
                <a:solidFill>
                  <a:srgbClr val="FF0000"/>
                </a:solidFill>
                <a:effectLst/>
                <a:highlight>
                  <a:srgbClr val="FFFF00"/>
                </a:highlight>
                <a:latin typeface="Helvetica" panose="020B0604020202020204" pitchFamily="34" charset="0"/>
              </a:rPr>
              <a:t>CELL ABLATION TECHNIQUES</a:t>
            </a:r>
          </a:p>
          <a:p>
            <a:pPr marL="285750" indent="-285750" algn="just">
              <a:lnSpc>
                <a:spcPct val="150000"/>
              </a:lnSpc>
              <a:buFont typeface="Wingdings" panose="05000000000000000000" pitchFamily="2" charset="2"/>
              <a:buChar char="v"/>
            </a:pPr>
            <a:r>
              <a:rPr lang="en-US" b="1" i="0" dirty="0">
                <a:solidFill>
                  <a:srgbClr val="505050"/>
                </a:solidFill>
                <a:effectLst/>
                <a:latin typeface="Arial" panose="020B0604020202020204" pitchFamily="34" charset="0"/>
                <a:cs typeface="Arial" panose="020B0604020202020204" pitchFamily="34" charset="0"/>
              </a:rPr>
              <a:t>The controlled ablation of cells is an effective technique with which to study and manipulate plant development. </a:t>
            </a:r>
          </a:p>
          <a:p>
            <a:pPr marL="285750" indent="-285750" algn="just">
              <a:lnSpc>
                <a:spcPct val="150000"/>
              </a:lnSpc>
              <a:buFont typeface="Wingdings" panose="05000000000000000000" pitchFamily="2" charset="2"/>
              <a:buChar char="v"/>
            </a:pPr>
            <a:r>
              <a:rPr lang="en-US" b="1" i="0" dirty="0">
                <a:solidFill>
                  <a:srgbClr val="505050"/>
                </a:solidFill>
                <a:effectLst/>
                <a:latin typeface="Arial" panose="020B0604020202020204" pitchFamily="34" charset="0"/>
                <a:cs typeface="Arial" panose="020B0604020202020204" pitchFamily="34" charset="0"/>
              </a:rPr>
              <a:t>Traditional microsurgical techniques have been used to remove plant cells with varying degrees of success, but modern methods using either lasers or genetic ablation are proving to be easier to control.</a:t>
            </a:r>
          </a:p>
          <a:p>
            <a:pPr marL="285750" indent="-285750" algn="just">
              <a:lnSpc>
                <a:spcPct val="150000"/>
              </a:lnSpc>
              <a:buFont typeface="Wingdings" panose="05000000000000000000" pitchFamily="2" charset="2"/>
              <a:buChar char="v"/>
            </a:pPr>
            <a:r>
              <a:rPr lang="en-US" b="1" i="0" dirty="0">
                <a:solidFill>
                  <a:srgbClr val="505050"/>
                </a:solidFill>
                <a:effectLst/>
                <a:latin typeface="Arial" panose="020B0604020202020204" pitchFamily="34" charset="0"/>
                <a:cs typeface="Arial" panose="020B0604020202020204" pitchFamily="34" charset="0"/>
              </a:rPr>
              <a:t>Lasers can be used to remove accessible single cells or small groups of cells, and genetic ablation — employing a tissue-specific promoter to control the expression of a cytotoxic gene — is effective for killing a specific set of cells. </a:t>
            </a:r>
          </a:p>
          <a:p>
            <a:pPr marL="285750" indent="-285750" algn="just">
              <a:lnSpc>
                <a:spcPct val="150000"/>
              </a:lnSpc>
              <a:buFont typeface="Wingdings" panose="05000000000000000000" pitchFamily="2" charset="2"/>
              <a:buChar char="v"/>
            </a:pPr>
            <a:r>
              <a:rPr lang="en-US" b="1" i="0" dirty="0">
                <a:solidFill>
                  <a:srgbClr val="505050"/>
                </a:solidFill>
                <a:effectLst/>
                <a:latin typeface="Arial" panose="020B0604020202020204" pitchFamily="34" charset="0"/>
                <a:cs typeface="Arial" panose="020B0604020202020204" pitchFamily="34" charset="0"/>
              </a:rPr>
              <a:t>Ablation techniques have been instrumental in investigating cell—cell interactions, as well as for more applied research, such as on the control of fertility and disease resistance. </a:t>
            </a:r>
          </a:p>
          <a:p>
            <a:pPr algn="just">
              <a:lnSpc>
                <a:spcPct val="150000"/>
              </a:lnSpc>
            </a:pPr>
            <a:endParaRPr lang="en-IN" b="1" dirty="0"/>
          </a:p>
        </p:txBody>
      </p:sp>
    </p:spTree>
    <p:extLst>
      <p:ext uri="{BB962C8B-B14F-4D97-AF65-F5344CB8AC3E}">
        <p14:creationId xmlns:p14="http://schemas.microsoft.com/office/powerpoint/2010/main" val="2147276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D395E08-3501-4E15-AFEE-65CDF747DF7E}"/>
              </a:ext>
            </a:extLst>
          </p:cNvPr>
          <p:cNvSpPr txBox="1"/>
          <p:nvPr/>
        </p:nvSpPr>
        <p:spPr>
          <a:xfrm>
            <a:off x="152400" y="63649"/>
            <a:ext cx="11897360" cy="6273512"/>
          </a:xfrm>
          <a:prstGeom prst="rect">
            <a:avLst/>
          </a:prstGeom>
          <a:noFill/>
        </p:spPr>
        <p:txBody>
          <a:bodyPr wrap="square">
            <a:spAutoFit/>
          </a:bodyPr>
          <a:lstStyle/>
          <a:p>
            <a:pPr marL="285750" indent="-285750" algn="just">
              <a:lnSpc>
                <a:spcPct val="150000"/>
              </a:lnSpc>
              <a:buFont typeface="Wingdings" panose="05000000000000000000" pitchFamily="2" charset="2"/>
              <a:buChar char="v"/>
            </a:pPr>
            <a:r>
              <a:rPr lang="en-IN" b="1" dirty="0">
                <a:latin typeface="Arial" panose="020B0604020202020204" pitchFamily="34" charset="0"/>
                <a:cs typeface="Arial" panose="020B0604020202020204" pitchFamily="34" charset="0"/>
              </a:rPr>
              <a:t>Cell-to-cell </a:t>
            </a:r>
            <a:r>
              <a:rPr lang="en-IN" b="1" dirty="0" err="1">
                <a:latin typeface="Arial" panose="020B0604020202020204" pitchFamily="34" charset="0"/>
                <a:cs typeface="Arial" panose="020B0604020202020204" pitchFamily="34" charset="0"/>
              </a:rPr>
              <a:t>signaling</a:t>
            </a:r>
            <a:r>
              <a:rPr lang="en-IN" b="1" dirty="0">
                <a:latin typeface="Arial" panose="020B0604020202020204" pitchFamily="34" charset="0"/>
                <a:cs typeface="Arial" panose="020B0604020202020204" pitchFamily="34" charset="0"/>
              </a:rPr>
              <a:t> mechanisms are important for the organization of the plant body plan, as well as for specifying the appropriate differentiation of particular cell types. </a:t>
            </a:r>
          </a:p>
          <a:p>
            <a:pPr marL="285750" indent="-285750" algn="just">
              <a:lnSpc>
                <a:spcPct val="150000"/>
              </a:lnSpc>
              <a:buFont typeface="Wingdings" panose="05000000000000000000" pitchFamily="2" charset="2"/>
              <a:buChar char="v"/>
            </a:pPr>
            <a:r>
              <a:rPr lang="en-IN" b="1" dirty="0">
                <a:latin typeface="Arial" panose="020B0604020202020204" pitchFamily="34" charset="0"/>
                <a:cs typeface="Arial" panose="020B0604020202020204" pitchFamily="34" charset="0"/>
              </a:rPr>
              <a:t>This conclusion rests on fate-mapping studies, which have shown that cell fate is primarily controlled by the position of a cell in an organ, rather than by its lineage. </a:t>
            </a:r>
          </a:p>
          <a:p>
            <a:pPr marL="285750" indent="-285750" algn="just">
              <a:lnSpc>
                <a:spcPct val="150000"/>
              </a:lnSpc>
              <a:buFont typeface="Wingdings" panose="05000000000000000000" pitchFamily="2" charset="2"/>
              <a:buChar char="v"/>
            </a:pPr>
            <a:r>
              <a:rPr lang="en-IN" b="1" dirty="0">
                <a:latin typeface="Arial" panose="020B0604020202020204" pitchFamily="34" charset="0"/>
                <a:cs typeface="Arial" panose="020B0604020202020204" pitchFamily="34" charset="0"/>
              </a:rPr>
              <a:t>These studies indicate that a plant cell must interpret positional cues to differentiate correctly, and yet the identities of these positional cues remain largely unknown. </a:t>
            </a:r>
          </a:p>
          <a:p>
            <a:pPr marL="285750" indent="-285750" algn="just">
              <a:lnSpc>
                <a:spcPct val="150000"/>
              </a:lnSpc>
              <a:buFont typeface="Wingdings" panose="05000000000000000000" pitchFamily="2" charset="2"/>
              <a:buChar char="v"/>
            </a:pPr>
            <a:r>
              <a:rPr lang="en-IN" b="1" dirty="0">
                <a:latin typeface="Arial" panose="020B0604020202020204" pitchFamily="34" charset="0"/>
                <a:cs typeface="Arial" panose="020B0604020202020204" pitchFamily="34" charset="0"/>
              </a:rPr>
              <a:t>Recently, several plant gene products with similarity to receptor kinases have been identified that could well be transmembrane proteins required for the transduction of putative extracellular signals. </a:t>
            </a:r>
          </a:p>
          <a:p>
            <a:pPr marL="285750" indent="-285750" algn="just">
              <a:lnSpc>
                <a:spcPct val="150000"/>
              </a:lnSpc>
              <a:buFont typeface="Wingdings" panose="05000000000000000000" pitchFamily="2" charset="2"/>
              <a:buChar char="v"/>
            </a:pPr>
            <a:r>
              <a:rPr lang="en-IN" b="1" dirty="0">
                <a:latin typeface="Arial" panose="020B0604020202020204" pitchFamily="34" charset="0"/>
                <a:cs typeface="Arial" panose="020B0604020202020204" pitchFamily="34" charset="0"/>
              </a:rPr>
              <a:t>In addition, it seems likely that intercellular signals can be transmitted via </a:t>
            </a:r>
            <a:r>
              <a:rPr lang="en-IN" b="1" dirty="0" err="1">
                <a:latin typeface="Arial" panose="020B0604020202020204" pitchFamily="34" charset="0"/>
                <a:cs typeface="Arial" panose="020B0604020202020204" pitchFamily="34" charset="0"/>
              </a:rPr>
              <a:t>plasmodesmal</a:t>
            </a:r>
            <a:r>
              <a:rPr lang="en-IN" b="1" dirty="0">
                <a:latin typeface="Arial" panose="020B0604020202020204" pitchFamily="34" charset="0"/>
                <a:cs typeface="Arial" panose="020B0604020202020204" pitchFamily="34" charset="0"/>
              </a:rPr>
              <a:t> transport; in maize, the KNOTTED transcription factor has been shown to move efficiently between cells through the plasmodesmata. </a:t>
            </a:r>
          </a:p>
          <a:p>
            <a:pPr marL="285750" indent="-285750" algn="just">
              <a:lnSpc>
                <a:spcPct val="150000"/>
              </a:lnSpc>
              <a:buFont typeface="Wingdings" panose="05000000000000000000" pitchFamily="2" charset="2"/>
              <a:buChar char="v"/>
            </a:pPr>
            <a:r>
              <a:rPr lang="en-IN" b="1" dirty="0">
                <a:latin typeface="Arial" panose="020B0604020202020204" pitchFamily="34" charset="0"/>
                <a:cs typeface="Arial" panose="020B0604020202020204" pitchFamily="34" charset="0"/>
              </a:rPr>
              <a:t>Recent experiments using either genetic or laser ablation of specific cells have begun to shed light on the temporal and spatial parameters controlling </a:t>
            </a:r>
            <a:r>
              <a:rPr lang="en-IN" b="1" dirty="0" err="1">
                <a:latin typeface="Arial" panose="020B0604020202020204" pitchFamily="34" charset="0"/>
                <a:cs typeface="Arial" panose="020B0604020202020204" pitchFamily="34" charset="0"/>
              </a:rPr>
              <a:t>signaling</a:t>
            </a:r>
            <a:r>
              <a:rPr lang="en-IN" b="1" dirty="0">
                <a:latin typeface="Arial" panose="020B0604020202020204" pitchFamily="34" charset="0"/>
                <a:cs typeface="Arial" panose="020B0604020202020204" pitchFamily="34" charset="0"/>
              </a:rPr>
              <a:t> between cells. </a:t>
            </a:r>
          </a:p>
          <a:p>
            <a:pPr marL="285750" indent="-285750" algn="just">
              <a:lnSpc>
                <a:spcPct val="150000"/>
              </a:lnSpc>
              <a:buFont typeface="Wingdings" panose="05000000000000000000" pitchFamily="2" charset="2"/>
              <a:buChar char="v"/>
            </a:pPr>
            <a:r>
              <a:rPr lang="en-IN" b="1" dirty="0">
                <a:latin typeface="Arial" panose="020B0604020202020204" pitchFamily="34" charset="0"/>
                <a:cs typeface="Arial" panose="020B0604020202020204" pitchFamily="34" charset="0"/>
              </a:rPr>
              <a:t>By </a:t>
            </a:r>
            <a:r>
              <a:rPr lang="en-IN" b="1" dirty="0" err="1">
                <a:latin typeface="Arial" panose="020B0604020202020204" pitchFamily="34" charset="0"/>
                <a:cs typeface="Arial" panose="020B0604020202020204" pitchFamily="34" charset="0"/>
              </a:rPr>
              <a:t>analyzing</a:t>
            </a:r>
            <a:r>
              <a:rPr lang="en-IN" b="1" dirty="0">
                <a:latin typeface="Arial" panose="020B0604020202020204" pitchFamily="34" charset="0"/>
                <a:cs typeface="Arial" panose="020B0604020202020204" pitchFamily="34" charset="0"/>
              </a:rPr>
              <a:t> the resulting patterns of growth-and differentiation, it is possible to determine whether the ablated cells are the source of the putative signals and are required for normal development</a:t>
            </a:r>
          </a:p>
        </p:txBody>
      </p:sp>
    </p:spTree>
    <p:extLst>
      <p:ext uri="{BB962C8B-B14F-4D97-AF65-F5344CB8AC3E}">
        <p14:creationId xmlns:p14="http://schemas.microsoft.com/office/powerpoint/2010/main" val="1846763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29D0B91-281E-4D25-AEB0-43C8ED54E863}"/>
              </a:ext>
            </a:extLst>
          </p:cNvPr>
          <p:cNvSpPr txBox="1"/>
          <p:nvPr/>
        </p:nvSpPr>
        <p:spPr>
          <a:xfrm>
            <a:off x="162560" y="80129"/>
            <a:ext cx="11927840" cy="6463308"/>
          </a:xfrm>
          <a:prstGeom prst="rect">
            <a:avLst/>
          </a:prstGeom>
          <a:noFill/>
        </p:spPr>
        <p:txBody>
          <a:bodyPr wrap="square">
            <a:spAutoFit/>
          </a:bodyPr>
          <a:lstStyle/>
          <a:p>
            <a:pPr algn="ctr"/>
            <a:r>
              <a:rPr lang="en-IN" b="1" dirty="0">
                <a:solidFill>
                  <a:srgbClr val="FF0000"/>
                </a:solidFill>
                <a:highlight>
                  <a:srgbClr val="FFFF00"/>
                </a:highlight>
              </a:rPr>
              <a:t>Genetic ablation</a:t>
            </a:r>
          </a:p>
          <a:p>
            <a:pPr marL="285750" indent="-285750" algn="just">
              <a:buFont typeface="Wingdings" panose="05000000000000000000" pitchFamily="2" charset="2"/>
              <a:buChar char="v"/>
            </a:pPr>
            <a:r>
              <a:rPr lang="en-IN" b="1" dirty="0"/>
              <a:t>A cytotoxic gene encodes a protein that will cause cell death when it is expressed in the cell. </a:t>
            </a:r>
          </a:p>
          <a:p>
            <a:pPr marL="285750" indent="-285750" algn="just">
              <a:buFont typeface="Wingdings" panose="05000000000000000000" pitchFamily="2" charset="2"/>
              <a:buChar char="v"/>
            </a:pPr>
            <a:r>
              <a:rPr lang="en-IN" b="1" dirty="0"/>
              <a:t>Many different proteins can induce cell death, and several have been used for genetic ablation in plants and animals, including: </a:t>
            </a:r>
          </a:p>
          <a:p>
            <a:pPr marL="285750" indent="-285750" algn="just">
              <a:buFont typeface="Wingdings" panose="05000000000000000000" pitchFamily="2" charset="2"/>
              <a:buChar char="v"/>
            </a:pPr>
            <a:r>
              <a:rPr lang="en-IN" b="1" dirty="0"/>
              <a:t>diphtheria toxin A (DTA), </a:t>
            </a:r>
          </a:p>
          <a:p>
            <a:pPr marL="285750" indent="-285750" algn="just">
              <a:buFont typeface="Wingdings" panose="05000000000000000000" pitchFamily="2" charset="2"/>
              <a:buChar char="v"/>
            </a:pPr>
            <a:r>
              <a:rPr lang="en-IN" b="1" dirty="0"/>
              <a:t>exotoxin A, </a:t>
            </a:r>
          </a:p>
          <a:p>
            <a:pPr marL="285750" indent="-285750" algn="just">
              <a:buFont typeface="Wingdings" panose="05000000000000000000" pitchFamily="2" charset="2"/>
              <a:buChar char="v"/>
            </a:pPr>
            <a:r>
              <a:rPr lang="en-IN" b="1" dirty="0"/>
              <a:t>RNase T1 </a:t>
            </a:r>
          </a:p>
          <a:p>
            <a:pPr marL="285750" indent="-285750" algn="just">
              <a:buFont typeface="Wingdings" panose="05000000000000000000" pitchFamily="2" charset="2"/>
              <a:buChar char="v"/>
            </a:pPr>
            <a:r>
              <a:rPr lang="en-IN" b="1" dirty="0" err="1"/>
              <a:t>barnase</a:t>
            </a:r>
            <a:r>
              <a:rPr lang="en-IN" b="1" dirty="0"/>
              <a:t> 1°-13</a:t>
            </a:r>
          </a:p>
          <a:p>
            <a:pPr marL="285750" indent="-285750" algn="just">
              <a:buFont typeface="Wingdings" panose="05000000000000000000" pitchFamily="2" charset="2"/>
              <a:buChar char="v"/>
            </a:pPr>
            <a:r>
              <a:rPr lang="en-IN" b="1" dirty="0"/>
              <a:t>In animals, ricin A is a potent toxin used for genetic ablation, but it has not been demonstrated to have a toxic effect in plant cells.  </a:t>
            </a:r>
          </a:p>
          <a:p>
            <a:pPr marL="285750" indent="-285750" algn="just">
              <a:buFont typeface="Wingdings" panose="05000000000000000000" pitchFamily="2" charset="2"/>
              <a:buChar char="v"/>
            </a:pPr>
            <a:r>
              <a:rPr lang="en-IN" b="1" dirty="0"/>
              <a:t>These cytotoxic genes are lethal because their products result in the elimination of protein synthesis, and this can occur by several distinct mechanisms. </a:t>
            </a:r>
          </a:p>
          <a:p>
            <a:pPr marL="285750" indent="-285750" algn="just">
              <a:buFont typeface="Wingdings" panose="05000000000000000000" pitchFamily="2" charset="2"/>
              <a:buChar char="v"/>
            </a:pPr>
            <a:r>
              <a:rPr lang="en-IN" b="1" dirty="0"/>
              <a:t>Both the DTA and exotoxin A proteins cause the NAD÷-dependent </a:t>
            </a:r>
            <a:r>
              <a:rPr lang="en-IN" b="1" dirty="0" err="1"/>
              <a:t>ADPribosylation</a:t>
            </a:r>
            <a:r>
              <a:rPr lang="en-IN" b="1" dirty="0"/>
              <a:t> of elongation factor-2, and thus inhibit translation. </a:t>
            </a:r>
          </a:p>
          <a:p>
            <a:pPr marL="285750" indent="-285750" algn="just">
              <a:buFont typeface="Wingdings" panose="05000000000000000000" pitchFamily="2" charset="2"/>
              <a:buChar char="v"/>
            </a:pPr>
            <a:r>
              <a:rPr lang="en-IN" b="1" dirty="0"/>
              <a:t>These proteins act as enzymes, such that one molecule of toxin can catalyse the ribosylation of a large number of elongation factor-2 molecules. </a:t>
            </a:r>
          </a:p>
          <a:p>
            <a:pPr marL="285750" indent="-285750" algn="just">
              <a:buFont typeface="Wingdings" panose="05000000000000000000" pitchFamily="2" charset="2"/>
              <a:buChar char="v"/>
            </a:pPr>
            <a:r>
              <a:rPr lang="en-IN" b="1" dirty="0"/>
              <a:t>For this reason, DTA and exotoxin A are very potent inhibitors of translation, and are lethal at very low concentrations.</a:t>
            </a:r>
          </a:p>
          <a:p>
            <a:pPr marL="285750" indent="-285750" algn="just">
              <a:buFont typeface="Wingdings" panose="05000000000000000000" pitchFamily="2" charset="2"/>
              <a:buChar char="v"/>
            </a:pPr>
            <a:r>
              <a:rPr lang="en-IN" b="1" dirty="0"/>
              <a:t>Ricin A toxin also inhibits protein synthesis, by catalysing the depurination of 28S ribosomal RNA in animals, but may not be toxic to plant ribosomes ~8. </a:t>
            </a:r>
          </a:p>
          <a:p>
            <a:pPr marL="285750" indent="-285750" algn="just">
              <a:buFont typeface="Wingdings" panose="05000000000000000000" pitchFamily="2" charset="2"/>
              <a:buChar char="v"/>
            </a:pPr>
            <a:r>
              <a:rPr lang="en-IN" b="1" dirty="0" err="1"/>
              <a:t>Barnase</a:t>
            </a:r>
            <a:r>
              <a:rPr lang="en-IN" b="1" dirty="0"/>
              <a:t> and RNase T1 have RNase activity and prevent protein synthesis by catalysing the degradation of the RNA in the cell.</a:t>
            </a:r>
          </a:p>
          <a:p>
            <a:pPr algn="just"/>
            <a:endParaRPr lang="en-IN" b="1" dirty="0"/>
          </a:p>
          <a:p>
            <a:pPr algn="just"/>
            <a:endParaRPr lang="en-IN" b="1" dirty="0"/>
          </a:p>
        </p:txBody>
      </p:sp>
    </p:spTree>
    <p:extLst>
      <p:ext uri="{BB962C8B-B14F-4D97-AF65-F5344CB8AC3E}">
        <p14:creationId xmlns:p14="http://schemas.microsoft.com/office/powerpoint/2010/main" val="3480517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BDEE2C3-40FE-4CFF-924D-AB391259D5F7}"/>
              </a:ext>
            </a:extLst>
          </p:cNvPr>
          <p:cNvSpPr txBox="1"/>
          <p:nvPr/>
        </p:nvSpPr>
        <p:spPr>
          <a:xfrm>
            <a:off x="203200" y="164743"/>
            <a:ext cx="11816080" cy="7216719"/>
          </a:xfrm>
          <a:prstGeom prst="rect">
            <a:avLst/>
          </a:prstGeom>
          <a:noFill/>
        </p:spPr>
        <p:txBody>
          <a:bodyPr wrap="square">
            <a:spAutoFit/>
          </a:bodyPr>
          <a:lstStyle/>
          <a:p>
            <a:pPr algn="ctr">
              <a:lnSpc>
                <a:spcPct val="200000"/>
              </a:lnSpc>
            </a:pPr>
            <a:r>
              <a:rPr lang="en-IN" b="1" dirty="0">
                <a:solidFill>
                  <a:srgbClr val="FF0000"/>
                </a:solidFill>
                <a:highlight>
                  <a:srgbClr val="FFFF00"/>
                </a:highlight>
              </a:rPr>
              <a:t>Genetic ablation compared with laser ablation</a:t>
            </a:r>
          </a:p>
          <a:p>
            <a:pPr marL="285750" indent="-285750" algn="just">
              <a:lnSpc>
                <a:spcPct val="200000"/>
              </a:lnSpc>
              <a:buFont typeface="Wingdings" panose="05000000000000000000" pitchFamily="2" charset="2"/>
              <a:buChar char="v"/>
            </a:pPr>
            <a:r>
              <a:rPr lang="en-IN" b="1" dirty="0"/>
              <a:t>The choice of laser or genetic ablation is largely dependent on the type of experiment being carried out. </a:t>
            </a:r>
          </a:p>
          <a:p>
            <a:pPr marL="285750" indent="-285750" algn="just">
              <a:lnSpc>
                <a:spcPct val="200000"/>
              </a:lnSpc>
              <a:buFont typeface="Wingdings" panose="05000000000000000000" pitchFamily="2" charset="2"/>
              <a:buChar char="v"/>
            </a:pPr>
            <a:r>
              <a:rPr lang="en-IN" b="1" dirty="0"/>
              <a:t>Variables such as cell size, cell position or the number of cells to be ablated will determine which technique is more suitable.</a:t>
            </a:r>
          </a:p>
          <a:p>
            <a:pPr marL="285750" indent="-285750" algn="just">
              <a:lnSpc>
                <a:spcPct val="200000"/>
              </a:lnSpc>
              <a:buFont typeface="Wingdings" panose="05000000000000000000" pitchFamily="2" charset="2"/>
              <a:buChar char="v"/>
            </a:pPr>
            <a:r>
              <a:rPr lang="en-IN" b="1" dirty="0"/>
              <a:t>The ablation of individual cells, especially in surface tissues, can be accomplished using a laser microbeam. </a:t>
            </a:r>
          </a:p>
          <a:p>
            <a:pPr marL="285750" indent="-285750" algn="just">
              <a:lnSpc>
                <a:spcPct val="200000"/>
              </a:lnSpc>
              <a:buFont typeface="Wingdings" panose="05000000000000000000" pitchFamily="2" charset="2"/>
              <a:buChar char="v"/>
            </a:pPr>
            <a:r>
              <a:rPr lang="en-IN" b="1" dirty="0"/>
              <a:t>Conversely, genetic ablation is more suitable for killing many cells, especially those that are inaccessible, such as primordial cells. </a:t>
            </a:r>
          </a:p>
          <a:p>
            <a:pPr marL="285750" indent="-285750" algn="just">
              <a:lnSpc>
                <a:spcPct val="200000"/>
              </a:lnSpc>
              <a:buFont typeface="Wingdings" panose="05000000000000000000" pitchFamily="2" charset="2"/>
              <a:buChar char="v"/>
            </a:pPr>
            <a:r>
              <a:rPr lang="en-IN" b="1" dirty="0"/>
              <a:t>A disadvantage with genetic ablation is the limited number of promoters that are currently available to restrict the expression of a toxin to a given group of cells. </a:t>
            </a:r>
          </a:p>
          <a:p>
            <a:pPr marL="285750" indent="-285750" algn="just">
              <a:lnSpc>
                <a:spcPct val="200000"/>
              </a:lnSpc>
              <a:buFont typeface="Wingdings" panose="05000000000000000000" pitchFamily="2" charset="2"/>
              <a:buChar char="v"/>
            </a:pPr>
            <a:r>
              <a:rPr lang="en-IN" b="1" dirty="0"/>
              <a:t>However, progress in developing conditional toxins promises the availability of more versatile genetic ablation tools in the near future.</a:t>
            </a:r>
          </a:p>
          <a:p>
            <a:pPr algn="just">
              <a:lnSpc>
                <a:spcPct val="200000"/>
              </a:lnSpc>
            </a:pPr>
            <a:endParaRPr lang="en-IN" b="1" dirty="0"/>
          </a:p>
          <a:p>
            <a:pPr algn="just">
              <a:lnSpc>
                <a:spcPct val="200000"/>
              </a:lnSpc>
            </a:pPr>
            <a:endParaRPr lang="en-IN" b="1" dirty="0"/>
          </a:p>
        </p:txBody>
      </p:sp>
    </p:spTree>
    <p:extLst>
      <p:ext uri="{BB962C8B-B14F-4D97-AF65-F5344CB8AC3E}">
        <p14:creationId xmlns:p14="http://schemas.microsoft.com/office/powerpoint/2010/main" val="5904025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1151</Words>
  <Application>Microsoft Office PowerPoint</Application>
  <PresentationFormat>Widescreen</PresentationFormat>
  <Paragraphs>51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Helvetica</vt:lpstr>
      <vt:lpstr>Wingdings</vt:lpstr>
      <vt:lpstr>Office Theme</vt:lpstr>
      <vt:lpstr>ADAXIAL ABAXIAL PATTERNING</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ADAXIAL ABAXIAL PATTERNING</dc:title>
  <dc:creator>Lenovo</dc:creator>
  <cp:lastModifiedBy>Lenovo</cp:lastModifiedBy>
  <cp:revision>2</cp:revision>
  <dcterms:created xsi:type="dcterms:W3CDTF">2022-10-01T07:21:35Z</dcterms:created>
  <dcterms:modified xsi:type="dcterms:W3CDTF">2022-10-01T07:23:00Z</dcterms:modified>
</cp:coreProperties>
</file>