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7" r:id="rId5"/>
    <p:sldId id="258" r:id="rId6"/>
    <p:sldId id="261"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02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Analytical Positivism</a:t>
            </a:r>
            <a:endParaRPr lang="en-US" dirty="0"/>
          </a:p>
        </p:txBody>
      </p:sp>
      <p:sp>
        <p:nvSpPr>
          <p:cNvPr id="3" name="Subtitle 2"/>
          <p:cNvSpPr>
            <a:spLocks noGrp="1"/>
          </p:cNvSpPr>
          <p:nvPr>
            <p:ph type="subTitle" idx="1"/>
          </p:nvPr>
        </p:nvSpPr>
        <p:spPr/>
        <p:txBody>
          <a:bodyPr/>
          <a:lstStyle/>
          <a:p>
            <a:endParaRPr lang="en-US" dirty="0" smtClean="0"/>
          </a:p>
          <a:p>
            <a:r>
              <a:rPr lang="en-US" dirty="0" smtClean="0"/>
              <a:t>By Dr </a:t>
            </a:r>
            <a:r>
              <a:rPr lang="en-US" dirty="0" err="1" smtClean="0"/>
              <a:t>Pramod</a:t>
            </a:r>
            <a:r>
              <a:rPr lang="en-US" dirty="0" smtClean="0"/>
              <a:t> Kumar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Exponents of Analytical School</a:t>
            </a:r>
            <a:endParaRPr lang="en-US" dirty="0"/>
          </a:p>
        </p:txBody>
      </p:sp>
      <p:sp>
        <p:nvSpPr>
          <p:cNvPr id="3" name="Content Placeholder 2"/>
          <p:cNvSpPr>
            <a:spLocks noGrp="1"/>
          </p:cNvSpPr>
          <p:nvPr>
            <p:ph idx="1"/>
          </p:nvPr>
        </p:nvSpPr>
        <p:spPr/>
        <p:txBody>
          <a:bodyPr>
            <a:normAutofit lnSpcReduction="10000"/>
          </a:bodyPr>
          <a:lstStyle/>
          <a:p>
            <a:pPr algn="just" fontAlgn="base">
              <a:buNone/>
            </a:pPr>
            <a:r>
              <a:rPr lang="en-US" b="1" dirty="0" smtClean="0"/>
              <a:t>Holland</a:t>
            </a:r>
            <a:endParaRPr lang="en-US" dirty="0" smtClean="0"/>
          </a:p>
          <a:p>
            <a:pPr algn="just" fontAlgn="base"/>
            <a:r>
              <a:rPr lang="en-US" dirty="0" smtClean="0"/>
              <a:t>Holland is another supporter of the analytical school. He is the follower of Austin. However, he differs from Austin as to the interpretation of the term positive law. </a:t>
            </a:r>
          </a:p>
          <a:p>
            <a:pPr algn="just" fontAlgn="base"/>
            <a:r>
              <a:rPr lang="en-US" dirty="0" smtClean="0"/>
              <a:t>For him, all laws are of not the command of sovereign, rather, he defines law as rules of external human action enforced by a sovereign political authority.</a:t>
            </a:r>
          </a:p>
          <a:p>
            <a:pPr algn="just" fontAlgn="base"/>
            <a:endParaRPr lang="en-US"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Exponents of Analytical School</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smtClean="0"/>
              <a:t>Salmond</a:t>
            </a:r>
          </a:p>
          <a:p>
            <a:pPr algn="just"/>
            <a:r>
              <a:rPr lang="en-US" dirty="0" smtClean="0"/>
              <a:t>Salmond also belongs to the analytical school but differs from his predecessors in a number of ways. These are :</a:t>
            </a:r>
          </a:p>
          <a:p>
            <a:pPr lvl="1" algn="just"/>
            <a:r>
              <a:rPr lang="en-US" dirty="0" smtClean="0"/>
              <a:t>1.He gives up the attempt to find the universal elements in law by defining jurisprudence as science of civil law. According to him, there is nothing like universal element in law because it is the science of law of the land and is thus conditioned by factors which prevail in a particular state.</a:t>
            </a:r>
          </a:p>
          <a:p>
            <a:pPr lvl="1" algn="just"/>
            <a:r>
              <a:rPr lang="en-US" dirty="0" smtClean="0"/>
              <a:t>2. He deals with law as it is but the law to him is to be defined not in terms of the sovereign but in terms of courts. Law is something which emanates from courts only.</a:t>
            </a:r>
          </a:p>
          <a:p>
            <a:pPr lvl="1" algn="just"/>
            <a:r>
              <a:rPr lang="en-US" dirty="0" smtClean="0"/>
              <a:t>3. He did not agree with Austin that analysis of law can be done with the help of logic alone. He points out that the study of jurisprudence which ignores ethical and historical aspects will become a barren study.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Principles of analytical School</a:t>
            </a:r>
            <a:endParaRPr lang="en-US" b="1" dirty="0"/>
          </a:p>
        </p:txBody>
      </p:sp>
      <p:sp>
        <p:nvSpPr>
          <p:cNvPr id="3" name="Content Placeholder 2"/>
          <p:cNvSpPr>
            <a:spLocks noGrp="1"/>
          </p:cNvSpPr>
          <p:nvPr>
            <p:ph idx="1"/>
          </p:nvPr>
        </p:nvSpPr>
        <p:spPr/>
        <p:txBody>
          <a:bodyPr>
            <a:normAutofit fontScale="70000" lnSpcReduction="20000"/>
          </a:bodyPr>
          <a:lstStyle/>
          <a:p>
            <a:pPr algn="just"/>
            <a:endParaRPr lang="en-US" b="1" dirty="0" smtClean="0"/>
          </a:p>
          <a:p>
            <a:pPr algn="just"/>
            <a:r>
              <a:rPr lang="en-US" b="1" dirty="0" smtClean="0"/>
              <a:t>1. Difference between law as it is and law as ought to be</a:t>
            </a:r>
            <a:r>
              <a:rPr lang="en-US" dirty="0" smtClean="0"/>
              <a:t> – This is a trait of all positivism thinkers for example, Bentham’s Law and Morals have same course but different circumference. Austin does not deny that moral factors work in the creation of law, however, he does not allow any place to morals in his theory. To him, positive law carries its own standard itself. This approach has been criticized by Dias, Hughes, Paton, Stone, Fuller, etc.</a:t>
            </a:r>
          </a:p>
          <a:p>
            <a:pPr algn="just"/>
            <a:endParaRPr lang="en-US" b="1" dirty="0" smtClean="0"/>
          </a:p>
          <a:p>
            <a:pPr algn="just"/>
            <a:r>
              <a:rPr lang="en-US" b="1" dirty="0" smtClean="0"/>
              <a:t>2. Concentration of positive law</a:t>
            </a:r>
            <a:r>
              <a:rPr lang="en-US" dirty="0" smtClean="0"/>
              <a:t> – Analytical jurists look exclusively at the positive law. They prefer to be concerned only with what is the pure fact of law. Representing to themselves the whole body of legal precepts that obtain in a given system as made at one stroke on a logical plan to which they conform in every detail, the analytical jurists set out to discover the plan by analysis.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Tenets of analytical School</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smtClean="0"/>
              <a:t>3. Law in terms of and a product of State –</a:t>
            </a:r>
            <a:r>
              <a:rPr lang="en-US" dirty="0" smtClean="0"/>
              <a:t>Analytical jurist regards law as something made consciously by lawmakers, whether legislative or judicial. They emphasize not the way in which the precepts originate with respect to their content but the fact that they get the conscious stamp of the authority of the state. Thus the most important fact is establishment or authoritative recognition by the state, of a rule of law. In this sense law is a product of conscious and increasingly determinate human will.</a:t>
            </a:r>
          </a:p>
          <a:p>
            <a:pPr algn="just"/>
            <a:r>
              <a:rPr lang="en-US" b="1" dirty="0" smtClean="0"/>
              <a:t>4. Logic</a:t>
            </a:r>
            <a:r>
              <a:rPr lang="en-US" dirty="0" smtClean="0"/>
              <a:t> – For studying law, analytical jurist have mainly taken resort of logic and rejected ethical elements. There is no value of historical or social factors for jurists of analytical school.</a:t>
            </a:r>
          </a:p>
          <a:p>
            <a:pPr algn="just"/>
            <a:r>
              <a:rPr lang="en-US" b="1" dirty="0" smtClean="0"/>
              <a:t>5. Statute – </a:t>
            </a:r>
            <a:r>
              <a:rPr lang="en-US" dirty="0" smtClean="0"/>
              <a:t>Law is that which is made consciously by the state. Statute law is the main concern of the school.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Kelson’s</a:t>
            </a:r>
            <a:r>
              <a:rPr lang="en-US" b="1" dirty="0" smtClean="0"/>
              <a:t> pure theory of law</a:t>
            </a:r>
            <a:endParaRPr lang="en-US" b="1" dirty="0"/>
          </a:p>
        </p:txBody>
      </p:sp>
      <p:sp>
        <p:nvSpPr>
          <p:cNvPr id="3" name="Content Placeholder 2"/>
          <p:cNvSpPr>
            <a:spLocks noGrp="1"/>
          </p:cNvSpPr>
          <p:nvPr>
            <p:ph idx="1"/>
          </p:nvPr>
        </p:nvSpPr>
        <p:spPr/>
        <p:txBody>
          <a:bodyPr>
            <a:normAutofit fontScale="62500" lnSpcReduction="20000"/>
          </a:bodyPr>
          <a:lstStyle/>
          <a:p>
            <a:pPr algn="just"/>
            <a:r>
              <a:rPr lang="en-US" b="1" dirty="0" smtClean="0"/>
              <a:t>Basic norm</a:t>
            </a:r>
            <a:r>
              <a:rPr lang="en-US" dirty="0" smtClean="0"/>
              <a:t> (German: </a:t>
            </a:r>
            <a:r>
              <a:rPr lang="en-US" i="1" dirty="0" err="1" smtClean="0"/>
              <a:t>Grundnorm</a:t>
            </a:r>
            <a:r>
              <a:rPr lang="en-US" dirty="0" smtClean="0"/>
              <a:t>) is a concept in the </a:t>
            </a:r>
            <a:r>
              <a:rPr lang="en-US" i="1" dirty="0" smtClean="0"/>
              <a:t>Pure Theory of Law</a:t>
            </a:r>
            <a:r>
              <a:rPr lang="en-US" dirty="0" smtClean="0"/>
              <a:t> created by Hans </a:t>
            </a:r>
            <a:r>
              <a:rPr lang="en-US" dirty="0" err="1" smtClean="0"/>
              <a:t>Kelsen</a:t>
            </a:r>
            <a:r>
              <a:rPr lang="en-US" dirty="0" smtClean="0"/>
              <a:t>, a jurist and legal philosopher. </a:t>
            </a:r>
            <a:r>
              <a:rPr lang="en-US" dirty="0" err="1" smtClean="0"/>
              <a:t>Kelsen</a:t>
            </a:r>
            <a:r>
              <a:rPr lang="en-US" dirty="0" smtClean="0"/>
              <a:t> used this word to denote the basic norm, order, or rule that forms an underlying basis for a legal system. </a:t>
            </a:r>
          </a:p>
          <a:p>
            <a:pPr algn="just"/>
            <a:r>
              <a:rPr lang="en-US" smtClean="0"/>
              <a:t>The </a:t>
            </a:r>
            <a:r>
              <a:rPr lang="en-US" dirty="0" smtClean="0"/>
              <a:t>theory is based on a need to find a point of origin for all law, on which basic law and the constitution can gain their legitimacy (akin to the concept of first principles</a:t>
            </a:r>
            <a:r>
              <a:rPr lang="en-US" smtClean="0"/>
              <a:t>).  </a:t>
            </a:r>
            <a:endParaRPr lang="en-US" dirty="0" smtClean="0"/>
          </a:p>
          <a:p>
            <a:pPr algn="just"/>
            <a:r>
              <a:rPr lang="en-US" dirty="0" smtClean="0"/>
              <a:t>The pure theory of law implies that law must remain free from Social Sciences like psychology, sociology or social history. </a:t>
            </a:r>
          </a:p>
          <a:p>
            <a:pPr algn="just"/>
            <a:r>
              <a:rPr lang="en-US" dirty="0" err="1" smtClean="0"/>
              <a:t>Kelson’s</a:t>
            </a:r>
            <a:r>
              <a:rPr lang="en-US" dirty="0" smtClean="0"/>
              <a:t> aim was to establish a science of law which will be pure in the sense that it will strictly eschew all metaphysical, ethical, moral, psychological and sociological elements.</a:t>
            </a:r>
          </a:p>
          <a:p>
            <a:pPr algn="just"/>
            <a:r>
              <a:rPr lang="en-US" dirty="0" smtClean="0"/>
              <a:t>His aim goes beyond establishing an autonomous legal science on positivistic empirical foundations, as he constantly criticized the ideas of justice and the principles of natural law. </a:t>
            </a:r>
          </a:p>
          <a:p>
            <a:pPr algn="just"/>
            <a:r>
              <a:rPr lang="en-US" dirty="0" smtClean="0"/>
              <a:t>He altogether excludes all such factors from the study of law.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Kelson’s</a:t>
            </a:r>
            <a:r>
              <a:rPr lang="en-US" b="1" dirty="0" smtClean="0"/>
              <a:t> pure theory of law</a:t>
            </a:r>
            <a:endParaRPr lang="en-US" dirty="0"/>
          </a:p>
        </p:txBody>
      </p:sp>
      <p:sp>
        <p:nvSpPr>
          <p:cNvPr id="3" name="Content Placeholder 2"/>
          <p:cNvSpPr>
            <a:spLocks noGrp="1"/>
          </p:cNvSpPr>
          <p:nvPr>
            <p:ph idx="1"/>
          </p:nvPr>
        </p:nvSpPr>
        <p:spPr/>
        <p:txBody>
          <a:bodyPr>
            <a:normAutofit/>
          </a:bodyPr>
          <a:lstStyle/>
          <a:p>
            <a:pPr algn="just"/>
            <a:r>
              <a:rPr lang="en-US" dirty="0" err="1" smtClean="0"/>
              <a:t>Kelson</a:t>
            </a:r>
            <a:r>
              <a:rPr lang="en-US" dirty="0" smtClean="0"/>
              <a:t> defines law as an order of human behaviour.</a:t>
            </a:r>
          </a:p>
          <a:p>
            <a:pPr algn="just"/>
            <a:r>
              <a:rPr lang="en-US" dirty="0" smtClean="0"/>
              <a:t>The specific nature of this order consists –</a:t>
            </a:r>
          </a:p>
          <a:p>
            <a:pPr lvl="1" algn="just"/>
            <a:r>
              <a:rPr lang="en-US" dirty="0" smtClean="0"/>
              <a:t>1. In its being coercive and</a:t>
            </a:r>
          </a:p>
          <a:p>
            <a:pPr lvl="1" algn="just"/>
            <a:r>
              <a:rPr lang="en-US" dirty="0" smtClean="0"/>
              <a:t>2. The fact that this coercive power is derived solely from the sanction attracted to the law itself. His sole object was to determine what can be theoretically known about the law of any kind at anytime under any conditions.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Kelson’s</a:t>
            </a:r>
            <a:r>
              <a:rPr lang="en-US" b="1" dirty="0" smtClean="0"/>
              <a:t> pure theory of law</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essential foundations of </a:t>
            </a:r>
            <a:r>
              <a:rPr lang="en-US" dirty="0" err="1" smtClean="0"/>
              <a:t>Kelson’s</a:t>
            </a:r>
            <a:r>
              <a:rPr lang="en-US" dirty="0" smtClean="0"/>
              <a:t> system may be </a:t>
            </a:r>
            <a:r>
              <a:rPr lang="en-US" dirty="0" err="1" smtClean="0"/>
              <a:t>summarised</a:t>
            </a:r>
            <a:r>
              <a:rPr lang="en-US" dirty="0" smtClean="0"/>
              <a:t> as under :</a:t>
            </a:r>
          </a:p>
          <a:p>
            <a:pPr lvl="1" algn="just"/>
            <a:r>
              <a:rPr lang="en-US" dirty="0" smtClean="0"/>
              <a:t>1. The aim of theory of law as of any science is to reduce chaos and multiplicity and to bring unity.</a:t>
            </a:r>
          </a:p>
          <a:p>
            <a:pPr lvl="1" algn="just"/>
            <a:r>
              <a:rPr lang="en-US" dirty="0" smtClean="0"/>
              <a:t>2. Legal theory is science not volition. It is knowledge of what law is, not of what the law ought to be.</a:t>
            </a:r>
          </a:p>
          <a:p>
            <a:pPr lvl="1" algn="just"/>
            <a:r>
              <a:rPr lang="en-US" dirty="0" smtClean="0"/>
              <a:t>3. Law is a normative not a natural science.</a:t>
            </a:r>
          </a:p>
          <a:p>
            <a:pPr lvl="1" algn="just"/>
            <a:r>
              <a:rPr lang="en-US" dirty="0" smtClean="0"/>
              <a:t>4. Legal theory is a theory of norms. It is not concerned with the effectiveness of legal order.</a:t>
            </a:r>
          </a:p>
          <a:p>
            <a:pPr lvl="1" algn="just"/>
            <a:r>
              <a:rPr lang="en-US" dirty="0" smtClean="0"/>
              <a:t>5. A theory of law is formal, of the way of ordering changing contents in a specific way.</a:t>
            </a:r>
          </a:p>
          <a:p>
            <a:pPr lvl="1" algn="just"/>
            <a:r>
              <a:rPr lang="en-US" dirty="0" smtClean="0"/>
              <a:t>6. The relations of legal theory to a particular system of positive law is that of possible to actual law.</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Kelson’s</a:t>
            </a:r>
            <a:r>
              <a:rPr lang="en-US" b="1" dirty="0" smtClean="0"/>
              <a:t> pure theory of law</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most distinguishing feature of </a:t>
            </a:r>
            <a:r>
              <a:rPr lang="en-US" dirty="0" err="1" smtClean="0"/>
              <a:t>Kelson’s</a:t>
            </a:r>
            <a:r>
              <a:rPr lang="en-US" dirty="0" smtClean="0"/>
              <a:t> theory is the idea of norms. To </a:t>
            </a:r>
            <a:r>
              <a:rPr lang="en-US" dirty="0" err="1" smtClean="0"/>
              <a:t>Kelson</a:t>
            </a:r>
            <a:r>
              <a:rPr lang="en-US" dirty="0" smtClean="0"/>
              <a:t>, jurisprudence is a knowledge of a hierarchy of norms. </a:t>
            </a:r>
          </a:p>
          <a:p>
            <a:pPr algn="just"/>
            <a:r>
              <a:rPr lang="en-US" dirty="0" smtClean="0"/>
              <a:t>A norm is simply a preposition in hypothetical form. Jurisprudence consists of the examination of the nature and </a:t>
            </a:r>
            <a:r>
              <a:rPr lang="en-US" dirty="0" err="1" smtClean="0"/>
              <a:t>Organisation</a:t>
            </a:r>
            <a:r>
              <a:rPr lang="en-US" dirty="0" smtClean="0"/>
              <a:t> of such normative proportions.</a:t>
            </a:r>
          </a:p>
          <a:p>
            <a:pPr algn="just"/>
            <a:r>
              <a:rPr lang="en-US" dirty="0" smtClean="0"/>
              <a:t>It includes all norms created in the process of applying some general norm to a specific action. </a:t>
            </a:r>
          </a:p>
          <a:p>
            <a:pPr algn="just"/>
            <a:r>
              <a:rPr lang="en-US" dirty="0" smtClean="0"/>
              <a:t>According to </a:t>
            </a:r>
            <a:r>
              <a:rPr lang="en-US" dirty="0" err="1" smtClean="0"/>
              <a:t>Kelson</a:t>
            </a:r>
            <a:r>
              <a:rPr lang="en-US" dirty="0" smtClean="0"/>
              <a:t>, a dynamic system is one in which fresh norms are constantly being created on the authority of an original or basic norm, while a static system is one which is at rest in that the basic norm determines the content of those derived from it in addition to imparting validity to them.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Criticism </a:t>
            </a:r>
            <a:r>
              <a:rPr lang="en-US" b="1" dirty="0" err="1" smtClean="0"/>
              <a:t>Kelson’s</a:t>
            </a:r>
            <a:r>
              <a:rPr lang="en-US" b="1" dirty="0" smtClean="0"/>
              <a:t> pure theory </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err="1" smtClean="0"/>
              <a:t>Kelson’s</a:t>
            </a:r>
            <a:r>
              <a:rPr lang="en-US" dirty="0" smtClean="0"/>
              <a:t> pure theory of law has been criticized by jurists. The main criticisms are as follows :</a:t>
            </a:r>
          </a:p>
          <a:p>
            <a:pPr lvl="1" algn="just"/>
            <a:r>
              <a:rPr lang="en-US" dirty="0" smtClean="0"/>
              <a:t>1. His conception of </a:t>
            </a:r>
            <a:r>
              <a:rPr lang="en-US" dirty="0" err="1" smtClean="0"/>
              <a:t>Grundnorm</a:t>
            </a:r>
            <a:r>
              <a:rPr lang="en-US" dirty="0" smtClean="0"/>
              <a:t> is vague. Friedman puts it, it is a fiction incapable of being traced in legal reality. </a:t>
            </a:r>
            <a:r>
              <a:rPr lang="en-US" dirty="0" err="1" smtClean="0"/>
              <a:t>Kelson</a:t>
            </a:r>
            <a:r>
              <a:rPr lang="en-US" dirty="0" smtClean="0"/>
              <a:t> seems to have given his thesis on the basis of the written constitution but even in the written constitution </a:t>
            </a:r>
            <a:r>
              <a:rPr lang="en-US" dirty="0" err="1" smtClean="0"/>
              <a:t>Grundnorm</a:t>
            </a:r>
            <a:r>
              <a:rPr lang="en-US" dirty="0" smtClean="0"/>
              <a:t> is made up of many elements and any one of these elements alone cannot have the title of </a:t>
            </a:r>
            <a:r>
              <a:rPr lang="en-US" dirty="0" err="1" smtClean="0"/>
              <a:t>Grundnorm</a:t>
            </a:r>
            <a:r>
              <a:rPr lang="en-US" dirty="0" smtClean="0"/>
              <a:t>.</a:t>
            </a:r>
          </a:p>
          <a:p>
            <a:pPr lvl="1" algn="just"/>
            <a:r>
              <a:rPr lang="en-US" dirty="0" smtClean="0"/>
              <a:t>2. Every rule of law or norm derives its efficacy from some other rule or norm standing behind it but the </a:t>
            </a:r>
            <a:r>
              <a:rPr lang="en-US" dirty="0" err="1" smtClean="0"/>
              <a:t>grundnorm</a:t>
            </a:r>
            <a:r>
              <a:rPr lang="en-US" dirty="0" smtClean="0"/>
              <a:t> has no rule or norm behind it. A </a:t>
            </a:r>
            <a:r>
              <a:rPr lang="en-US" dirty="0" err="1" smtClean="0"/>
              <a:t>grundnorm</a:t>
            </a:r>
            <a:r>
              <a:rPr lang="en-US" dirty="0" smtClean="0"/>
              <a:t> derives its efficacy from the fact of its minimum effectiveness.</a:t>
            </a:r>
          </a:p>
          <a:p>
            <a:pPr lvl="1" algn="just"/>
            <a:r>
              <a:rPr lang="en-US" dirty="0" smtClean="0"/>
              <a:t>3. Another important objection of </a:t>
            </a:r>
            <a:r>
              <a:rPr lang="en-US" dirty="0" err="1" smtClean="0"/>
              <a:t>Kelson’s</a:t>
            </a:r>
            <a:r>
              <a:rPr lang="en-US" dirty="0" smtClean="0"/>
              <a:t> theory is that he has not given any criterion by which the “minimum of effectiveness” is to be measured. Writers like Friedman, Stone, Stammer have pointed out that in whatever way the effectiveness is measured, </a:t>
            </a:r>
            <a:r>
              <a:rPr lang="en-US" dirty="0" err="1" smtClean="0"/>
              <a:t>Kelson’s</a:t>
            </a:r>
            <a:r>
              <a:rPr lang="en-US" dirty="0" smtClean="0"/>
              <a:t> theory has ceased to be pure on this. The minimum of effectiveness cannot be proved except by an enquiry into political and social facts whereas </a:t>
            </a:r>
            <a:r>
              <a:rPr lang="en-US" dirty="0" err="1" smtClean="0"/>
              <a:t>Kelson</a:t>
            </a:r>
            <a:r>
              <a:rPr lang="en-US" dirty="0" smtClean="0"/>
              <a:t> has altogether rejected political and social facts.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pPr lvl="2"/>
            <a:endParaRPr lang="en-US" dirty="0" smtClean="0"/>
          </a:p>
          <a:p>
            <a:pPr lvl="7"/>
            <a:r>
              <a:rPr lang="en-US" sz="2800" b="1" dirty="0" smtClean="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Analytical school is also known as the </a:t>
            </a:r>
            <a:r>
              <a:rPr lang="en-US" dirty="0" err="1" smtClean="0"/>
              <a:t>Austinian</a:t>
            </a:r>
            <a:r>
              <a:rPr lang="en-US" dirty="0" smtClean="0"/>
              <a:t> school since this approach is established by John Austin. It is also called as an imperative school because it treats law as the command of the sovereign.</a:t>
            </a:r>
          </a:p>
          <a:p>
            <a:pPr algn="just"/>
            <a:r>
              <a:rPr lang="en-US" dirty="0" smtClean="0"/>
              <a:t>Dias terms this approach as “Positivism” as the subject-matter of the school is positive law.</a:t>
            </a:r>
          </a:p>
          <a:p>
            <a:pPr algn="just"/>
            <a:r>
              <a:rPr lang="en-US" dirty="0" smtClean="0"/>
              <a:t>The analytical school gained prominence in the nineteenth century. The distinctive feature of eighteenth-century juristic thought was Reason.</a:t>
            </a:r>
          </a:p>
          <a:p>
            <a:pPr algn="just"/>
            <a:r>
              <a:rPr lang="en-US" dirty="0" smtClean="0"/>
              <a:t>Individualism became the manifestation of the cult of reason. Writers like Descartes, Locke, Rousseau, Kant advocated Reason as the last guide and judge in everything.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Bentham breaks away from the spirit of the eighteenth century, rejects natural law and subjective values and emphasizes utility and propounds the concept of </a:t>
            </a:r>
            <a:r>
              <a:rPr lang="en-US" b="1" dirty="0" smtClean="0"/>
              <a:t>expository jurisprudence </a:t>
            </a:r>
            <a:r>
              <a:rPr lang="en-US" dirty="0" smtClean="0"/>
              <a:t>which deals with the law as it is.  </a:t>
            </a:r>
          </a:p>
          <a:p>
            <a:pPr algn="just"/>
            <a:r>
              <a:rPr lang="en-US" b="1" dirty="0" smtClean="0"/>
              <a:t>Expository jurisprudence </a:t>
            </a:r>
            <a:r>
              <a:rPr lang="en-US" dirty="0" smtClean="0"/>
              <a:t>deals with the scholarly exposition of the contents of an actual legal system as it now exists or once existed. It is also known as systematic jurisprudence.</a:t>
            </a:r>
          </a:p>
          <a:p>
            <a:pPr algn="just"/>
            <a:r>
              <a:rPr lang="en-US" dirty="0" smtClean="0"/>
              <a:t>Austin takes over tins concept of expository jurisprudence and subjects it to a far more detailed, thorough and searching analysis.</a:t>
            </a:r>
          </a:p>
          <a:p>
            <a:pPr algn="just"/>
            <a:r>
              <a:rPr lang="en-US" dirty="0" smtClean="0"/>
              <a:t>Allen has pointed out that Austin does not revolt against 18th-century individualism but seems to be quite impervious to it. His approach was secular, positivistic and empirical. </a:t>
            </a:r>
          </a:p>
          <a:p>
            <a:pPr algn="just"/>
            <a:r>
              <a:rPr lang="en-US" dirty="0" smtClean="0"/>
              <a:t>It was Austin who propounded the theory of positive law, the foundation of which was laid by Bentham.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dirty="0" smtClean="0"/>
              <a:t/>
            </a:r>
            <a:br>
              <a:rPr lang="en-US" dirty="0" smtClean="0"/>
            </a:br>
            <a:r>
              <a:rPr lang="en-US" dirty="0" smtClean="0"/>
              <a:t> </a:t>
            </a:r>
            <a:r>
              <a:rPr lang="en-US" b="1" dirty="0" smtClean="0"/>
              <a:t>Analytical Positivism</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smtClean="0"/>
              <a:t>Meaning of Positivism:</a:t>
            </a:r>
            <a:r>
              <a:rPr lang="en-US" i="1" dirty="0" smtClean="0"/>
              <a:t> </a:t>
            </a:r>
            <a:r>
              <a:rPr lang="en-US" dirty="0" smtClean="0"/>
              <a:t>It is the concept which sharply separates law and morality and which contrasts the natural law theory. The positivists argue that the theories of morality, religion, justice, and equality differ from law and should play in no role in the interpretation or application of legislation.</a:t>
            </a:r>
          </a:p>
          <a:p>
            <a:pPr algn="just"/>
            <a:r>
              <a:rPr lang="en-US" dirty="0" smtClean="0"/>
              <a:t>Thus, they concluded that as wrong as written law has been duly enacted by a branch of government it must be deemed valid and binding regardless of whether it offends anyone’s sense of right or wrong. Positivism theory was based on two values:</a:t>
            </a:r>
          </a:p>
          <a:p>
            <a:pPr lvl="1" algn="just"/>
            <a:r>
              <a:rPr lang="en-US" dirty="0" smtClean="0"/>
              <a:t>Law must be a command.</a:t>
            </a:r>
          </a:p>
          <a:p>
            <a:pPr lvl="1" algn="just"/>
            <a:r>
              <a:rPr lang="en-US" dirty="0" smtClean="0"/>
              <a:t>It cubes judicial discretion which means in some cases judges are not satisfied with the outcome of a case but they have to dictate the narrow reading of existing laws. So, positivism reflects the decisions which are given only on the basis of existing laws and in this concept of law ‘as it is’ was most important rather than the law ‘ought to be’.</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 </a:t>
            </a:r>
            <a:r>
              <a:rPr lang="en-US" smtClean="0"/>
              <a:t/>
            </a:r>
            <a:br>
              <a:rPr lang="en-US" smtClean="0"/>
            </a:br>
            <a:r>
              <a:rPr lang="en-US" smtClean="0"/>
              <a:t> </a:t>
            </a:r>
            <a:r>
              <a:rPr lang="en-US" b="1" smtClean="0"/>
              <a:t>Analytical Positivism</a:t>
            </a:r>
            <a:br>
              <a:rPr lang="en-US" b="1" smtClean="0"/>
            </a:br>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On the basis of this separation of law and morality, this theory was criticized by various jurists and this total separation of law ‘as it is’ and ‘ought to be’ cannot be maintained. </a:t>
            </a:r>
          </a:p>
          <a:p>
            <a:pPr algn="just"/>
            <a:r>
              <a:rPr lang="en-US" dirty="0" smtClean="0"/>
              <a:t>Through the chief defect in the above theory, so many other theories came into existence like </a:t>
            </a:r>
            <a:r>
              <a:rPr lang="en-US" dirty="0" smtClean="0"/>
              <a:t>historical </a:t>
            </a:r>
            <a:r>
              <a:rPr lang="en-US" dirty="0" smtClean="0"/>
              <a:t>law school which regards custom as a source of law and other like Neo-Austin theory which regards general will as the sources of law and others.</a:t>
            </a:r>
          </a:p>
          <a:p>
            <a:pPr algn="just"/>
            <a:r>
              <a:rPr lang="en-US" dirty="0" smtClean="0"/>
              <a:t>So, at the conclusion, we can say that positivism flourished best only in the stable conditions of society, but for developing eras, the intellectual relations of existing law and morality is essential.</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Exponents of Analytical School</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prominent exponents of this school are Bentham, Austin, Holland, Salmond, </a:t>
            </a:r>
            <a:r>
              <a:rPr lang="en-US" dirty="0" err="1" smtClean="0"/>
              <a:t>Kelsen</a:t>
            </a:r>
            <a:r>
              <a:rPr lang="en-US" dirty="0" smtClean="0"/>
              <a:t>, Gray, </a:t>
            </a:r>
            <a:r>
              <a:rPr lang="en-US" dirty="0" err="1" smtClean="0"/>
              <a:t>Hoffield</a:t>
            </a:r>
            <a:r>
              <a:rPr lang="en-US" dirty="0" smtClean="0"/>
              <a:t> and Hart.</a:t>
            </a:r>
          </a:p>
          <a:p>
            <a:pPr algn="just">
              <a:buNone/>
            </a:pPr>
            <a:r>
              <a:rPr lang="en-US" b="1" dirty="0" smtClean="0"/>
              <a:t>Bentham</a:t>
            </a:r>
          </a:p>
          <a:p>
            <a:pPr algn="just"/>
            <a:r>
              <a:rPr lang="en-US" dirty="0" smtClean="0"/>
              <a:t>Jeremy Bentham can be said to be the founder of the Analytical school. In one of his books, he rejected the clinches of natural law and expounded the principle of utility with scientific precision. </a:t>
            </a:r>
          </a:p>
          <a:p>
            <a:pPr algn="just"/>
            <a:r>
              <a:rPr lang="en-US" dirty="0" smtClean="0"/>
              <a:t>He divided jurisprudence into expository and censorial.</a:t>
            </a:r>
          </a:p>
          <a:p>
            <a:pPr algn="just"/>
            <a:r>
              <a:rPr lang="en-US" dirty="0" smtClean="0"/>
              <a:t>The former deals with the law as it is while the latter deals with the law as it ought to be. Bentham’s analysis of censorial jurisprudence is indicative of the fact that the impact of natural law had not completely disappeared that’s why he talked of utility as the governing rule. </a:t>
            </a:r>
          </a:p>
          <a:p>
            <a:pPr algn="just"/>
            <a:r>
              <a:rPr lang="en-US" dirty="0" smtClean="0"/>
              <a:t>Perhaps, because of this reason, Bentham is not styled as the father of analytical school. He, however, believes that law is a product of state and sovereign.</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Exponents of Analytical School</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b="1" dirty="0" smtClean="0"/>
              <a:t>Bentham</a:t>
            </a:r>
          </a:p>
          <a:p>
            <a:pPr algn="just"/>
            <a:r>
              <a:rPr lang="en-US" dirty="0" smtClean="0"/>
              <a:t>Bentham’s concept of law is an imperative one for which he himself preferred the term “mandate”. </a:t>
            </a:r>
          </a:p>
          <a:p>
            <a:pPr algn="just"/>
            <a:r>
              <a:rPr lang="en-US" dirty="0" smtClean="0"/>
              <a:t>He also propounded the theory of utilitarianism. According to this theory, the proper end of every law is the promotion of the greatest happiness of the greatest numbers, or in other words, the right aim of legislation is the carrying out of the principle of utility.</a:t>
            </a:r>
          </a:p>
          <a:p>
            <a:pPr algn="just"/>
            <a:r>
              <a:rPr lang="en-US" dirty="0" smtClean="0"/>
              <a:t>Bentham rejected natural rights and recognised no limitations on Parliamentary sovereignty. </a:t>
            </a:r>
          </a:p>
          <a:p>
            <a:pPr algn="just"/>
            <a:endParaRPr lang="en-US" dirty="0" smtClean="0"/>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Exponents of Analytical School</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b="1" dirty="0" smtClean="0"/>
              <a:t>Austin</a:t>
            </a:r>
          </a:p>
          <a:p>
            <a:pPr algn="just"/>
            <a:r>
              <a:rPr lang="en-US" dirty="0" smtClean="0"/>
              <a:t>In 1832, John Austin’s lectures were published under the title of </a:t>
            </a:r>
            <a:r>
              <a:rPr lang="en-US" b="1" dirty="0" smtClean="0"/>
              <a:t>“the Province of Jurisprudence Determined”.</a:t>
            </a:r>
            <a:r>
              <a:rPr lang="en-US" dirty="0" smtClean="0"/>
              <a:t> This was the first systematic and comprehensive treatment on the subject which expounded the analytical positivist approach and as a result of this work, Austin is known as the father of the Analytical School. </a:t>
            </a:r>
          </a:p>
          <a:p>
            <a:pPr algn="just"/>
            <a:r>
              <a:rPr lang="en-US" dirty="0" smtClean="0"/>
              <a:t>He limited the scope of jurisprudence and prescribed its boundaries. His approach was analytical.</a:t>
            </a:r>
          </a:p>
          <a:p>
            <a:pPr algn="just"/>
            <a:r>
              <a:rPr lang="en-US" dirty="0" smtClean="0"/>
              <a:t>Austin built on the foundation of expository jurisprudence laid by Bentham and did not concern himself with extra-legal norms. </a:t>
            </a:r>
          </a:p>
          <a:p>
            <a:pPr algn="just"/>
            <a:r>
              <a:rPr lang="en-US" dirty="0" smtClean="0"/>
              <a:t>He distinguished between the science of legislation and law from morals.</a:t>
            </a:r>
          </a:p>
          <a:p>
            <a:pPr algn="just"/>
            <a:r>
              <a:rPr lang="en-US" dirty="0" smtClean="0"/>
              <a:t>To Austin, jurisprudence meant the formal analysis of legal conceptions. </a:t>
            </a:r>
          </a:p>
          <a:p>
            <a:pPr algn="just"/>
            <a:r>
              <a:rPr lang="en-US" b="1" dirty="0" smtClean="0"/>
              <a:t>He divides jurisprudence into general jurisprudence and particular jurisprudence</a:t>
            </a:r>
            <a:r>
              <a:rPr lang="en-US" dirty="0" smtClean="0"/>
              <a:t>. </a:t>
            </a:r>
          </a:p>
          <a:p>
            <a:pPr algn="just"/>
            <a:r>
              <a:rPr lang="en-US" dirty="0" smtClean="0"/>
              <a:t>Austin took a legal system as it is that is positive law and resolved it into its fundamental conception.</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Exponents of Analytical School</a:t>
            </a:r>
            <a:endParaRPr lang="en-US" dirty="0"/>
          </a:p>
        </p:txBody>
      </p:sp>
      <p:sp>
        <p:nvSpPr>
          <p:cNvPr id="3" name="Content Placeholder 2"/>
          <p:cNvSpPr>
            <a:spLocks noGrp="1"/>
          </p:cNvSpPr>
          <p:nvPr>
            <p:ph idx="1"/>
          </p:nvPr>
        </p:nvSpPr>
        <p:spPr/>
        <p:txBody>
          <a:bodyPr>
            <a:normAutofit fontScale="55000" lnSpcReduction="20000"/>
          </a:bodyPr>
          <a:lstStyle/>
          <a:p>
            <a:pPr algn="just">
              <a:buNone/>
            </a:pPr>
            <a:r>
              <a:rPr lang="en-US" b="1" dirty="0" smtClean="0"/>
              <a:t>Austin</a:t>
            </a:r>
          </a:p>
          <a:p>
            <a:pPr algn="just"/>
            <a:r>
              <a:rPr lang="en-US" dirty="0" smtClean="0"/>
              <a:t>Positive law is the outcome of state and sovereign and is different from positive morality. </a:t>
            </a:r>
          </a:p>
          <a:p>
            <a:pPr algn="just"/>
            <a:r>
              <a:rPr lang="en-US" dirty="0" smtClean="0"/>
              <a:t>The great contrast between positive law and positive morality, according to Austin, is that the former is set by a political superior whereas the latter is not the offspring of state and sovereign, hence it is not law. </a:t>
            </a:r>
          </a:p>
          <a:p>
            <a:pPr algn="just"/>
            <a:r>
              <a:rPr lang="en-US" dirty="0" smtClean="0"/>
              <a:t>Law cannot be defined by reference to any idea of justice.</a:t>
            </a:r>
          </a:p>
          <a:p>
            <a:pPr algn="just"/>
            <a:r>
              <a:rPr lang="en-US" dirty="0" smtClean="0"/>
              <a:t>The science of jurisprudence is only concerned with the positive laws.</a:t>
            </a:r>
          </a:p>
          <a:p>
            <a:pPr algn="just"/>
            <a:r>
              <a:rPr lang="en-US" dirty="0" smtClean="0"/>
              <a:t>According to Austin, analysis of positive law is to be done by the operation of logic on the law without consideration of the history of ethical significance. </a:t>
            </a:r>
          </a:p>
          <a:p>
            <a:pPr algn="just"/>
            <a:r>
              <a:rPr lang="en-US" dirty="0" smtClean="0"/>
              <a:t>Austin ignored social factors as well as in his analysis of law, he emphasized that by the operation of logic, it is impossible to find out the universal elements in law, for example, notions were common in all mature legal systems. </a:t>
            </a:r>
          </a:p>
          <a:p>
            <a:pPr algn="just"/>
            <a:r>
              <a:rPr lang="en-US" dirty="0" smtClean="0"/>
              <a:t>Austin’s approach, analysis and deduction are, however, applicable to a unitary polity based on parliamentary sovereignty. It does not have that relevance to legal systems as in India and the United States of America.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1609</Words>
  <Application>Microsoft Office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Analytical Positivism</vt:lpstr>
      <vt:lpstr>Introduction</vt:lpstr>
      <vt:lpstr>Introduction</vt:lpstr>
      <vt:lpstr>   Analytical Positivism </vt:lpstr>
      <vt:lpstr>   Analytical Positivism </vt:lpstr>
      <vt:lpstr>Exponents of Analytical School</vt:lpstr>
      <vt:lpstr>Exponents of Analytical School</vt:lpstr>
      <vt:lpstr>Exponents of Analytical School</vt:lpstr>
      <vt:lpstr>Exponents of Analytical School</vt:lpstr>
      <vt:lpstr>Exponents of Analytical School</vt:lpstr>
      <vt:lpstr>Exponents of Analytical School</vt:lpstr>
      <vt:lpstr>Principles of analytical School</vt:lpstr>
      <vt:lpstr>Tenets of analytical School</vt:lpstr>
      <vt:lpstr>Kelson’s pure theory of law</vt:lpstr>
      <vt:lpstr>Kelson’s pure theory of law</vt:lpstr>
      <vt:lpstr>Kelson’s pure theory of law</vt:lpstr>
      <vt:lpstr>Kelson’s pure theory of law</vt:lpstr>
      <vt:lpstr>Criticism Kelson’s pure theory </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Pramod Kumar</dc:creator>
  <cp:lastModifiedBy>304087</cp:lastModifiedBy>
  <cp:revision>59</cp:revision>
  <dcterms:created xsi:type="dcterms:W3CDTF">2006-08-16T00:00:00Z</dcterms:created>
  <dcterms:modified xsi:type="dcterms:W3CDTF">2021-11-17T09:41:01Z</dcterms:modified>
</cp:coreProperties>
</file>