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73" r:id="rId3"/>
    <p:sldId id="282" r:id="rId4"/>
    <p:sldId id="274" r:id="rId5"/>
    <p:sldId id="277" r:id="rId6"/>
    <p:sldId id="281" r:id="rId7"/>
    <p:sldId id="275" r:id="rId8"/>
    <p:sldId id="256" r:id="rId9"/>
    <p:sldId id="270" r:id="rId10"/>
    <p:sldId id="257" r:id="rId11"/>
    <p:sldId id="269" r:id="rId12"/>
    <p:sldId id="26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31T15:07:39.69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31T15:07:41.62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9EF73-F6C2-4B2D-83CB-46CD343A5E0E}" type="datetimeFigureOut">
              <a:rPr lang="en-IN" smtClean="0"/>
              <a:t>01-10-2022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2958-1EC1-4F21-8360-A745EB8783AE}" type="slidenum">
              <a:rPr lang="en-IN" smtClean="0"/>
              <a:t>‹#›</a:t>
            </a:fld>
            <a:endParaRPr lang="en-IN"/>
          </a:p>
        </p:txBody>
      </p:sp>
    </p:spTree>
    <p:extLst>
      <p:ext uri="{BB962C8B-B14F-4D97-AF65-F5344CB8AC3E}">
        <p14:creationId xmlns:p14="http://schemas.microsoft.com/office/powerpoint/2010/main" val="36049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DEC04-ECC6-425B-907A-D0FC2A9607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579D62CA-39CB-4494-8A77-6DF2E20F4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545AA95D-B0C4-4BBB-B107-A456F0B23386}"/>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C6BD64B4-A261-45F5-A2AD-9BC44B803F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E2E6D8F-B7D3-4C90-B147-597A4470AF79}"/>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118646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9689C-D697-451E-ABB7-4C25BEB064A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DA7E692-C5A6-4C39-A745-436896C57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CC69EB2-A6DE-4ADE-B92E-9CD1A046FB09}"/>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33285A1D-544A-40C0-B4B4-960464555E5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8262F62-5777-4324-9687-217ADB2203A4}"/>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234733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6E008D5-9419-4D2B-AC09-A047B3FFC5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3F4467E-A014-4E3C-A70A-908D57675D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EA1D148-1D87-4497-B1FB-558B9E46E952}"/>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AFD164A1-1E8D-41AF-AD26-666B69DF4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BBA9DAE-5237-4184-92BB-2365E17F319F}"/>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152909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1D7BE-0EB6-4E7D-A20A-ECA393FAE2B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0AAF6E7-202C-48F6-9EEF-3CE1292F3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D38FD96-F6B5-46BB-A64A-9AE5F58D5CA0}"/>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BA3DBBA3-C8DE-417C-8950-ED8D391E14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8D81189-8905-437D-97A4-BC1CACFD83A8}"/>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253806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CDB46-87F9-4CC2-BFAD-560ECB2BAC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AEAB1B0-5B3C-4638-BB93-FA2FC522D9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7A55F96-7A65-48BC-850C-C63B2B461B30}"/>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A280E041-35BA-47DE-AF65-E93A9BB6484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F096BC2-E0FB-446A-A199-E440D56DAE44}"/>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296254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E001CE-5C93-4038-9447-150F66EEC36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7D0C8A6-EEDB-4C51-A63B-C294EC63F7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01ABD114-0EB1-40D0-A7DF-4158B918D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78A7638A-F55C-43D0-AF61-928865AAACA7}"/>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6" name="Footer Placeholder 5">
            <a:extLst>
              <a:ext uri="{FF2B5EF4-FFF2-40B4-BE49-F238E27FC236}">
                <a16:creationId xmlns:a16="http://schemas.microsoft.com/office/drawing/2014/main" xmlns="" id="{A5A66F86-7D9D-4950-8572-7D660EA4717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DCFF5B6-EC1F-4A50-8B7C-18F2829AA794}"/>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61639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522BCD-AA92-439A-8DCB-DE15A0A5B60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E309C9B-4E51-4403-8690-C66CFA9E63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442CCB-81A6-45F4-97D6-A52424C1F6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98E36DBE-1647-4380-8ADE-343519EF8E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4B221E-9F3A-43F7-8D55-2B8A5650DB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AE2E8469-9DBE-4170-9C27-924C7E96501C}"/>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8" name="Footer Placeholder 7">
            <a:extLst>
              <a:ext uri="{FF2B5EF4-FFF2-40B4-BE49-F238E27FC236}">
                <a16:creationId xmlns:a16="http://schemas.microsoft.com/office/drawing/2014/main" xmlns="" id="{108FE70A-26B3-4337-A454-42ED8DE14FD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AF931F2E-C4A0-4A14-9F9B-45F328152ADD}"/>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397047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A3BFD4-DC73-4C39-8B6D-D49670C9C4B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6F0EC94F-0B38-4311-BA88-D4FB9C3F9270}"/>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4" name="Footer Placeholder 3">
            <a:extLst>
              <a:ext uri="{FF2B5EF4-FFF2-40B4-BE49-F238E27FC236}">
                <a16:creationId xmlns:a16="http://schemas.microsoft.com/office/drawing/2014/main" xmlns="" id="{7E7F142C-341E-43BB-BCB0-37F34635157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5057D142-4FFA-4554-BE53-BF96ADA5F919}"/>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323928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7C55C56-87D4-4BAB-8AB3-73A82C3C280C}"/>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3" name="Footer Placeholder 2">
            <a:extLst>
              <a:ext uri="{FF2B5EF4-FFF2-40B4-BE49-F238E27FC236}">
                <a16:creationId xmlns:a16="http://schemas.microsoft.com/office/drawing/2014/main" xmlns="" id="{D7C2A678-3D48-4EC2-A095-CF6066A52B8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A864631-09FF-43E6-9210-101F2B28BE4B}"/>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296220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9EFFD-9E81-46A5-9C6A-BBF7B66AC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AA621A6-5A31-4E6E-B673-0A0E7650EE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C5F36471-1F7A-45A8-BE46-11242A25C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230622F-366C-43F7-8020-ED974765E922}"/>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6" name="Footer Placeholder 5">
            <a:extLst>
              <a:ext uri="{FF2B5EF4-FFF2-40B4-BE49-F238E27FC236}">
                <a16:creationId xmlns:a16="http://schemas.microsoft.com/office/drawing/2014/main" xmlns="" id="{3AB9CA13-95E1-4962-81F7-AA3773C9E4C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2DF0FA65-2A13-4EE7-8DA3-05F0899A89C1}"/>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365888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815E4-7BE2-4509-A9A5-8F3AE2F18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A733975-F895-481C-8FC7-005EDD95AF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3C8944A9-8CBD-438A-9DCD-2E4AC9AC5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0841E23-A1A1-4929-847E-DD6A315B76E7}"/>
              </a:ext>
            </a:extLst>
          </p:cNvPr>
          <p:cNvSpPr>
            <a:spLocks noGrp="1"/>
          </p:cNvSpPr>
          <p:nvPr>
            <p:ph type="dt" sz="half" idx="10"/>
          </p:nvPr>
        </p:nvSpPr>
        <p:spPr/>
        <p:txBody>
          <a:bodyPr/>
          <a:lstStyle/>
          <a:p>
            <a:fld id="{D8D6E46A-A70E-44DA-A46A-0E95594192E3}" type="datetimeFigureOut">
              <a:rPr lang="en-IN" smtClean="0"/>
              <a:t>01-10-2022</a:t>
            </a:fld>
            <a:endParaRPr lang="en-IN"/>
          </a:p>
        </p:txBody>
      </p:sp>
      <p:sp>
        <p:nvSpPr>
          <p:cNvPr id="6" name="Footer Placeholder 5">
            <a:extLst>
              <a:ext uri="{FF2B5EF4-FFF2-40B4-BE49-F238E27FC236}">
                <a16:creationId xmlns:a16="http://schemas.microsoft.com/office/drawing/2014/main" xmlns="" id="{6EF42750-87BF-4D3C-B124-871A9DC1313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A5DECEC-2AB9-4103-AA9E-0CC493EBDFB0}"/>
              </a:ext>
            </a:extLst>
          </p:cNvPr>
          <p:cNvSpPr>
            <a:spLocks noGrp="1"/>
          </p:cNvSpPr>
          <p:nvPr>
            <p:ph type="sldNum" sz="quarter" idx="12"/>
          </p:nvPr>
        </p:nvSpPr>
        <p:spPr/>
        <p:txBody>
          <a:bodyPr/>
          <a:lstStyle/>
          <a:p>
            <a:fld id="{AE89ACF9-FB63-4657-8861-F0B7A5ECB402}" type="slidenum">
              <a:rPr lang="en-IN" smtClean="0"/>
              <a:t>‹#›</a:t>
            </a:fld>
            <a:endParaRPr lang="en-IN"/>
          </a:p>
        </p:txBody>
      </p:sp>
    </p:spTree>
    <p:extLst>
      <p:ext uri="{BB962C8B-B14F-4D97-AF65-F5344CB8AC3E}">
        <p14:creationId xmlns:p14="http://schemas.microsoft.com/office/powerpoint/2010/main" val="343083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C8348ED-96AA-404B-A863-7CAD1032C9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91F1AD0D-493F-43CA-8FC8-64F9C5FE3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5B94793-5EB0-4E55-8011-963310A0E3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6E46A-A70E-44DA-A46A-0E95594192E3}" type="datetimeFigureOut">
              <a:rPr lang="en-IN" smtClean="0"/>
              <a:t>01-10-2022</a:t>
            </a:fld>
            <a:endParaRPr lang="en-IN"/>
          </a:p>
        </p:txBody>
      </p:sp>
      <p:sp>
        <p:nvSpPr>
          <p:cNvPr id="5" name="Footer Placeholder 4">
            <a:extLst>
              <a:ext uri="{FF2B5EF4-FFF2-40B4-BE49-F238E27FC236}">
                <a16:creationId xmlns:a16="http://schemas.microsoft.com/office/drawing/2014/main" xmlns="" id="{EC019180-A25C-4C8E-A58F-33305619E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C5C6CE50-4313-473F-98DE-8432003EEB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9ACF9-FB63-4657-8861-F0B7A5ECB402}" type="slidenum">
              <a:rPr lang="en-IN" smtClean="0"/>
              <a:t>‹#›</a:t>
            </a:fld>
            <a:endParaRPr lang="en-IN"/>
          </a:p>
        </p:txBody>
      </p:sp>
    </p:spTree>
    <p:extLst>
      <p:ext uri="{BB962C8B-B14F-4D97-AF65-F5344CB8AC3E}">
        <p14:creationId xmlns:p14="http://schemas.microsoft.com/office/powerpoint/2010/main" val="397847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7.xml"/><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999DDB5-961C-403B-A191-7C4B8C5AC491}"/>
              </a:ext>
            </a:extLst>
          </p:cNvPr>
          <p:cNvSpPr txBox="1"/>
          <p:nvPr/>
        </p:nvSpPr>
        <p:spPr>
          <a:xfrm>
            <a:off x="3369137" y="40640"/>
            <a:ext cx="5479385" cy="584775"/>
          </a:xfrm>
          <a:prstGeom prst="rect">
            <a:avLst/>
          </a:prstGeom>
          <a:noFill/>
        </p:spPr>
        <p:txBody>
          <a:bodyPr wrap="none" rtlCol="0">
            <a:spAutoFit/>
          </a:bodyPr>
          <a:lstStyle/>
          <a:p>
            <a:pPr algn="ctr"/>
            <a:r>
              <a:rPr lang="en-US" sz="3200" b="1" dirty="0">
                <a:latin typeface="Arial Black" panose="020B0A04020102020204" pitchFamily="34" charset="0"/>
              </a:rPr>
              <a:t>MODEL PLANT SYSTEM</a:t>
            </a:r>
            <a:endParaRPr lang="en-IN" sz="3200" b="1" dirty="0">
              <a:latin typeface="Arial Black" panose="020B0A04020102020204" pitchFamily="34" charset="0"/>
            </a:endParaRPr>
          </a:p>
        </p:txBody>
      </p:sp>
      <p:pic>
        <p:nvPicPr>
          <p:cNvPr id="3074" name="Picture 2" descr="Arabidopsis thaliana - mouse-ear cress | LIS - Legume Information System">
            <a:extLst>
              <a:ext uri="{FF2B5EF4-FFF2-40B4-BE49-F238E27FC236}">
                <a16:creationId xmlns:a16="http://schemas.microsoft.com/office/drawing/2014/main" xmlns="" id="{CA8EAC24-5EBB-499E-857A-FAB8024E8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360" y="625415"/>
            <a:ext cx="5567680" cy="4587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86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4C57BDB-7E92-45D5-B270-AF4F0E89F70E}"/>
              </a:ext>
            </a:extLst>
          </p:cNvPr>
          <p:cNvSpPr txBox="1"/>
          <p:nvPr/>
        </p:nvSpPr>
        <p:spPr>
          <a:xfrm>
            <a:off x="304800" y="134263"/>
            <a:ext cx="11724640" cy="6740307"/>
          </a:xfrm>
          <a:prstGeom prst="rect">
            <a:avLst/>
          </a:prstGeom>
          <a:noFill/>
        </p:spPr>
        <p:txBody>
          <a:bodyPr wrap="square">
            <a:spAutoFit/>
          </a:bodyPr>
          <a:lstStyle/>
          <a:p>
            <a:pPr marL="285750" indent="-285750" algn="just">
              <a:buFont typeface="Wingdings" panose="05000000000000000000" pitchFamily="2" charset="2"/>
              <a:buChar char="ü"/>
            </a:pPr>
            <a:r>
              <a:rPr lang="en-US" b="1" i="1" dirty="0">
                <a:solidFill>
                  <a:srgbClr val="C00000"/>
                </a:solidFill>
                <a:effectLst/>
                <a:latin typeface="Comic Sans MS" panose="030F0702030302020204" pitchFamily="66" charset="0"/>
              </a:rPr>
              <a:t>Arabidopsis</a:t>
            </a:r>
            <a:r>
              <a:rPr lang="en-US" b="1" i="0" dirty="0">
                <a:solidFill>
                  <a:srgbClr val="C00000"/>
                </a:solidFill>
                <a:effectLst/>
                <a:latin typeface="Comic Sans MS" panose="030F0702030302020204" pitchFamily="66" charset="0"/>
              </a:rPr>
              <a:t>, also like all other flowering plants, upon dehydration can store its seeds/progeny for long durations at optimum temperature.</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B050"/>
                </a:solidFill>
                <a:effectLst/>
                <a:latin typeface="Comic Sans MS" panose="030F0702030302020204" pitchFamily="66" charset="0"/>
              </a:rPr>
              <a:t>It </a:t>
            </a:r>
            <a:r>
              <a:rPr lang="en-US" b="1" dirty="0">
                <a:solidFill>
                  <a:srgbClr val="00B050"/>
                </a:solidFill>
                <a:latin typeface="Comic Sans MS" panose="030F0702030302020204" pitchFamily="66" charset="0"/>
              </a:rPr>
              <a:t>can be used for developing </a:t>
            </a:r>
            <a:r>
              <a:rPr lang="en-US" b="1" i="0" dirty="0">
                <a:solidFill>
                  <a:srgbClr val="00B050"/>
                </a:solidFill>
                <a:effectLst/>
                <a:latin typeface="Comic Sans MS" panose="030F0702030302020204" pitchFamily="66" charset="0"/>
              </a:rPr>
              <a:t>gene knockout lines</a:t>
            </a:r>
          </a:p>
          <a:p>
            <a:pPr marL="285750" indent="-285750" algn="just">
              <a:buFont typeface="Wingdings" panose="05000000000000000000" pitchFamily="2" charset="2"/>
              <a:buChar char="ü"/>
            </a:pPr>
            <a:endParaRPr lang="en-US" b="1" dirty="0">
              <a:solidFill>
                <a:srgbClr val="00B05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B050"/>
                </a:solidFill>
                <a:effectLst/>
                <a:latin typeface="Comic Sans MS" panose="030F0702030302020204" pitchFamily="66" charset="0"/>
              </a:rPr>
              <a:t>Therefore, looking at easy growth, </a:t>
            </a:r>
            <a:r>
              <a:rPr lang="en-US" b="1" dirty="0">
                <a:solidFill>
                  <a:srgbClr val="00B050"/>
                </a:solidFill>
                <a:latin typeface="Comic Sans MS" panose="030F0702030302020204" pitchFamily="66" charset="0"/>
              </a:rPr>
              <a:t>manipulation and ease of laboratory working, it has emerged as the preferred and </a:t>
            </a:r>
            <a:r>
              <a:rPr lang="en-US" b="1" i="0" dirty="0">
                <a:solidFill>
                  <a:srgbClr val="00B050"/>
                </a:solidFill>
                <a:effectLst/>
                <a:latin typeface="Comic Sans MS" panose="030F0702030302020204" pitchFamily="66" charset="0"/>
              </a:rPr>
              <a:t>best model system for conducting basic research. </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dirty="0">
                <a:solidFill>
                  <a:srgbClr val="000000"/>
                </a:solidFill>
                <a:latin typeface="Comic Sans MS" panose="030F0702030302020204" pitchFamily="66" charset="0"/>
              </a:rPr>
              <a:t>Every year the research papers involving Arabidopsis far exceed the research involving</a:t>
            </a:r>
            <a:r>
              <a:rPr lang="en-US" b="1" dirty="0">
                <a:latin typeface="Comic Sans MS" panose="030F0702030302020204" pitchFamily="66" charset="0"/>
              </a:rPr>
              <a:t> Saccharomyces, Caenorhabditis, Zebrafish, Chicken, or Drosophila, the predominant non-mammalian fungal and animal models.</a:t>
            </a:r>
          </a:p>
          <a:p>
            <a:pPr algn="just"/>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70C0"/>
                </a:solidFill>
                <a:effectLst/>
                <a:latin typeface="Comic Sans MS" panose="030F0702030302020204" pitchFamily="66" charset="0"/>
              </a:rPr>
              <a:t>Arabidopsis seeds can be accommodated in a chamber no larger than a closet.</a:t>
            </a:r>
          </a:p>
          <a:p>
            <a:pPr marL="285750" indent="-285750" algn="just">
              <a:buFont typeface="Wingdings" panose="05000000000000000000" pitchFamily="2" charset="2"/>
              <a:buChar char="ü"/>
            </a:pPr>
            <a:endParaRPr lang="en-US" b="1" dirty="0">
              <a:solidFill>
                <a:srgbClr val="0070C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70C0"/>
                </a:solidFill>
                <a:effectLst/>
                <a:latin typeface="Comic Sans MS" panose="030F0702030302020204" pitchFamily="66" charset="0"/>
              </a:rPr>
              <a:t>A comprehensive knockout collection of Arabidopsis is available.</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FFC000"/>
                </a:solidFill>
                <a:effectLst/>
                <a:latin typeface="Comic Sans MS" panose="030F0702030302020204" pitchFamily="66" charset="0"/>
              </a:rPr>
              <a:t>In comparison to Arabidopsis, creation and storage of library of knockouts </a:t>
            </a:r>
            <a:r>
              <a:rPr lang="en-US" b="1" dirty="0">
                <a:solidFill>
                  <a:srgbClr val="FFC000"/>
                </a:solidFill>
                <a:latin typeface="Comic Sans MS" panose="030F0702030302020204" pitchFamily="66" charset="0"/>
              </a:rPr>
              <a:t>for flies, mouse</a:t>
            </a:r>
            <a:r>
              <a:rPr lang="en-US" b="1" i="0" dirty="0">
                <a:solidFill>
                  <a:srgbClr val="FFC000"/>
                </a:solidFill>
                <a:effectLst/>
                <a:latin typeface="Comic Sans MS" panose="030F0702030302020204" pitchFamily="66" charset="0"/>
              </a:rPr>
              <a:t> and worms is labor and space intensive. </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chemeClr val="accent1">
                    <a:lumMod val="50000"/>
                  </a:schemeClr>
                </a:solidFill>
                <a:effectLst/>
                <a:latin typeface="Comic Sans MS" panose="030F0702030302020204" pitchFamily="66" charset="0"/>
              </a:rPr>
              <a:t>Therefore, altogether, these properties of Arabidopsis make it an ideal model plant/organism for biological research.</a:t>
            </a:r>
          </a:p>
          <a:p>
            <a:pPr marL="285750" indent="-285750" algn="just">
              <a:buFont typeface="Wingdings" panose="05000000000000000000" pitchFamily="2" charset="2"/>
              <a:buChar char="ü"/>
            </a:pPr>
            <a:endParaRPr lang="en-US" b="1" dirty="0">
              <a:solidFill>
                <a:schemeClr val="accent1">
                  <a:lumMod val="50000"/>
                </a:schemeClr>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chemeClr val="accent1">
                    <a:lumMod val="50000"/>
                  </a:schemeClr>
                </a:solidFill>
                <a:effectLst/>
                <a:latin typeface="Comic Sans MS" panose="030F0702030302020204" pitchFamily="66" charset="0"/>
              </a:rPr>
              <a:t>Arabidopsis is choice species for big and increasing scientific community studying complex and advanced multicellular organisms.</a:t>
            </a:r>
            <a:endParaRPr lang="en-IN" b="1" dirty="0">
              <a:solidFill>
                <a:schemeClr val="accent1">
                  <a:lumMod val="50000"/>
                </a:schemeClr>
              </a:solidFill>
              <a:latin typeface="Comic Sans MS" panose="030F0702030302020204" pitchFamily="66" charset="0"/>
            </a:endParaRPr>
          </a:p>
        </p:txBody>
      </p:sp>
    </p:spTree>
    <p:extLst>
      <p:ext uri="{BB962C8B-B14F-4D97-AF65-F5344CB8AC3E}">
        <p14:creationId xmlns:p14="http://schemas.microsoft.com/office/powerpoint/2010/main" val="2429297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8E0178F-94C3-46C9-AD66-52F2B78075A7}"/>
              </a:ext>
            </a:extLst>
          </p:cNvPr>
          <p:cNvSpPr txBox="1"/>
          <p:nvPr/>
        </p:nvSpPr>
        <p:spPr>
          <a:xfrm>
            <a:off x="477520" y="185619"/>
            <a:ext cx="11501120" cy="4431983"/>
          </a:xfrm>
          <a:prstGeom prst="rect">
            <a:avLst/>
          </a:prstGeom>
          <a:noFill/>
        </p:spPr>
        <p:txBody>
          <a:bodyPr wrap="square">
            <a:spAutoFit/>
          </a:bodyPr>
          <a:lstStyle/>
          <a:p>
            <a:pPr marL="285750" indent="-285750" algn="just">
              <a:buFont typeface="Wingdings" panose="05000000000000000000" pitchFamily="2" charset="2"/>
              <a:buChar char="q"/>
            </a:pPr>
            <a:r>
              <a:rPr lang="en-US" b="1" dirty="0">
                <a:solidFill>
                  <a:srgbClr val="002060"/>
                </a:solidFill>
                <a:latin typeface="Comic Sans MS" panose="030F0702030302020204" pitchFamily="66" charset="0"/>
              </a:rPr>
              <a:t>Efficient </a:t>
            </a:r>
            <a:r>
              <a:rPr lang="en-US" b="1" i="1" dirty="0">
                <a:solidFill>
                  <a:srgbClr val="002060"/>
                </a:solidFill>
                <a:latin typeface="Comic Sans MS" panose="030F0702030302020204" pitchFamily="66" charset="0"/>
              </a:rPr>
              <a:t>Agrobacterium </a:t>
            </a:r>
            <a:r>
              <a:rPr lang="en-US" b="1" i="1" dirty="0" err="1">
                <a:solidFill>
                  <a:srgbClr val="002060"/>
                </a:solidFill>
                <a:latin typeface="Comic Sans MS" panose="030F0702030302020204" pitchFamily="66" charset="0"/>
              </a:rPr>
              <a:t>tumifaciens</a:t>
            </a:r>
            <a:r>
              <a:rPr lang="en-US" b="1" dirty="0">
                <a:solidFill>
                  <a:srgbClr val="002060"/>
                </a:solidFill>
                <a:latin typeface="Comic Sans MS" panose="030F0702030302020204" pitchFamily="66" charset="0"/>
              </a:rPr>
              <a:t> mediated transformation can be done in </a:t>
            </a:r>
            <a:r>
              <a:rPr lang="en-US" b="1" i="1" dirty="0">
                <a:solidFill>
                  <a:srgbClr val="002060"/>
                </a:solidFill>
                <a:effectLst/>
                <a:latin typeface="Comic Sans MS" panose="030F0702030302020204" pitchFamily="66" charset="0"/>
              </a:rPr>
              <a:t>A.</a:t>
            </a:r>
            <a:r>
              <a:rPr lang="en-US" b="1" i="0" dirty="0">
                <a:solidFill>
                  <a:srgbClr val="002060"/>
                </a:solidFill>
                <a:effectLst/>
                <a:latin typeface="Comic Sans MS" panose="030F0702030302020204" pitchFamily="66" charset="0"/>
              </a:rPr>
              <a:t> </a:t>
            </a:r>
            <a:r>
              <a:rPr lang="en-US" b="1" i="1" dirty="0">
                <a:solidFill>
                  <a:srgbClr val="002060"/>
                </a:solidFill>
                <a:effectLst/>
                <a:latin typeface="Comic Sans MS" panose="030F0702030302020204" pitchFamily="66" charset="0"/>
              </a:rPr>
              <a:t>thaliana.  </a:t>
            </a:r>
            <a:endParaRPr lang="en-US" b="1" i="0" dirty="0">
              <a:solidFill>
                <a:srgbClr val="002060"/>
              </a:solidFill>
              <a:effectLst/>
              <a:latin typeface="Comic Sans MS" panose="030F0702030302020204" pitchFamily="66" charset="0"/>
            </a:endParaRPr>
          </a:p>
          <a:p>
            <a:pPr marL="285750" indent="-285750" algn="just">
              <a:buFont typeface="Wingdings" panose="05000000000000000000" pitchFamily="2" charset="2"/>
              <a:buChar char="q"/>
            </a:pPr>
            <a:endParaRPr lang="en-US" b="1" dirty="0">
              <a:solidFill>
                <a:srgbClr val="C00000"/>
              </a:solidFill>
              <a:latin typeface="Comic Sans MS" panose="030F0702030302020204" pitchFamily="66" charset="0"/>
            </a:endParaRPr>
          </a:p>
          <a:p>
            <a:pPr marL="285750" indent="-285750" algn="just">
              <a:buFont typeface="Wingdings" panose="05000000000000000000" pitchFamily="2" charset="2"/>
              <a:buChar char="q"/>
            </a:pPr>
            <a:r>
              <a:rPr lang="en-US" b="1" i="1" dirty="0">
                <a:solidFill>
                  <a:srgbClr val="C00000"/>
                </a:solidFill>
                <a:effectLst/>
                <a:latin typeface="Comic Sans MS" panose="030F0702030302020204" pitchFamily="66" charset="0"/>
              </a:rPr>
              <a:t>A. thaliana</a:t>
            </a:r>
            <a:r>
              <a:rPr lang="en-US" b="1" i="0" dirty="0">
                <a:solidFill>
                  <a:srgbClr val="C00000"/>
                </a:solidFill>
                <a:effectLst/>
                <a:latin typeface="Comic Sans MS" panose="030F0702030302020204" pitchFamily="66" charset="0"/>
              </a:rPr>
              <a:t> is widely used in the fields of plant science, genetics and evolution and has helped further our understanding of germination and aspects of plant growth that are important in commercial crops.</a:t>
            </a:r>
            <a:endParaRPr lang="en-US" b="1" baseline="30000" dirty="0">
              <a:solidFill>
                <a:srgbClr val="C00000"/>
              </a:solidFill>
              <a:latin typeface="Comic Sans MS" panose="030F0702030302020204" pitchFamily="66" charset="0"/>
            </a:endParaRPr>
          </a:p>
          <a:p>
            <a:pPr marL="285750" indent="-285750" algn="just">
              <a:buFont typeface="Wingdings" panose="05000000000000000000" pitchFamily="2" charset="2"/>
              <a:buChar char="q"/>
            </a:pPr>
            <a:endParaRPr lang="en-US" b="1" i="0" baseline="30000" dirty="0">
              <a:solidFill>
                <a:srgbClr val="333333"/>
              </a:solidFill>
              <a:effectLst/>
              <a:latin typeface="Comic Sans MS" panose="030F0702030302020204" pitchFamily="66" charset="0"/>
            </a:endParaRPr>
          </a:p>
          <a:p>
            <a:pPr marL="285750" indent="-285750" algn="just">
              <a:buFont typeface="Wingdings" panose="05000000000000000000" pitchFamily="2" charset="2"/>
              <a:buChar char="q"/>
            </a:pPr>
            <a:endParaRPr lang="en-US" b="1" i="0" dirty="0">
              <a:solidFill>
                <a:schemeClr val="accent1">
                  <a:lumMod val="50000"/>
                </a:schemeClr>
              </a:solidFill>
              <a:effectLst/>
              <a:latin typeface="Comic Sans MS" panose="030F0702030302020204" pitchFamily="66" charset="0"/>
            </a:endParaRPr>
          </a:p>
          <a:p>
            <a:pPr marL="285750" indent="-285750" algn="just">
              <a:buFont typeface="Wingdings" panose="05000000000000000000" pitchFamily="2" charset="2"/>
              <a:buChar char="q"/>
            </a:pPr>
            <a:r>
              <a:rPr lang="en-US" b="1" dirty="0">
                <a:solidFill>
                  <a:schemeClr val="accent1">
                    <a:lumMod val="50000"/>
                  </a:schemeClr>
                </a:solidFill>
                <a:latin typeface="Comic Sans MS" panose="030F0702030302020204" pitchFamily="66" charset="0"/>
              </a:rPr>
              <a:t>R</a:t>
            </a:r>
            <a:r>
              <a:rPr lang="en-US" b="1" i="0" dirty="0">
                <a:solidFill>
                  <a:schemeClr val="accent1">
                    <a:lumMod val="50000"/>
                  </a:schemeClr>
                </a:solidFill>
                <a:effectLst/>
                <a:latin typeface="Comic Sans MS" panose="030F0702030302020204" pitchFamily="66" charset="0"/>
              </a:rPr>
              <a:t>ecently </a:t>
            </a:r>
            <a:r>
              <a:rPr lang="en-US" b="1" i="1" dirty="0">
                <a:solidFill>
                  <a:schemeClr val="accent1">
                    <a:lumMod val="50000"/>
                  </a:schemeClr>
                </a:solidFill>
                <a:effectLst/>
                <a:latin typeface="Comic Sans MS" panose="030F0702030302020204" pitchFamily="66" charset="0"/>
              </a:rPr>
              <a:t>A.</a:t>
            </a:r>
            <a:r>
              <a:rPr lang="en-US" b="1" i="0" dirty="0">
                <a:solidFill>
                  <a:schemeClr val="accent1">
                    <a:lumMod val="50000"/>
                  </a:schemeClr>
                </a:solidFill>
                <a:effectLst/>
                <a:latin typeface="Comic Sans MS" panose="030F0702030302020204" pitchFamily="66" charset="0"/>
              </a:rPr>
              <a:t> </a:t>
            </a:r>
            <a:r>
              <a:rPr lang="en-US" b="1" i="1" dirty="0">
                <a:solidFill>
                  <a:schemeClr val="accent1">
                    <a:lumMod val="50000"/>
                  </a:schemeClr>
                </a:solidFill>
                <a:effectLst/>
                <a:latin typeface="Comic Sans MS" panose="030F0702030302020204" pitchFamily="66" charset="0"/>
              </a:rPr>
              <a:t>thaliana </a:t>
            </a:r>
            <a:r>
              <a:rPr lang="en-US" b="1" i="0" dirty="0">
                <a:solidFill>
                  <a:schemeClr val="accent1">
                    <a:lumMod val="50000"/>
                  </a:schemeClr>
                </a:solidFill>
                <a:effectLst/>
                <a:latin typeface="Comic Sans MS" panose="030F0702030302020204" pitchFamily="66" charset="0"/>
              </a:rPr>
              <a:t>has also emerged as model organism for studying biochemical and molecular aspects of human diseases.</a:t>
            </a:r>
          </a:p>
          <a:p>
            <a:pPr marL="285750" indent="-285750" algn="just">
              <a:buFont typeface="Wingdings" panose="05000000000000000000" pitchFamily="2" charset="2"/>
              <a:buChar char="q"/>
            </a:pPr>
            <a:endParaRPr lang="en-US" b="1" i="0" dirty="0">
              <a:solidFill>
                <a:schemeClr val="accent1">
                  <a:lumMod val="50000"/>
                </a:schemeClr>
              </a:solidFill>
              <a:effectLst/>
              <a:latin typeface="Comic Sans MS" panose="030F0702030302020204" pitchFamily="66" charset="0"/>
            </a:endParaRPr>
          </a:p>
          <a:p>
            <a:pPr marL="285750" indent="-285750" algn="just">
              <a:buFont typeface="Wingdings" panose="05000000000000000000" pitchFamily="2" charset="2"/>
              <a:buChar char="q"/>
            </a:pPr>
            <a:r>
              <a:rPr lang="en-US" b="1" dirty="0">
                <a:latin typeface="Comic Sans MS" panose="030F0702030302020204" pitchFamily="66" charset="0"/>
              </a:rPr>
              <a:t>Exploring Arabidopsis thaliana has allowed tremendous advances in our understanding of plant development, hormone biology, signaling, disease resistance, pathogen defense, and abiotic stress responses.</a:t>
            </a:r>
          </a:p>
          <a:p>
            <a:pPr marL="285750" indent="-285750" algn="just">
              <a:buFont typeface="Wingdings" panose="05000000000000000000" pitchFamily="2" charset="2"/>
              <a:buChar char="q"/>
            </a:pPr>
            <a:endParaRPr lang="en-US" b="1" dirty="0">
              <a:latin typeface="Comic Sans MS" panose="030F0702030302020204" pitchFamily="66" charset="0"/>
            </a:endParaRPr>
          </a:p>
          <a:p>
            <a:pPr marL="285750" indent="-285750" algn="just">
              <a:buFont typeface="Wingdings" panose="05000000000000000000" pitchFamily="2" charset="2"/>
              <a:buChar char="q"/>
            </a:pPr>
            <a:r>
              <a:rPr lang="en-US" b="1" dirty="0">
                <a:latin typeface="Comic Sans MS" panose="030F0702030302020204" pitchFamily="66" charset="0"/>
              </a:rPr>
              <a:t>The results and observations of Arabidopsis (a eudicot) are widely applicable to numerous other plant species along with our understanding of human biology.</a:t>
            </a:r>
            <a:endParaRPr lang="en-IN" b="1" dirty="0">
              <a:solidFill>
                <a:schemeClr val="accent1">
                  <a:lumMod val="50000"/>
                </a:schemeClr>
              </a:solidFill>
              <a:latin typeface="Comic Sans MS" panose="030F0702030302020204" pitchFamily="66" charset="0"/>
            </a:endParaRPr>
          </a:p>
        </p:txBody>
      </p:sp>
    </p:spTree>
    <p:extLst>
      <p:ext uri="{BB962C8B-B14F-4D97-AF65-F5344CB8AC3E}">
        <p14:creationId xmlns:p14="http://schemas.microsoft.com/office/powerpoint/2010/main" val="266347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rabidopsis thaliana: A Model for Plant Research | SpringerLink">
            <a:extLst>
              <a:ext uri="{FF2B5EF4-FFF2-40B4-BE49-F238E27FC236}">
                <a16:creationId xmlns:a16="http://schemas.microsoft.com/office/drawing/2014/main" xmlns="" id="{246DE8C7-551F-4DA0-9911-7F0FEDA7E1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243" y="128270"/>
            <a:ext cx="6391275" cy="3695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281 lec2 model_organisms">
            <a:extLst>
              <a:ext uri="{FF2B5EF4-FFF2-40B4-BE49-F238E27FC236}">
                <a16:creationId xmlns:a16="http://schemas.microsoft.com/office/drawing/2014/main" xmlns="" id="{DC04CC6F-3644-40A0-A0B9-5187F0825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2184" y="1637747"/>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96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F37C1212-ED77-4C09-91CE-53EC2ECFCBDD}"/>
              </a:ext>
            </a:extLst>
          </p:cNvPr>
          <p:cNvGrpSpPr/>
          <p:nvPr/>
        </p:nvGrpSpPr>
        <p:grpSpPr>
          <a:xfrm>
            <a:off x="2047875" y="228600"/>
            <a:ext cx="8096250" cy="6400800"/>
            <a:chOff x="2047875" y="228600"/>
            <a:chExt cx="8096250" cy="6400800"/>
          </a:xfrm>
        </p:grpSpPr>
        <p:pic>
          <p:nvPicPr>
            <p:cNvPr id="1026" name="Picture 2" descr="2: Image of Arabidopsis showing characteristics that help make it a... |  Download Scientific Diagram">
              <a:extLst>
                <a:ext uri="{FF2B5EF4-FFF2-40B4-BE49-F238E27FC236}">
                  <a16:creationId xmlns:a16="http://schemas.microsoft.com/office/drawing/2014/main" xmlns="" id="{1587BCE0-12DF-4CE2-8171-6B4AAF2C1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228600"/>
              <a:ext cx="8096250" cy="64008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xmlns="" id="{93F4DC8F-ECD9-48A5-BD90-1D737C2399AD}"/>
                </a:ext>
              </a:extLst>
            </p:cNvPr>
            <p:cNvGrpSpPr/>
            <p:nvPr/>
          </p:nvGrpSpPr>
          <p:grpSpPr>
            <a:xfrm>
              <a:off x="5865336" y="2121766"/>
              <a:ext cx="1765284" cy="1771694"/>
              <a:chOff x="5865336" y="2121766"/>
              <a:chExt cx="1765284" cy="1771694"/>
            </a:xfrm>
          </p:grpSpPr>
          <p:sp>
            <p:nvSpPr>
              <p:cNvPr id="2" name="Arrow: Down 1">
                <a:extLst>
                  <a:ext uri="{FF2B5EF4-FFF2-40B4-BE49-F238E27FC236}">
                    <a16:creationId xmlns:a16="http://schemas.microsoft.com/office/drawing/2014/main" xmlns="" id="{CABD4710-B863-42AE-889B-D2C9B8C8F94E}"/>
                  </a:ext>
                </a:extLst>
              </p:cNvPr>
              <p:cNvSpPr/>
              <p:nvPr/>
            </p:nvSpPr>
            <p:spPr>
              <a:xfrm rot="14697213">
                <a:off x="6686809" y="1477083"/>
                <a:ext cx="246292" cy="153565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Arrow: Down 2">
                <a:extLst>
                  <a:ext uri="{FF2B5EF4-FFF2-40B4-BE49-F238E27FC236}">
                    <a16:creationId xmlns:a16="http://schemas.microsoft.com/office/drawing/2014/main" xmlns="" id="{5A7C4AE3-EB8C-4B5D-8E9B-0C8064517436}"/>
                  </a:ext>
                </a:extLst>
              </p:cNvPr>
              <p:cNvSpPr/>
              <p:nvPr/>
            </p:nvSpPr>
            <p:spPr>
              <a:xfrm rot="16200000">
                <a:off x="6750696" y="2010875"/>
                <a:ext cx="223127" cy="14649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Down 4">
                <a:extLst>
                  <a:ext uri="{FF2B5EF4-FFF2-40B4-BE49-F238E27FC236}">
                    <a16:creationId xmlns:a16="http://schemas.microsoft.com/office/drawing/2014/main" xmlns="" id="{00107C57-4857-4505-AAB0-A386EDF37271}"/>
                  </a:ext>
                </a:extLst>
              </p:cNvPr>
              <p:cNvSpPr/>
              <p:nvPr/>
            </p:nvSpPr>
            <p:spPr>
              <a:xfrm rot="17825168">
                <a:off x="6659255" y="2529826"/>
                <a:ext cx="223127" cy="14649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Down 6">
                <a:extLst>
                  <a:ext uri="{FF2B5EF4-FFF2-40B4-BE49-F238E27FC236}">
                    <a16:creationId xmlns:a16="http://schemas.microsoft.com/office/drawing/2014/main" xmlns="" id="{717F0544-AD94-4B53-9B16-0059908B8CD7}"/>
                  </a:ext>
                </a:extLst>
              </p:cNvPr>
              <p:cNvSpPr/>
              <p:nvPr/>
            </p:nvSpPr>
            <p:spPr>
              <a:xfrm rot="18804460">
                <a:off x="6624962" y="2887803"/>
                <a:ext cx="246031" cy="176528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2" name="Group 11">
              <a:extLst>
                <a:ext uri="{FF2B5EF4-FFF2-40B4-BE49-F238E27FC236}">
                  <a16:creationId xmlns:a16="http://schemas.microsoft.com/office/drawing/2014/main" xmlns="" id="{85B003AD-4BEE-4D6F-A592-D8EBFB0BB9D7}"/>
                </a:ext>
              </a:extLst>
            </p:cNvPr>
            <p:cNvGrpSpPr/>
            <p:nvPr/>
          </p:nvGrpSpPr>
          <p:grpSpPr>
            <a:xfrm rot="10800000">
              <a:off x="3487308" y="2147374"/>
              <a:ext cx="1856851" cy="1750849"/>
              <a:chOff x="5906890" y="1650394"/>
              <a:chExt cx="1847834" cy="1906356"/>
            </a:xfrm>
          </p:grpSpPr>
          <p:sp>
            <p:nvSpPr>
              <p:cNvPr id="13" name="Arrow: Down 12">
                <a:extLst>
                  <a:ext uri="{FF2B5EF4-FFF2-40B4-BE49-F238E27FC236}">
                    <a16:creationId xmlns:a16="http://schemas.microsoft.com/office/drawing/2014/main" xmlns="" id="{43B217C0-6F2D-47F7-AE2B-D6E7EEB34AC7}"/>
                  </a:ext>
                </a:extLst>
              </p:cNvPr>
              <p:cNvSpPr/>
              <p:nvPr/>
            </p:nvSpPr>
            <p:spPr>
              <a:xfrm rot="13713922">
                <a:off x="6631112" y="926172"/>
                <a:ext cx="311910" cy="176035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Arrow: Down 13">
                <a:extLst>
                  <a:ext uri="{FF2B5EF4-FFF2-40B4-BE49-F238E27FC236}">
                    <a16:creationId xmlns:a16="http://schemas.microsoft.com/office/drawing/2014/main" xmlns="" id="{925F5B6D-D89D-4871-AC3D-4DD8A1A853B1}"/>
                  </a:ext>
                </a:extLst>
              </p:cNvPr>
              <p:cNvSpPr/>
              <p:nvPr/>
            </p:nvSpPr>
            <p:spPr>
              <a:xfrm rot="14926568">
                <a:off x="6866425" y="1562435"/>
                <a:ext cx="239364" cy="153723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Down 14">
                <a:extLst>
                  <a:ext uri="{FF2B5EF4-FFF2-40B4-BE49-F238E27FC236}">
                    <a16:creationId xmlns:a16="http://schemas.microsoft.com/office/drawing/2014/main" xmlns="" id="{5157F32A-E02A-4673-9470-80DE08AFFC1F}"/>
                  </a:ext>
                </a:extLst>
              </p:cNvPr>
              <p:cNvSpPr/>
              <p:nvPr/>
            </p:nvSpPr>
            <p:spPr>
              <a:xfrm rot="16200000">
                <a:off x="6899532" y="2131123"/>
                <a:ext cx="223127" cy="146490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Down 15">
                <a:extLst>
                  <a:ext uri="{FF2B5EF4-FFF2-40B4-BE49-F238E27FC236}">
                    <a16:creationId xmlns:a16="http://schemas.microsoft.com/office/drawing/2014/main" xmlns="" id="{8682E285-00C4-4812-94D9-73201D4653E0}"/>
                  </a:ext>
                </a:extLst>
              </p:cNvPr>
              <p:cNvSpPr/>
              <p:nvPr/>
            </p:nvSpPr>
            <p:spPr>
              <a:xfrm rot="18274198">
                <a:off x="6574782" y="2807655"/>
                <a:ext cx="240399" cy="125779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sp>
        <p:nvSpPr>
          <p:cNvPr id="17" name="TextBox 16">
            <a:extLst>
              <a:ext uri="{FF2B5EF4-FFF2-40B4-BE49-F238E27FC236}">
                <a16:creationId xmlns:a16="http://schemas.microsoft.com/office/drawing/2014/main" xmlns="" id="{C4005387-A172-42BC-8417-1C1E662B5F81}"/>
              </a:ext>
            </a:extLst>
          </p:cNvPr>
          <p:cNvSpPr txBox="1"/>
          <p:nvPr/>
        </p:nvSpPr>
        <p:spPr>
          <a:xfrm>
            <a:off x="5059680" y="538480"/>
            <a:ext cx="1741182" cy="369332"/>
          </a:xfrm>
          <a:prstGeom prst="rect">
            <a:avLst/>
          </a:prstGeom>
          <a:noFill/>
        </p:spPr>
        <p:txBody>
          <a:bodyPr wrap="none" rtlCol="0">
            <a:spAutoFit/>
          </a:bodyPr>
          <a:lstStyle/>
          <a:p>
            <a:r>
              <a:rPr lang="en-IN" b="1" dirty="0">
                <a:latin typeface="Comic Sans MS" panose="030F0702030302020204" pitchFamily="66" charset="0"/>
              </a:rPr>
              <a:t>Eudicot plant </a:t>
            </a:r>
          </a:p>
        </p:txBody>
      </p:sp>
    </p:spTree>
    <p:extLst>
      <p:ext uri="{BB962C8B-B14F-4D97-AF65-F5344CB8AC3E}">
        <p14:creationId xmlns:p14="http://schemas.microsoft.com/office/powerpoint/2010/main" val="263280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F149706-33C4-47C0-9121-A96CA71C6242}"/>
              </a:ext>
            </a:extLst>
          </p:cNvPr>
          <p:cNvSpPr txBox="1"/>
          <p:nvPr/>
        </p:nvSpPr>
        <p:spPr>
          <a:xfrm>
            <a:off x="2458720" y="670560"/>
            <a:ext cx="7848623" cy="3600986"/>
          </a:xfrm>
          <a:prstGeom prst="rect">
            <a:avLst/>
          </a:prstGeom>
          <a:noFill/>
        </p:spPr>
        <p:txBody>
          <a:bodyPr wrap="none" rtlCol="0">
            <a:spAutoFit/>
          </a:bodyPr>
          <a:lstStyle/>
          <a:p>
            <a:r>
              <a:rPr lang="en-IN" b="1" dirty="0">
                <a:solidFill>
                  <a:srgbClr val="00B050"/>
                </a:solidFill>
                <a:latin typeface="Comic Sans MS" panose="030F0702030302020204" pitchFamily="66" charset="0"/>
              </a:rPr>
              <a:t>Learning objectives</a:t>
            </a:r>
          </a:p>
          <a:p>
            <a:r>
              <a:rPr lang="en-IN" b="1" dirty="0">
                <a:latin typeface="Comic Sans MS" panose="030F0702030302020204" pitchFamily="66" charset="0"/>
              </a:rPr>
              <a:t>After this class learners would be able to</a:t>
            </a:r>
          </a:p>
          <a:p>
            <a:endParaRPr lang="en-IN" dirty="0"/>
          </a:p>
          <a:p>
            <a:endParaRPr lang="en-IN" dirty="0"/>
          </a:p>
          <a:p>
            <a:pPr marL="285750" indent="-285750">
              <a:buFont typeface="Wingdings" panose="05000000000000000000" pitchFamily="2" charset="2"/>
              <a:buChar char="ü"/>
            </a:pPr>
            <a:r>
              <a:rPr lang="en-IN" sz="2400" b="1" dirty="0">
                <a:latin typeface="Comic Sans MS" panose="030F0702030302020204" pitchFamily="66" charset="0"/>
              </a:rPr>
              <a:t>Understand basics of plant developmental biology</a:t>
            </a:r>
          </a:p>
          <a:p>
            <a:pPr marL="285750" indent="-285750">
              <a:buFont typeface="Wingdings" panose="05000000000000000000" pitchFamily="2" charset="2"/>
              <a:buChar char="ü"/>
            </a:pPr>
            <a:r>
              <a:rPr lang="en-IN" sz="2400" b="1" dirty="0">
                <a:latin typeface="Comic Sans MS" panose="030F0702030302020204" pitchFamily="66" charset="0"/>
              </a:rPr>
              <a:t>Different phases of development</a:t>
            </a:r>
          </a:p>
          <a:p>
            <a:pPr marL="285750" indent="-285750">
              <a:buFont typeface="Wingdings" panose="05000000000000000000" pitchFamily="2" charset="2"/>
              <a:buChar char="ü"/>
            </a:pPr>
            <a:r>
              <a:rPr lang="en-IN" sz="2400" b="1" dirty="0">
                <a:latin typeface="Comic Sans MS" panose="030F0702030302020204" pitchFamily="66" charset="0"/>
              </a:rPr>
              <a:t>Plant diversity and groupings</a:t>
            </a:r>
          </a:p>
          <a:p>
            <a:pPr marL="285750" indent="-285750">
              <a:buFont typeface="Wingdings" panose="05000000000000000000" pitchFamily="2" charset="2"/>
              <a:buChar char="ü"/>
            </a:pPr>
            <a:r>
              <a:rPr lang="en-IN" sz="2400" b="1" dirty="0">
                <a:latin typeface="Comic Sans MS" panose="030F0702030302020204" pitchFamily="66" charset="0"/>
              </a:rPr>
              <a:t>Properties of model systems</a:t>
            </a:r>
          </a:p>
          <a:p>
            <a:pPr marL="285750" indent="-285750">
              <a:buFont typeface="Wingdings" panose="05000000000000000000" pitchFamily="2" charset="2"/>
              <a:buChar char="ü"/>
            </a:pPr>
            <a:r>
              <a:rPr lang="en-IN" sz="2400" b="1" dirty="0">
                <a:latin typeface="Comic Sans MS" panose="030F0702030302020204" pitchFamily="66" charset="0"/>
              </a:rPr>
              <a:t>Arabidopsis as model system</a:t>
            </a:r>
          </a:p>
          <a:p>
            <a:endParaRPr lang="en-IN" dirty="0"/>
          </a:p>
          <a:p>
            <a:endParaRPr lang="en-IN" dirty="0"/>
          </a:p>
        </p:txBody>
      </p:sp>
    </p:spTree>
    <p:extLst>
      <p:ext uri="{BB962C8B-B14F-4D97-AF65-F5344CB8AC3E}">
        <p14:creationId xmlns:p14="http://schemas.microsoft.com/office/powerpoint/2010/main" val="285759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4F70F51-DFBB-49BC-8564-CF5EB565A9F9}"/>
              </a:ext>
            </a:extLst>
          </p:cNvPr>
          <p:cNvSpPr txBox="1"/>
          <p:nvPr/>
        </p:nvSpPr>
        <p:spPr>
          <a:xfrm>
            <a:off x="822960" y="343883"/>
            <a:ext cx="10678160" cy="3139321"/>
          </a:xfrm>
          <a:prstGeom prst="rect">
            <a:avLst/>
          </a:prstGeom>
          <a:noFill/>
        </p:spPr>
        <p:txBody>
          <a:bodyPr wrap="square">
            <a:spAutoFit/>
          </a:bodyPr>
          <a:lstStyle/>
          <a:p>
            <a:pPr algn="just"/>
            <a:r>
              <a:rPr lang="en-US" b="1" i="0" dirty="0">
                <a:solidFill>
                  <a:srgbClr val="FF0000"/>
                </a:solidFill>
                <a:effectLst/>
                <a:latin typeface="Helvetica Neue"/>
              </a:rPr>
              <a:t>Plant development involves multiple processes as: </a:t>
            </a:r>
          </a:p>
          <a:p>
            <a:pPr algn="just"/>
            <a:endParaRPr lang="en-US" b="1" i="0" dirty="0">
              <a:solidFill>
                <a:srgbClr val="FF0000"/>
              </a:solidFill>
              <a:effectLst/>
              <a:latin typeface="Helvetica Neue"/>
            </a:endParaRPr>
          </a:p>
          <a:p>
            <a:pPr marL="285750" indent="-285750" algn="just">
              <a:buFont typeface="Wingdings" panose="05000000000000000000" pitchFamily="2" charset="2"/>
              <a:buChar char="q"/>
            </a:pPr>
            <a:r>
              <a:rPr lang="en-US" b="1" dirty="0">
                <a:solidFill>
                  <a:srgbClr val="000000"/>
                </a:solidFill>
                <a:latin typeface="Helvetica Neue"/>
              </a:rPr>
              <a:t>T</a:t>
            </a:r>
            <a:r>
              <a:rPr lang="en-US" b="1" i="0" dirty="0">
                <a:solidFill>
                  <a:srgbClr val="000000"/>
                </a:solidFill>
                <a:effectLst/>
                <a:latin typeface="Helvetica Neue"/>
              </a:rPr>
              <a:t>he formation of a complete embryo from a zygote</a:t>
            </a:r>
          </a:p>
          <a:p>
            <a:pPr marL="285750" indent="-285750" algn="just">
              <a:buFont typeface="Wingdings" panose="05000000000000000000" pitchFamily="2" charset="2"/>
              <a:buChar char="q"/>
            </a:pPr>
            <a:r>
              <a:rPr lang="en-US" b="1" dirty="0">
                <a:solidFill>
                  <a:srgbClr val="0070C0"/>
                </a:solidFill>
                <a:latin typeface="Helvetica Neue"/>
              </a:rPr>
              <a:t>S</a:t>
            </a:r>
            <a:r>
              <a:rPr lang="en-US" b="1" i="0" dirty="0">
                <a:solidFill>
                  <a:srgbClr val="0070C0"/>
                </a:solidFill>
                <a:effectLst/>
                <a:latin typeface="Helvetica Neue"/>
              </a:rPr>
              <a:t>eed germination</a:t>
            </a:r>
          </a:p>
          <a:p>
            <a:pPr marL="285750" indent="-285750" algn="just">
              <a:buFont typeface="Wingdings" panose="05000000000000000000" pitchFamily="2" charset="2"/>
              <a:buChar char="q"/>
            </a:pPr>
            <a:r>
              <a:rPr lang="en-US" b="1" dirty="0">
                <a:solidFill>
                  <a:srgbClr val="000000"/>
                </a:solidFill>
                <a:latin typeface="Helvetica Neue"/>
              </a:rPr>
              <a:t>T</a:t>
            </a:r>
            <a:r>
              <a:rPr lang="en-US" b="1" i="0" dirty="0">
                <a:solidFill>
                  <a:srgbClr val="000000"/>
                </a:solidFill>
                <a:effectLst/>
                <a:latin typeface="Helvetica Neue"/>
              </a:rPr>
              <a:t>he elaboration of a mature vegetative plant from the embryo</a:t>
            </a:r>
          </a:p>
          <a:p>
            <a:pPr marL="285750" indent="-285750" algn="just">
              <a:buFont typeface="Wingdings" panose="05000000000000000000" pitchFamily="2" charset="2"/>
              <a:buChar char="q"/>
            </a:pPr>
            <a:r>
              <a:rPr lang="en-US" b="1" dirty="0">
                <a:solidFill>
                  <a:srgbClr val="0070C0"/>
                </a:solidFill>
                <a:latin typeface="Helvetica Neue"/>
              </a:rPr>
              <a:t>T</a:t>
            </a:r>
            <a:r>
              <a:rPr lang="en-US" b="1" i="0" dirty="0">
                <a:solidFill>
                  <a:srgbClr val="0070C0"/>
                </a:solidFill>
                <a:effectLst/>
                <a:latin typeface="Helvetica Neue"/>
              </a:rPr>
              <a:t>he formation of flowers, fruits, and seeds</a:t>
            </a:r>
          </a:p>
          <a:p>
            <a:pPr marL="285750" indent="-285750" algn="just">
              <a:buFont typeface="Wingdings" panose="05000000000000000000" pitchFamily="2" charset="2"/>
              <a:buChar char="q"/>
            </a:pPr>
            <a:r>
              <a:rPr lang="en-US" b="1" i="0" dirty="0">
                <a:solidFill>
                  <a:srgbClr val="000000"/>
                </a:solidFill>
                <a:effectLst/>
                <a:latin typeface="Helvetica Neue"/>
              </a:rPr>
              <a:t>Many of the plant's responses to its environment. </a:t>
            </a:r>
          </a:p>
          <a:p>
            <a:pPr algn="just"/>
            <a:endParaRPr lang="en-US" b="1" dirty="0">
              <a:solidFill>
                <a:srgbClr val="000000"/>
              </a:solidFill>
              <a:latin typeface="Helvetica Neue"/>
            </a:endParaRPr>
          </a:p>
          <a:p>
            <a:pPr algn="just"/>
            <a:r>
              <a:rPr lang="en-US" b="1" i="0" dirty="0">
                <a:solidFill>
                  <a:srgbClr val="FF0000"/>
                </a:solidFill>
                <a:effectLst/>
                <a:latin typeface="Helvetica Neue"/>
              </a:rPr>
              <a:t>Plant development comprises the growth and differentiation of cells, tissues, organs, and organ systems. </a:t>
            </a:r>
          </a:p>
          <a:p>
            <a:pPr algn="just"/>
            <a:endParaRPr lang="en-US" b="1" dirty="0">
              <a:solidFill>
                <a:srgbClr val="000000"/>
              </a:solidFill>
              <a:latin typeface="Helvetica Neue"/>
            </a:endParaRPr>
          </a:p>
        </p:txBody>
      </p:sp>
      <p:pic>
        <p:nvPicPr>
          <p:cNvPr id="1026" name="Picture 2" descr="Plant Development 3787">
            <a:extLst>
              <a:ext uri="{FF2B5EF4-FFF2-40B4-BE49-F238E27FC236}">
                <a16:creationId xmlns:a16="http://schemas.microsoft.com/office/drawing/2014/main" xmlns="" id="{CB2B7158-E352-49FF-A5AA-C3E935286F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950" y="3513742"/>
            <a:ext cx="4000500" cy="30003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xmlns="" id="{4A913CAB-09E7-4188-8557-E16B816C9D0B}"/>
              </a:ext>
            </a:extLst>
          </p:cNvPr>
          <p:cNvSpPr txBox="1"/>
          <p:nvPr/>
        </p:nvSpPr>
        <p:spPr>
          <a:xfrm>
            <a:off x="243840" y="3608477"/>
            <a:ext cx="5720080" cy="2542363"/>
          </a:xfrm>
          <a:prstGeom prst="rect">
            <a:avLst/>
          </a:prstGeom>
          <a:noFill/>
        </p:spPr>
        <p:txBody>
          <a:bodyPr wrap="square">
            <a:spAutoFit/>
          </a:bodyPr>
          <a:lstStyle/>
          <a:p>
            <a:pPr algn="just">
              <a:lnSpc>
                <a:spcPct val="150000"/>
              </a:lnSpc>
            </a:pPr>
            <a:r>
              <a:rPr lang="en-US" b="1" i="0" dirty="0">
                <a:solidFill>
                  <a:srgbClr val="00B050"/>
                </a:solidFill>
                <a:effectLst/>
                <a:latin typeface="Helvetica Neue"/>
              </a:rPr>
              <a:t>Plant development shares many similarities with developmental processes in animals, but the fact that plants are nonmotile, photosynthetic organisms requires certain novel developmental processes in addition to the common ones.</a:t>
            </a:r>
            <a:br>
              <a:rPr lang="en-US" b="1" i="0" dirty="0">
                <a:solidFill>
                  <a:srgbClr val="00B050"/>
                </a:solidFill>
                <a:effectLst/>
                <a:latin typeface="Helvetica Neue"/>
              </a:rPr>
            </a:br>
            <a:endParaRPr lang="en-IN" b="1" dirty="0">
              <a:solidFill>
                <a:srgbClr val="00B050"/>
              </a:solidFill>
            </a:endParaRPr>
          </a:p>
        </p:txBody>
      </p:sp>
    </p:spTree>
    <p:extLst>
      <p:ext uri="{BB962C8B-B14F-4D97-AF65-F5344CB8AC3E}">
        <p14:creationId xmlns:p14="http://schemas.microsoft.com/office/powerpoint/2010/main" val="316063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C44382-B619-4043-9297-5257B11DCDF5}"/>
              </a:ext>
            </a:extLst>
          </p:cNvPr>
          <p:cNvSpPr txBox="1"/>
          <p:nvPr/>
        </p:nvSpPr>
        <p:spPr>
          <a:xfrm>
            <a:off x="326571" y="448385"/>
            <a:ext cx="11682549" cy="5355312"/>
          </a:xfrm>
          <a:prstGeom prst="rect">
            <a:avLst/>
          </a:prstGeom>
          <a:noFill/>
        </p:spPr>
        <p:txBody>
          <a:bodyPr wrap="square">
            <a:spAutoFit/>
          </a:bodyPr>
          <a:lstStyle/>
          <a:p>
            <a:pPr marL="285750" indent="-285750" algn="just">
              <a:buFont typeface="Wingdings" panose="05000000000000000000" pitchFamily="2" charset="2"/>
              <a:buChar char="q"/>
            </a:pPr>
            <a:r>
              <a:rPr lang="en-US" b="1" i="0" dirty="0">
                <a:solidFill>
                  <a:srgbClr val="FF0000"/>
                </a:solidFill>
                <a:effectLst/>
                <a:latin typeface="Comic Sans MS" panose="030F0702030302020204" pitchFamily="66" charset="0"/>
              </a:rPr>
              <a:t>The early work done on plant growth and development were mainly concentrated on embryogenesis. </a:t>
            </a:r>
          </a:p>
          <a:p>
            <a:pPr marL="285750" indent="-285750" algn="just">
              <a:buFont typeface="Wingdings" panose="05000000000000000000" pitchFamily="2" charset="2"/>
              <a:buChar char="q"/>
            </a:pPr>
            <a:endParaRPr lang="en-US" b="1" dirty="0">
              <a:solidFill>
                <a:srgbClr val="FF0000"/>
              </a:solidFill>
              <a:latin typeface="Comic Sans MS" panose="030F0702030302020204" pitchFamily="66" charset="0"/>
            </a:endParaRPr>
          </a:p>
          <a:p>
            <a:pPr marL="285750" indent="-285750" algn="just">
              <a:buFont typeface="Wingdings" panose="05000000000000000000" pitchFamily="2" charset="2"/>
              <a:buChar char="q"/>
            </a:pPr>
            <a:r>
              <a:rPr lang="en-US" b="1" i="0" dirty="0">
                <a:solidFill>
                  <a:srgbClr val="FF0000"/>
                </a:solidFill>
                <a:effectLst/>
                <a:latin typeface="Comic Sans MS" panose="030F0702030302020204" pitchFamily="66" charset="0"/>
              </a:rPr>
              <a:t>From three decades, due to advances in technology and availability of range of mutants, it became possible to effectively evaluate many more developmental progressions, thus, plant developmental biology emerged as generally accepted terminology. </a:t>
            </a:r>
          </a:p>
          <a:p>
            <a:pPr marL="285750" indent="-285750" algn="just">
              <a:buFont typeface="Wingdings" panose="05000000000000000000" pitchFamily="2" charset="2"/>
              <a:buChar char="q"/>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q"/>
            </a:pPr>
            <a:r>
              <a:rPr lang="en-US" b="1" dirty="0">
                <a:solidFill>
                  <a:srgbClr val="FF0000"/>
                </a:solidFill>
                <a:latin typeface="Comic Sans MS" panose="030F0702030302020204" pitchFamily="66" charset="0"/>
              </a:rPr>
              <a:t>P</a:t>
            </a:r>
            <a:r>
              <a:rPr lang="en-US" b="1" i="0" dirty="0">
                <a:solidFill>
                  <a:srgbClr val="FF0000"/>
                </a:solidFill>
                <a:effectLst/>
                <a:latin typeface="Comic Sans MS" panose="030F0702030302020204" pitchFamily="66" charset="0"/>
              </a:rPr>
              <a:t>lant developmental biology</a:t>
            </a:r>
            <a:r>
              <a:rPr lang="en-US" b="1" i="0" dirty="0">
                <a:solidFill>
                  <a:srgbClr val="0070C0"/>
                </a:solidFill>
                <a:effectLst/>
                <a:latin typeface="Comic Sans MS" panose="030F0702030302020204" pitchFamily="66" charset="0"/>
              </a:rPr>
              <a:t> covers a multidisciplinary approach using skill and tools from genetics, molecular biology and cell biology to study processes in development outside the formation of the embryo (for </a:t>
            </a:r>
            <a:r>
              <a:rPr lang="en-US" b="1" i="0" dirty="0" err="1">
                <a:solidFill>
                  <a:srgbClr val="0070C0"/>
                </a:solidFill>
                <a:effectLst/>
                <a:latin typeface="Comic Sans MS" panose="030F0702030302020204" pitchFamily="66" charset="0"/>
              </a:rPr>
              <a:t>eg.</a:t>
            </a:r>
            <a:r>
              <a:rPr lang="en-US" b="1" i="0" dirty="0">
                <a:solidFill>
                  <a:srgbClr val="0070C0"/>
                </a:solidFill>
                <a:effectLst/>
                <a:latin typeface="Comic Sans MS" panose="030F0702030302020204" pitchFamily="66" charset="0"/>
              </a:rPr>
              <a:t>, seed development, seed germination, leaf development, root development, flowering etc.).</a:t>
            </a:r>
          </a:p>
          <a:p>
            <a:pPr marL="285750" indent="-285750" algn="just">
              <a:buFont typeface="Wingdings" panose="05000000000000000000" pitchFamily="2" charset="2"/>
              <a:buChar char="q"/>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q"/>
            </a:pPr>
            <a:r>
              <a:rPr lang="en-US" b="1" dirty="0">
                <a:solidFill>
                  <a:srgbClr val="00B050"/>
                </a:solidFill>
                <a:latin typeface="Comic Sans MS" panose="030F0702030302020204" pitchFamily="66" charset="0"/>
              </a:rPr>
              <a:t>These studies on plant development, physiology, cell biology, and genetics bank on the model (or reference) plant Arabidopsis thaliana. Arabidopsis resembles other plants, including crop plants, in many but not all the processes.</a:t>
            </a:r>
          </a:p>
          <a:p>
            <a:pPr marL="285750" indent="-285750" algn="just">
              <a:buFont typeface="Wingdings" panose="05000000000000000000" pitchFamily="2" charset="2"/>
              <a:buChar char="q"/>
            </a:pPr>
            <a:endParaRPr lang="en-US" b="1" i="0" dirty="0">
              <a:solidFill>
                <a:srgbClr val="000000"/>
              </a:solidFill>
              <a:effectLst/>
              <a:latin typeface="Comic Sans MS" panose="030F0702030302020204" pitchFamily="66" charset="0"/>
            </a:endParaRPr>
          </a:p>
          <a:p>
            <a:pPr marL="285750" indent="-285750" algn="just">
              <a:buFont typeface="Wingdings" panose="05000000000000000000" pitchFamily="2" charset="2"/>
              <a:buChar char="q"/>
            </a:pPr>
            <a:r>
              <a:rPr lang="en-US" b="1" i="0" dirty="0">
                <a:solidFill>
                  <a:srgbClr val="C00000"/>
                </a:solidFill>
                <a:effectLst/>
                <a:latin typeface="Comic Sans MS" panose="030F0702030302020204" pitchFamily="66" charset="0"/>
              </a:rPr>
              <a:t>Early initiatives were to address biological questions in just a few model systems, such as </a:t>
            </a:r>
            <a:r>
              <a:rPr lang="en-US" b="1" i="1" dirty="0">
                <a:solidFill>
                  <a:srgbClr val="C00000"/>
                </a:solidFill>
                <a:effectLst/>
                <a:latin typeface="Comic Sans MS" panose="030F0702030302020204" pitchFamily="66" charset="0"/>
              </a:rPr>
              <a:t>Arabidopsis thaliana</a:t>
            </a:r>
            <a:r>
              <a:rPr lang="en-US" b="1" i="0" dirty="0">
                <a:solidFill>
                  <a:srgbClr val="C00000"/>
                </a:solidFill>
                <a:effectLst/>
                <a:latin typeface="Comic Sans MS" panose="030F0702030302020204" pitchFamily="66" charset="0"/>
              </a:rPr>
              <a:t>, </a:t>
            </a:r>
            <a:r>
              <a:rPr lang="en-US" b="1" i="1" dirty="0" err="1">
                <a:solidFill>
                  <a:srgbClr val="C00000"/>
                </a:solidFill>
                <a:effectLst/>
                <a:latin typeface="Comic Sans MS" panose="030F0702030302020204" pitchFamily="66" charset="0"/>
              </a:rPr>
              <a:t>Zea</a:t>
            </a:r>
            <a:r>
              <a:rPr lang="en-US" b="1" i="1" dirty="0">
                <a:solidFill>
                  <a:srgbClr val="C00000"/>
                </a:solidFill>
                <a:effectLst/>
                <a:latin typeface="Comic Sans MS" panose="030F0702030302020204" pitchFamily="66" charset="0"/>
              </a:rPr>
              <a:t> mays</a:t>
            </a:r>
            <a:r>
              <a:rPr lang="en-US" b="1" i="0" dirty="0">
                <a:solidFill>
                  <a:srgbClr val="C00000"/>
                </a:solidFill>
                <a:effectLst/>
                <a:latin typeface="Comic Sans MS" panose="030F0702030302020204" pitchFamily="66" charset="0"/>
              </a:rPr>
              <a:t>, </a:t>
            </a:r>
            <a:r>
              <a:rPr lang="en-US" b="1" i="1" dirty="0">
                <a:solidFill>
                  <a:srgbClr val="C00000"/>
                </a:solidFill>
                <a:effectLst/>
                <a:latin typeface="Comic Sans MS" panose="030F0702030302020204" pitchFamily="66" charset="0"/>
              </a:rPr>
              <a:t>Antirrhinum majus</a:t>
            </a:r>
            <a:r>
              <a:rPr lang="en-US" b="1" i="0" dirty="0">
                <a:solidFill>
                  <a:srgbClr val="C00000"/>
                </a:solidFill>
                <a:effectLst/>
                <a:latin typeface="Comic Sans MS" panose="030F0702030302020204" pitchFamily="66" charset="0"/>
              </a:rPr>
              <a:t> and </a:t>
            </a:r>
            <a:r>
              <a:rPr lang="en-US" b="1" i="1" dirty="0">
                <a:solidFill>
                  <a:srgbClr val="C00000"/>
                </a:solidFill>
                <a:effectLst/>
                <a:latin typeface="Comic Sans MS" panose="030F0702030302020204" pitchFamily="66" charset="0"/>
              </a:rPr>
              <a:t>Petunia </a:t>
            </a:r>
            <a:r>
              <a:rPr lang="en-US" b="1" i="1" dirty="0" err="1">
                <a:solidFill>
                  <a:srgbClr val="C00000"/>
                </a:solidFill>
                <a:effectLst/>
                <a:latin typeface="Comic Sans MS" panose="030F0702030302020204" pitchFamily="66" charset="0"/>
              </a:rPr>
              <a:t>hybrida</a:t>
            </a:r>
            <a:r>
              <a:rPr lang="en-US" b="1" i="0" dirty="0">
                <a:solidFill>
                  <a:srgbClr val="C00000"/>
                </a:solidFill>
                <a:effectLst/>
                <a:latin typeface="Comic Sans MS" panose="030F0702030302020204" pitchFamily="66" charset="0"/>
              </a:rPr>
              <a:t>, while the «old» model systems, i.e. potato, tobacco, used in regeneration and grafting experiments, were progressively abandoned. </a:t>
            </a:r>
            <a:endParaRPr lang="en-IN"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47552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1B341C0-19AC-428E-937E-BF225628F4E5}"/>
              </a:ext>
            </a:extLst>
          </p:cNvPr>
          <p:cNvSpPr txBox="1"/>
          <p:nvPr/>
        </p:nvSpPr>
        <p:spPr>
          <a:xfrm>
            <a:off x="355600" y="60464"/>
            <a:ext cx="11399520" cy="4708981"/>
          </a:xfrm>
          <a:prstGeom prst="rect">
            <a:avLst/>
          </a:prstGeom>
          <a:noFill/>
        </p:spPr>
        <p:txBody>
          <a:bodyPr wrap="square">
            <a:spAutoFit/>
          </a:bodyPr>
          <a:lstStyle/>
          <a:p>
            <a:pPr algn="just"/>
            <a:r>
              <a:rPr lang="en-US" sz="2000" b="1" dirty="0">
                <a:latin typeface="Comic Sans MS" panose="030F0702030302020204" pitchFamily="66" charset="0"/>
              </a:rPr>
              <a:t>             The features that make a model system are of three types</a:t>
            </a:r>
          </a:p>
          <a:p>
            <a:pPr marL="342900" indent="-342900" algn="just">
              <a:buFont typeface="Wingdings" panose="05000000000000000000" pitchFamily="2" charset="2"/>
              <a:buChar char="Ø"/>
            </a:pPr>
            <a:endParaRPr lang="en-US" sz="2000" b="1" dirty="0">
              <a:latin typeface="Comic Sans MS" panose="030F0702030302020204" pitchFamily="66" charset="0"/>
            </a:endParaRPr>
          </a:p>
          <a:p>
            <a:pPr marL="342900" indent="-342900" algn="just">
              <a:buFont typeface="Wingdings" panose="05000000000000000000" pitchFamily="2" charset="2"/>
              <a:buChar char="Ø"/>
            </a:pPr>
            <a:r>
              <a:rPr lang="en-US" sz="2000" b="1" dirty="0">
                <a:solidFill>
                  <a:srgbClr val="FF0000"/>
                </a:solidFill>
                <a:latin typeface="Comic Sans MS" panose="030F0702030302020204" pitchFamily="66" charset="0"/>
              </a:rPr>
              <a:t>The initial choice normally comprises practical motives such as economic value, or inherent properties that suit the species selected for research laboratory use such as small size, small genome size, ease of culture, fecundity (productiveness), short generation time, amenability to genetic manipulations such as crossing and mutagenesis, and the possibility to manipulate gene function. </a:t>
            </a:r>
          </a:p>
          <a:p>
            <a:pPr marL="342900" indent="-342900" algn="just">
              <a:buFont typeface="Wingdings" panose="05000000000000000000" pitchFamily="2" charset="2"/>
              <a:buChar char="Ø"/>
            </a:pPr>
            <a:endParaRPr lang="en-US" sz="2000" b="1" dirty="0">
              <a:latin typeface="Comic Sans MS" panose="030F0702030302020204" pitchFamily="66" charset="0"/>
            </a:endParaRPr>
          </a:p>
          <a:p>
            <a:pPr marL="342900" indent="-342900" algn="just">
              <a:buFont typeface="Wingdings" panose="05000000000000000000" pitchFamily="2" charset="2"/>
              <a:buChar char="Ø"/>
            </a:pPr>
            <a:r>
              <a:rPr lang="en-US" sz="2000" b="1" dirty="0">
                <a:solidFill>
                  <a:srgbClr val="0070C0"/>
                </a:solidFill>
                <a:latin typeface="Comic Sans MS" panose="030F0702030302020204" pitchFamily="66" charset="0"/>
              </a:rPr>
              <a:t>Other beneficial desirable properties were ease of standardizations with simple and reproducible methods for isolation of DNA, RNA, proteins, transformation along with other laboratory methods. </a:t>
            </a:r>
          </a:p>
          <a:p>
            <a:pPr marL="342900" indent="-342900" algn="just">
              <a:buFont typeface="Wingdings" panose="05000000000000000000" pitchFamily="2" charset="2"/>
              <a:buChar char="Ø"/>
            </a:pPr>
            <a:endParaRPr lang="en-US" sz="2000" b="1" dirty="0">
              <a:latin typeface="Comic Sans MS" panose="030F0702030302020204" pitchFamily="66" charset="0"/>
            </a:endParaRPr>
          </a:p>
          <a:p>
            <a:pPr marL="342900" indent="-342900" algn="just">
              <a:buFont typeface="Wingdings" panose="05000000000000000000" pitchFamily="2" charset="2"/>
              <a:buChar char="Ø"/>
            </a:pPr>
            <a:r>
              <a:rPr lang="en-US" sz="2000" b="1" dirty="0">
                <a:solidFill>
                  <a:srgbClr val="00B050"/>
                </a:solidFill>
                <a:latin typeface="Comic Sans MS" panose="030F0702030302020204" pitchFamily="66" charset="0"/>
              </a:rPr>
              <a:t>The third set of motives for usage of model were </a:t>
            </a:r>
            <a:r>
              <a:rPr lang="en-US" sz="2000" b="1" dirty="0" err="1">
                <a:solidFill>
                  <a:srgbClr val="00B050"/>
                </a:solidFill>
                <a:latin typeface="Comic Sans MS" panose="030F0702030302020204" pitchFamily="66" charset="0"/>
              </a:rPr>
              <a:t>thecommunity</a:t>
            </a:r>
            <a:r>
              <a:rPr lang="en-US" sz="2000" b="1" dirty="0">
                <a:solidFill>
                  <a:srgbClr val="00B050"/>
                </a:solidFill>
                <a:latin typeface="Comic Sans MS" panose="030F0702030302020204" pitchFamily="66" charset="0"/>
              </a:rPr>
              <a:t> properties, such as availability of genetic strains, reporter constructs, thoroughly annotated genomes, and repositories, databases, and stock centers.</a:t>
            </a:r>
          </a:p>
        </p:txBody>
      </p:sp>
    </p:spTree>
    <p:extLst>
      <p:ext uri="{BB962C8B-B14F-4D97-AF65-F5344CB8AC3E}">
        <p14:creationId xmlns:p14="http://schemas.microsoft.com/office/powerpoint/2010/main" val="224704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4846657-8948-4460-8336-C2A21DFF0FD9}"/>
              </a:ext>
            </a:extLst>
          </p:cNvPr>
          <p:cNvSpPr txBox="1"/>
          <p:nvPr/>
        </p:nvSpPr>
        <p:spPr>
          <a:xfrm>
            <a:off x="294640" y="-32822"/>
            <a:ext cx="11633200" cy="6732997"/>
          </a:xfrm>
          <a:prstGeom prst="rect">
            <a:avLst/>
          </a:prstGeom>
          <a:noFill/>
        </p:spPr>
        <p:txBody>
          <a:bodyPr wrap="square">
            <a:spAutoFit/>
          </a:bodyPr>
          <a:lstStyle/>
          <a:p>
            <a:pPr>
              <a:lnSpc>
                <a:spcPct val="107000"/>
              </a:lnSpc>
              <a:spcAft>
                <a:spcPts val="800"/>
              </a:spcAft>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					The pre-molecular era </a:t>
            </a: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v"/>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Before gene </a:t>
            </a:r>
            <a:r>
              <a:rPr lang="en-US" b="1" dirty="0">
                <a:latin typeface="Comic Sans MS" panose="030F0702030302020204" pitchFamily="66" charset="0"/>
                <a:ea typeface="Calibri" panose="020F0502020204030204" pitchFamily="34" charset="0"/>
                <a:cs typeface="Times New Roman" panose="02020603050405020304" pitchFamily="18" charset="0"/>
              </a:rPr>
              <a:t>cloning era, </a:t>
            </a: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research in flowering plants largely involved tools of genetics important for plants of agricultural or horticultural importance, such as maize, tomato, barley, pea, petunia and snapdragon. </a:t>
            </a:r>
          </a:p>
          <a:p>
            <a:pPr algn="just">
              <a:lnSpc>
                <a:spcPct val="107000"/>
              </a:lnSpc>
              <a:spcAft>
                <a:spcPts val="800"/>
              </a:spcAft>
            </a:pP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v"/>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These species captivated experimental inquisitiveness because of their features of colorful flowers in the petunia and snapdragon, presence of large chromosomes in barley and kernel colors in maize. </a:t>
            </a:r>
          </a:p>
          <a:p>
            <a:pPr marL="285750" indent="-285750" algn="just">
              <a:lnSpc>
                <a:spcPct val="107000"/>
              </a:lnSpc>
              <a:spcAft>
                <a:spcPts val="800"/>
              </a:spcAft>
              <a:buFont typeface="Wingdings" panose="05000000000000000000" pitchFamily="2" charset="2"/>
              <a:buChar char="v"/>
            </a:pP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v"/>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These plants were primarily of agricultural or horticultural value thus, their research funding was easier.</a:t>
            </a:r>
          </a:p>
          <a:p>
            <a:pPr marL="285750" indent="-285750" algn="just">
              <a:lnSpc>
                <a:spcPct val="107000"/>
              </a:lnSpc>
              <a:spcAft>
                <a:spcPts val="800"/>
              </a:spcAft>
              <a:buFont typeface="Wingdings" panose="05000000000000000000" pitchFamily="2" charset="2"/>
              <a:buChar char="v"/>
            </a:pP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v"/>
            </a:pPr>
            <a:r>
              <a:rPr lang="en-US" b="1" dirty="0">
                <a:latin typeface="Comic Sans MS" panose="030F0702030302020204" pitchFamily="66" charset="0"/>
                <a:ea typeface="Calibri" panose="020F0502020204030204" pitchFamily="34" charset="0"/>
                <a:cs typeface="Times New Roman" panose="02020603050405020304" pitchFamily="18" charset="0"/>
              </a:rPr>
              <a:t>However, b</a:t>
            </a: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efore the mid 1980s, despite of the fact that maize had many important and interesting HOMEOTIC mutants but it was tough or difficult to obtain funding for genetic studies on plant development.</a:t>
            </a:r>
          </a:p>
          <a:p>
            <a:pPr marL="285750" indent="-285750" algn="just">
              <a:lnSpc>
                <a:spcPct val="107000"/>
              </a:lnSpc>
              <a:spcAft>
                <a:spcPts val="800"/>
              </a:spcAft>
              <a:buFont typeface="Wingdings" panose="05000000000000000000" pitchFamily="2" charset="2"/>
              <a:buChar char="v"/>
            </a:pP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v"/>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On the other hand, before recombinant DNA technology, </a:t>
            </a:r>
            <a:r>
              <a:rPr lang="en-US" b="1" dirty="0">
                <a:latin typeface="Comic Sans MS" panose="030F0702030302020204" pitchFamily="66" charset="0"/>
                <a:ea typeface="Calibri" panose="020F0502020204030204" pitchFamily="34" charset="0"/>
                <a:cs typeface="Times New Roman" panose="02020603050405020304" pitchFamily="18" charset="0"/>
              </a:rPr>
              <a:t>both the </a:t>
            </a: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requirement and funding were less on any agriculturally insignificant species that had no uncommon or overt features, such as Arabidopsis.</a:t>
            </a:r>
          </a:p>
          <a:p>
            <a:pPr marL="285750" indent="-285750" algn="just">
              <a:lnSpc>
                <a:spcPct val="107000"/>
              </a:lnSpc>
              <a:spcAft>
                <a:spcPts val="800"/>
              </a:spcAft>
              <a:buFont typeface="Wingdings" panose="05000000000000000000" pitchFamily="2" charset="2"/>
              <a:buChar char="v"/>
            </a:pP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Arabidopsis is only one species, growing in a limited set of environments. </a:t>
            </a:r>
            <a:endParaRPr lang="en-IN" sz="1800" b="1" dirty="0">
              <a:effectLst/>
              <a:latin typeface="Comic Sans MS" panose="030F0702030302020204" pitchFamily="66" charset="0"/>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xmlns="" id="{4D57370F-DF89-4A93-8021-B72C4A9E95E7}"/>
                  </a:ext>
                </a:extLst>
              </p14:cNvPr>
              <p14:cNvContentPartPr/>
              <p14:nvPr/>
            </p14:nvContentPartPr>
            <p14:xfrm>
              <a:off x="1584840" y="1137320"/>
              <a:ext cx="360" cy="360"/>
            </p14:xfrm>
          </p:contentPart>
        </mc:Choice>
        <mc:Fallback xmlns="">
          <p:pic>
            <p:nvPicPr>
              <p:cNvPr id="4" name="Ink 3">
                <a:extLst>
                  <a:ext uri="{FF2B5EF4-FFF2-40B4-BE49-F238E27FC236}">
                    <a16:creationId xmlns:a16="http://schemas.microsoft.com/office/drawing/2014/main" id="{4D57370F-DF89-4A93-8021-B72C4A9E95E7}"/>
                  </a:ext>
                </a:extLst>
              </p:cNvPr>
              <p:cNvPicPr/>
              <p:nvPr/>
            </p:nvPicPr>
            <p:blipFill>
              <a:blip r:embed="rId3"/>
              <a:stretch>
                <a:fillRect/>
              </a:stretch>
            </p:blipFill>
            <p:spPr>
              <a:xfrm>
                <a:off x="1575840" y="11286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xmlns="" id="{1424FA5B-30A0-430B-9045-2D4DF55C440C}"/>
                  </a:ext>
                </a:extLst>
              </p14:cNvPr>
              <p14:cNvContentPartPr/>
              <p14:nvPr/>
            </p14:nvContentPartPr>
            <p14:xfrm>
              <a:off x="2468280" y="1777400"/>
              <a:ext cx="360" cy="360"/>
            </p14:xfrm>
          </p:contentPart>
        </mc:Choice>
        <mc:Fallback xmlns="">
          <p:pic>
            <p:nvPicPr>
              <p:cNvPr id="5" name="Ink 4">
                <a:extLst>
                  <a:ext uri="{FF2B5EF4-FFF2-40B4-BE49-F238E27FC236}">
                    <a16:creationId xmlns:a16="http://schemas.microsoft.com/office/drawing/2014/main" id="{1424FA5B-30A0-430B-9045-2D4DF55C440C}"/>
                  </a:ext>
                </a:extLst>
              </p:cNvPr>
              <p:cNvPicPr/>
              <p:nvPr/>
            </p:nvPicPr>
            <p:blipFill>
              <a:blip r:embed="rId3"/>
              <a:stretch>
                <a:fillRect/>
              </a:stretch>
            </p:blipFill>
            <p:spPr>
              <a:xfrm>
                <a:off x="2459640" y="1768760"/>
                <a:ext cx="18000" cy="18000"/>
              </a:xfrm>
              <a:prstGeom prst="rect">
                <a:avLst/>
              </a:prstGeom>
            </p:spPr>
          </p:pic>
        </mc:Fallback>
      </mc:AlternateContent>
    </p:spTree>
    <p:extLst>
      <p:ext uri="{BB962C8B-B14F-4D97-AF65-F5344CB8AC3E}">
        <p14:creationId xmlns:p14="http://schemas.microsoft.com/office/powerpoint/2010/main" val="170668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243AFBB-10A3-419A-BACB-67B6A15214DA}"/>
              </a:ext>
            </a:extLst>
          </p:cNvPr>
          <p:cNvSpPr txBox="1"/>
          <p:nvPr/>
        </p:nvSpPr>
        <p:spPr>
          <a:xfrm>
            <a:off x="162560" y="118745"/>
            <a:ext cx="11897360" cy="5909310"/>
          </a:xfrm>
          <a:prstGeom prst="rect">
            <a:avLst/>
          </a:prstGeom>
          <a:noFill/>
        </p:spPr>
        <p:txBody>
          <a:bodyPr wrap="square">
            <a:spAutoFit/>
          </a:bodyPr>
          <a:lstStyle/>
          <a:p>
            <a:pPr marL="285750" indent="-285750" algn="just">
              <a:buFont typeface="Wingdings" panose="05000000000000000000" pitchFamily="2" charset="2"/>
              <a:buChar char="q"/>
            </a:pPr>
            <a:r>
              <a:rPr lang="en-US" b="1" i="0" dirty="0">
                <a:solidFill>
                  <a:srgbClr val="00B050"/>
                </a:solidFill>
                <a:effectLst/>
                <a:latin typeface="Helvetica" panose="020B0604020202020204" pitchFamily="34" charset="0"/>
              </a:rPr>
              <a:t>International research programs were started in </a:t>
            </a:r>
            <a:r>
              <a:rPr lang="en-US" b="1" i="1" dirty="0">
                <a:solidFill>
                  <a:srgbClr val="00B050"/>
                </a:solidFill>
                <a:effectLst/>
                <a:latin typeface="Helvetica" panose="020B0604020202020204" pitchFamily="34" charset="0"/>
              </a:rPr>
              <a:t>Arabidopsis</a:t>
            </a:r>
            <a:r>
              <a:rPr lang="en-US" b="1" dirty="0">
                <a:solidFill>
                  <a:srgbClr val="00B050"/>
                </a:solidFill>
                <a:latin typeface="Helvetica" panose="020B0604020202020204" pitchFamily="34" charset="0"/>
              </a:rPr>
              <a:t>, </a:t>
            </a:r>
            <a:r>
              <a:rPr lang="en-US" b="1" i="0" dirty="0">
                <a:solidFill>
                  <a:srgbClr val="00B050"/>
                </a:solidFill>
                <a:effectLst/>
                <a:latin typeface="Helvetica" panose="020B0604020202020204" pitchFamily="34" charset="0"/>
              </a:rPr>
              <a:t>to create stock centers and databases to advance faster with the scientific investigations and to get deeper insight into plant biology.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FF0000"/>
                </a:solidFill>
                <a:effectLst/>
                <a:latin typeface="Helvetica" panose="020B0604020202020204" pitchFamily="34" charset="0"/>
              </a:rPr>
              <a:t>Last five years have seen tremendous progress made by the maize community in developing tools and resources for their system.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00B0F0"/>
                </a:solidFill>
                <a:effectLst/>
                <a:latin typeface="Helvetica" panose="020B0604020202020204" pitchFamily="34" charset="0"/>
              </a:rPr>
              <a:t>Indicators in plant developmental biology relate to the molecular-genetic methods to study embryogenesis, autoregulation of meristems, leaf and flower initiation, leaf and flower formation and cell specification in the root.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002060"/>
                </a:solidFill>
                <a:effectLst/>
                <a:latin typeface="Helvetica" panose="020B0604020202020204" pitchFamily="34" charset="0"/>
              </a:rPr>
              <a:t>Developmental biology changed the research from descriptive to causal resulting in a number of genetic models.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0070C0"/>
                </a:solidFill>
                <a:effectLst/>
                <a:latin typeface="Helvetica" panose="020B0604020202020204" pitchFamily="34" charset="0"/>
              </a:rPr>
              <a:t>Future progresses in research will concentrate on the study of a specific gene activity in a genome-wide context.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FF0000"/>
                </a:solidFill>
                <a:effectLst/>
                <a:latin typeface="Helvetica" panose="020B0604020202020204" pitchFamily="34" charset="0"/>
              </a:rPr>
              <a:t>The building of molecular networks will allow computer modeling of biological processes and its use for predictions and further experimentation. </a:t>
            </a:r>
          </a:p>
          <a:p>
            <a:pPr marL="285750" indent="-285750" algn="just">
              <a:buFont typeface="Wingdings" panose="05000000000000000000" pitchFamily="2" charset="2"/>
              <a:buChar char="q"/>
            </a:pPr>
            <a:endParaRPr lang="en-US" b="1" dirty="0">
              <a:solidFill>
                <a:srgbClr val="000000"/>
              </a:solidFill>
              <a:latin typeface="Helvetica" panose="020B0604020202020204" pitchFamily="34" charset="0"/>
            </a:endParaRPr>
          </a:p>
          <a:p>
            <a:pPr marL="285750" indent="-285750" algn="just">
              <a:buFont typeface="Wingdings" panose="05000000000000000000" pitchFamily="2" charset="2"/>
              <a:buChar char="q"/>
            </a:pPr>
            <a:r>
              <a:rPr lang="en-US" b="1" i="0" dirty="0">
                <a:solidFill>
                  <a:srgbClr val="000000"/>
                </a:solidFill>
                <a:effectLst/>
                <a:latin typeface="Helvetica" panose="020B0604020202020204" pitchFamily="34" charset="0"/>
              </a:rPr>
              <a:t>Sequence information consequent from the multiple genome projects will be exploited in comparative biology.</a:t>
            </a:r>
            <a:endParaRPr lang="en-IN" dirty="0"/>
          </a:p>
        </p:txBody>
      </p:sp>
    </p:spTree>
    <p:extLst>
      <p:ext uri="{BB962C8B-B14F-4D97-AF65-F5344CB8AC3E}">
        <p14:creationId xmlns:p14="http://schemas.microsoft.com/office/powerpoint/2010/main" val="131546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7AD5840-FD39-4027-87AF-DE26F5CBBD96}"/>
              </a:ext>
            </a:extLst>
          </p:cNvPr>
          <p:cNvSpPr txBox="1"/>
          <p:nvPr/>
        </p:nvSpPr>
        <p:spPr>
          <a:xfrm>
            <a:off x="284480" y="537984"/>
            <a:ext cx="11734800" cy="5078313"/>
          </a:xfrm>
          <a:prstGeom prst="rect">
            <a:avLst/>
          </a:prstGeom>
          <a:noFill/>
        </p:spPr>
        <p:txBody>
          <a:bodyPr wrap="square">
            <a:spAutoFit/>
          </a:bodyPr>
          <a:lstStyle/>
          <a:p>
            <a:pPr marL="285750" indent="-285750" algn="just">
              <a:buFont typeface="Wingdings" panose="05000000000000000000" pitchFamily="2" charset="2"/>
              <a:buChar char="Ø"/>
            </a:pPr>
            <a:r>
              <a:rPr lang="en-US" b="1" i="1" dirty="0">
                <a:solidFill>
                  <a:srgbClr val="FF0000"/>
                </a:solidFill>
                <a:effectLst/>
                <a:latin typeface="Comic Sans MS" panose="030F0702030302020204" pitchFamily="66" charset="0"/>
              </a:rPr>
              <a:t>Arabidopsis thaliana (</a:t>
            </a:r>
            <a:r>
              <a:rPr lang="en-US" b="1" i="0" dirty="0">
                <a:solidFill>
                  <a:srgbClr val="FF0000"/>
                </a:solidFill>
                <a:effectLst/>
                <a:latin typeface="Comic Sans MS" panose="030F0702030302020204" pitchFamily="66" charset="0"/>
              </a:rPr>
              <a:t>the </a:t>
            </a:r>
            <a:r>
              <a:rPr lang="en-US" b="1" i="0" dirty="0" err="1">
                <a:solidFill>
                  <a:srgbClr val="FF0000"/>
                </a:solidFill>
                <a:effectLst/>
                <a:latin typeface="Comic Sans MS" panose="030F0702030302020204" pitchFamily="66" charset="0"/>
              </a:rPr>
              <a:t>thale</a:t>
            </a:r>
            <a:r>
              <a:rPr lang="en-US" b="1" i="0" dirty="0">
                <a:solidFill>
                  <a:srgbClr val="FF0000"/>
                </a:solidFill>
                <a:effectLst/>
                <a:latin typeface="Comic Sans MS" panose="030F0702030302020204" pitchFamily="66" charset="0"/>
              </a:rPr>
              <a:t> cress, mouse-ear cress or Arabidopsis) is small widely studied </a:t>
            </a:r>
            <a:r>
              <a:rPr lang="en-US" b="1" dirty="0">
                <a:solidFill>
                  <a:srgbClr val="FF0000"/>
                </a:solidFill>
                <a:latin typeface="Comic Sans MS" panose="030F0702030302020204" pitchFamily="66" charset="0"/>
              </a:rPr>
              <a:t>A</a:t>
            </a:r>
            <a:r>
              <a:rPr lang="en-US" b="1" i="0" dirty="0">
                <a:solidFill>
                  <a:srgbClr val="FF0000"/>
                </a:solidFill>
                <a:effectLst/>
                <a:latin typeface="Comic Sans MS" panose="030F0702030302020204" pitchFamily="66" charset="0"/>
              </a:rPr>
              <a:t>ngiosperm that is native </a:t>
            </a:r>
            <a:r>
              <a:rPr lang="en-US" b="1" dirty="0">
                <a:solidFill>
                  <a:srgbClr val="FF0000"/>
                </a:solidFill>
                <a:latin typeface="Comic Sans MS" panose="030F0702030302020204" pitchFamily="66" charset="0"/>
              </a:rPr>
              <a:t>to Africa and Eurasia. </a:t>
            </a:r>
            <a:endParaRPr lang="en-US" b="1" i="0" dirty="0">
              <a:solidFill>
                <a:srgbClr val="FF0000"/>
              </a:solidFill>
              <a:effectLst/>
              <a:latin typeface="Comic Sans MS" panose="030F0702030302020204" pitchFamily="66" charset="0"/>
            </a:endParaRPr>
          </a:p>
          <a:p>
            <a:pPr marL="285750" indent="-285750" algn="just">
              <a:buFont typeface="Wingdings" panose="05000000000000000000" pitchFamily="2" charset="2"/>
              <a:buChar char="Ø"/>
            </a:pPr>
            <a:endParaRPr lang="en-US" b="1" dirty="0">
              <a:solidFill>
                <a:srgbClr val="222222"/>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70C0"/>
                </a:solidFill>
                <a:effectLst/>
                <a:latin typeface="Comic Sans MS" panose="030F0702030302020204" pitchFamily="66" charset="0"/>
              </a:rPr>
              <a:t>A. thaliana is </a:t>
            </a:r>
            <a:r>
              <a:rPr lang="en-US" b="1" dirty="0">
                <a:solidFill>
                  <a:srgbClr val="0070C0"/>
                </a:solidFill>
                <a:latin typeface="Comic Sans MS" panose="030F0702030302020204" pitchFamily="66" charset="0"/>
              </a:rPr>
              <a:t>dicotyledonous species that produces</a:t>
            </a:r>
            <a:r>
              <a:rPr lang="en-US" b="1" i="0" dirty="0">
                <a:solidFill>
                  <a:srgbClr val="FF0000"/>
                </a:solidFill>
                <a:effectLst/>
                <a:latin typeface="Comic Sans MS" panose="030F0702030302020204" pitchFamily="66" charset="0"/>
              </a:rPr>
              <a:t> small flowers (white flowers) and is </a:t>
            </a:r>
            <a:r>
              <a:rPr lang="en-US" b="1" i="0" dirty="0">
                <a:solidFill>
                  <a:srgbClr val="0070C0"/>
                </a:solidFill>
                <a:effectLst/>
                <a:latin typeface="Comic Sans MS" panose="030F0702030302020204" pitchFamily="66" charset="0"/>
              </a:rPr>
              <a:t>considered as weed.</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dirty="0">
                <a:solidFill>
                  <a:srgbClr val="00B050"/>
                </a:solidFill>
                <a:latin typeface="Comic Sans MS" panose="030F0702030302020204" pitchFamily="66" charset="0"/>
              </a:rPr>
              <a:t>It belongs to </a:t>
            </a:r>
            <a:r>
              <a:rPr lang="en-US" b="1" i="0" dirty="0">
                <a:solidFill>
                  <a:srgbClr val="00B050"/>
                </a:solidFill>
                <a:effectLst/>
                <a:latin typeface="Comic Sans MS" panose="030F0702030302020204" pitchFamily="66" charset="0"/>
              </a:rPr>
              <a:t>the Brassicaceae or mustard family.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dirty="0">
                <a:solidFill>
                  <a:srgbClr val="FF0000"/>
                </a:solidFill>
                <a:latin typeface="Comic Sans MS" panose="030F0702030302020204" pitchFamily="66" charset="0"/>
              </a:rPr>
              <a:t>T</a:t>
            </a:r>
            <a:r>
              <a:rPr lang="en-US" b="1" i="0" dirty="0">
                <a:solidFill>
                  <a:srgbClr val="FF0000"/>
                </a:solidFill>
                <a:effectLst/>
                <a:latin typeface="Comic Sans MS" panose="030F0702030302020204" pitchFamily="66" charset="0"/>
              </a:rPr>
              <a:t>hough it is closely linked to </a:t>
            </a:r>
            <a:r>
              <a:rPr lang="en-US" b="1" dirty="0">
                <a:solidFill>
                  <a:srgbClr val="FF0000"/>
                </a:solidFill>
                <a:latin typeface="Comic Sans MS" panose="030F0702030302020204" pitchFamily="66" charset="0"/>
              </a:rPr>
              <a:t>several crops of economic </a:t>
            </a:r>
            <a:r>
              <a:rPr lang="en-US" b="1" i="0" dirty="0">
                <a:solidFill>
                  <a:srgbClr val="FF0000"/>
                </a:solidFill>
                <a:effectLst/>
                <a:latin typeface="Comic Sans MS" panose="030F0702030302020204" pitchFamily="66" charset="0"/>
              </a:rPr>
              <a:t>importance, such as </a:t>
            </a:r>
            <a:r>
              <a:rPr lang="en-US" b="1" dirty="0">
                <a:solidFill>
                  <a:srgbClr val="FF0000"/>
                </a:solidFill>
                <a:latin typeface="Comic Sans MS" panose="030F0702030302020204" pitchFamily="66" charset="0"/>
              </a:rPr>
              <a:t>broccoli, cabbage, canola and turnip, but it is a weed.</a:t>
            </a:r>
            <a:r>
              <a:rPr lang="en-US" b="1" i="0" dirty="0">
                <a:solidFill>
                  <a:srgbClr val="FF0000"/>
                </a:solidFill>
                <a:effectLst/>
                <a:latin typeface="Comic Sans MS" panose="030F0702030302020204" pitchFamily="66" charset="0"/>
              </a:rPr>
              <a:t>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C000"/>
                </a:solidFill>
                <a:effectLst/>
                <a:latin typeface="Comic Sans MS" panose="030F0702030302020204" pitchFamily="66" charset="0"/>
              </a:rPr>
              <a:t>However, it was the main focus of enormous and intense biochemical, genetic, </a:t>
            </a:r>
            <a:r>
              <a:rPr lang="en-US" b="1" i="0" dirty="0" err="1">
                <a:solidFill>
                  <a:srgbClr val="FFC000"/>
                </a:solidFill>
                <a:effectLst/>
                <a:latin typeface="Comic Sans MS" panose="030F0702030302020204" pitchFamily="66" charset="0"/>
              </a:rPr>
              <a:t>mutationonal</a:t>
            </a:r>
            <a:r>
              <a:rPr lang="en-US" b="1" i="0" dirty="0">
                <a:solidFill>
                  <a:srgbClr val="FFC000"/>
                </a:solidFill>
                <a:effectLst/>
                <a:latin typeface="Comic Sans MS" panose="030F0702030302020204" pitchFamily="66" charset="0"/>
              </a:rPr>
              <a:t> and physiological studies for almost 40-50 years due to several important characteristics which it possess and these traits are important for laboratory studies.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7030A0"/>
                </a:solidFill>
                <a:effectLst/>
                <a:latin typeface="Comic Sans MS" panose="030F0702030302020204" pitchFamily="66" charset="0"/>
              </a:rPr>
              <a:t>Like other photosynthetic plants, </a:t>
            </a:r>
            <a:r>
              <a:rPr lang="en-US" b="1" i="1" dirty="0">
                <a:solidFill>
                  <a:srgbClr val="7030A0"/>
                </a:solidFill>
                <a:effectLst/>
                <a:latin typeface="Comic Sans MS" panose="030F0702030302020204" pitchFamily="66" charset="0"/>
              </a:rPr>
              <a:t>Arabidopsis</a:t>
            </a:r>
            <a:r>
              <a:rPr lang="en-US" b="1" i="0" dirty="0">
                <a:solidFill>
                  <a:srgbClr val="7030A0"/>
                </a:solidFill>
                <a:effectLst/>
                <a:latin typeface="Comic Sans MS" panose="030F0702030302020204" pitchFamily="66" charset="0"/>
              </a:rPr>
              <a:t> need air, water, light along with minerals for completing all the phases of its life.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13863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7E9A424-4AA1-443B-B4B2-B3DBC5F17A3B}"/>
              </a:ext>
            </a:extLst>
          </p:cNvPr>
          <p:cNvSpPr txBox="1"/>
          <p:nvPr/>
        </p:nvSpPr>
        <p:spPr>
          <a:xfrm>
            <a:off x="629920" y="348179"/>
            <a:ext cx="11115040" cy="3370346"/>
          </a:xfrm>
          <a:prstGeom prst="rect">
            <a:avLst/>
          </a:prstGeom>
          <a:noFill/>
        </p:spPr>
        <p:txBody>
          <a:bodyPr wrap="square">
            <a:spAutoFit/>
          </a:bodyPr>
          <a:lstStyle/>
          <a:p>
            <a:pPr algn="just">
              <a:lnSpc>
                <a:spcPct val="150000"/>
              </a:lnSpc>
            </a:pPr>
            <a:r>
              <a:rPr lang="en-US" b="1" i="0" dirty="0">
                <a:solidFill>
                  <a:srgbClr val="0070C0"/>
                </a:solidFill>
                <a:effectLst/>
                <a:latin typeface="Comic Sans MS" panose="030F0702030302020204" pitchFamily="66" charset="0"/>
              </a:rPr>
              <a:t>Various advantages of using Arabidopsis as important laboratory tool are</a:t>
            </a:r>
          </a:p>
          <a:p>
            <a:pPr marL="285750" indent="-285750" algn="just">
              <a:lnSpc>
                <a:spcPct val="150000"/>
              </a:lnSpc>
              <a:buFont typeface="Wingdings" panose="05000000000000000000" pitchFamily="2" charset="2"/>
              <a:buChar char="v"/>
            </a:pPr>
            <a:r>
              <a:rPr lang="en-US" b="1" dirty="0">
                <a:solidFill>
                  <a:srgbClr val="0070C0"/>
                </a:solidFill>
                <a:latin typeface="Comic Sans MS" panose="030F0702030302020204" pitchFamily="66" charset="0"/>
              </a:rPr>
              <a:t>F</a:t>
            </a:r>
            <a:r>
              <a:rPr lang="en-US" b="1" i="0" dirty="0">
                <a:solidFill>
                  <a:srgbClr val="0070C0"/>
                </a:solidFill>
                <a:effectLst/>
                <a:latin typeface="Comic Sans MS" panose="030F0702030302020204" pitchFamily="66" charset="0"/>
              </a:rPr>
              <a:t>ast life cycle</a:t>
            </a:r>
          </a:p>
          <a:p>
            <a:pPr marL="285750" indent="-285750" algn="just">
              <a:lnSpc>
                <a:spcPct val="150000"/>
              </a:lnSpc>
              <a:buFont typeface="Wingdings" panose="05000000000000000000" pitchFamily="2" charset="2"/>
              <a:buChar char="v"/>
            </a:pPr>
            <a:r>
              <a:rPr lang="en-US" b="1" dirty="0">
                <a:solidFill>
                  <a:srgbClr val="0070C0"/>
                </a:solidFill>
                <a:latin typeface="Comic Sans MS" panose="030F0702030302020204" pitchFamily="66" charset="0"/>
              </a:rPr>
              <a:t>N</a:t>
            </a:r>
            <a:r>
              <a:rPr lang="en-US" b="1" i="0" dirty="0">
                <a:solidFill>
                  <a:srgbClr val="0070C0"/>
                </a:solidFill>
                <a:effectLst/>
                <a:latin typeface="Comic Sans MS" panose="030F0702030302020204" pitchFamily="66" charset="0"/>
              </a:rPr>
              <a:t>umerous self progeny</a:t>
            </a:r>
          </a:p>
          <a:p>
            <a:pPr marL="285750" indent="-285750" algn="just">
              <a:lnSpc>
                <a:spcPct val="150000"/>
              </a:lnSpc>
              <a:buFont typeface="Wingdings" panose="05000000000000000000" pitchFamily="2" charset="2"/>
              <a:buChar char="v"/>
            </a:pPr>
            <a:r>
              <a:rPr lang="en-US" b="1" dirty="0">
                <a:solidFill>
                  <a:srgbClr val="0070C0"/>
                </a:solidFill>
                <a:latin typeface="Comic Sans MS" panose="030F0702030302020204" pitchFamily="66" charset="0"/>
              </a:rPr>
              <a:t>Can be grown in </a:t>
            </a:r>
            <a:r>
              <a:rPr lang="en-US" b="1" i="0" dirty="0">
                <a:solidFill>
                  <a:srgbClr val="0070C0"/>
                </a:solidFill>
                <a:effectLst/>
                <a:latin typeface="Comic Sans MS" panose="030F0702030302020204" pitchFamily="66" charset="0"/>
              </a:rPr>
              <a:t>limited space</a:t>
            </a:r>
          </a:p>
          <a:p>
            <a:pPr marL="285750" indent="-285750" algn="just">
              <a:lnSpc>
                <a:spcPct val="150000"/>
              </a:lnSpc>
              <a:buFont typeface="Wingdings" panose="05000000000000000000" pitchFamily="2" charset="2"/>
              <a:buChar char="v"/>
            </a:pPr>
            <a:r>
              <a:rPr lang="en-US" b="1" dirty="0">
                <a:solidFill>
                  <a:srgbClr val="0070C0"/>
                </a:solidFill>
                <a:latin typeface="Comic Sans MS" panose="030F0702030302020204" pitchFamily="66" charset="0"/>
              </a:rPr>
              <a:t>Can be</a:t>
            </a:r>
            <a:r>
              <a:rPr lang="en-US" b="1" i="0" dirty="0">
                <a:solidFill>
                  <a:srgbClr val="0070C0"/>
                </a:solidFill>
                <a:effectLst/>
                <a:latin typeface="Comic Sans MS" panose="030F0702030302020204" pitchFamily="66" charset="0"/>
              </a:rPr>
              <a:t> easily grown in a greenhouse or indoor growth chamber</a:t>
            </a:r>
          </a:p>
          <a:p>
            <a:pPr marL="285750" indent="-285750" algn="just">
              <a:lnSpc>
                <a:spcPct val="150000"/>
              </a:lnSpc>
              <a:buFont typeface="Wingdings" panose="05000000000000000000" pitchFamily="2" charset="2"/>
              <a:buChar char="Ø"/>
            </a:pPr>
            <a:r>
              <a:rPr lang="en-US" b="1" dirty="0">
                <a:solidFill>
                  <a:srgbClr val="0070C0"/>
                </a:solidFill>
                <a:latin typeface="Comic Sans MS" panose="030F0702030302020204" pitchFamily="66" charset="0"/>
              </a:rPr>
              <a:t>It has a</a:t>
            </a:r>
            <a:r>
              <a:rPr lang="en-US" b="1" i="0" dirty="0">
                <a:solidFill>
                  <a:srgbClr val="C00000"/>
                </a:solidFill>
                <a:effectLst/>
                <a:latin typeface="Comic Sans MS" panose="030F0702030302020204" pitchFamily="66" charset="0"/>
              </a:rPr>
              <a:t> relatively small, genetically tractable genome</a:t>
            </a:r>
          </a:p>
          <a:p>
            <a:pPr marL="285750" indent="-285750" algn="just">
              <a:lnSpc>
                <a:spcPct val="150000"/>
              </a:lnSpc>
              <a:buFont typeface="Wingdings" panose="05000000000000000000" pitchFamily="2" charset="2"/>
              <a:buChar char="Ø"/>
            </a:pPr>
            <a:r>
              <a:rPr lang="en-US" b="1" dirty="0">
                <a:solidFill>
                  <a:srgbClr val="C00000"/>
                </a:solidFill>
                <a:latin typeface="Comic Sans MS" panose="030F0702030302020204" pitchFamily="66" charset="0"/>
              </a:rPr>
              <a:t>Easy genome </a:t>
            </a:r>
            <a:r>
              <a:rPr lang="en-US" b="1" i="0" dirty="0">
                <a:solidFill>
                  <a:srgbClr val="C00000"/>
                </a:solidFill>
                <a:effectLst/>
                <a:latin typeface="Comic Sans MS" panose="030F0702030302020204" pitchFamily="66" charset="0"/>
              </a:rPr>
              <a:t>manipulation using tools of genetic engineering</a:t>
            </a:r>
          </a:p>
          <a:p>
            <a:pPr marL="285750" indent="-285750" algn="just">
              <a:lnSpc>
                <a:spcPct val="150000"/>
              </a:lnSpc>
              <a:buFont typeface="Wingdings" panose="05000000000000000000" pitchFamily="2" charset="2"/>
              <a:buChar char="Ø"/>
            </a:pPr>
            <a:r>
              <a:rPr lang="en-US" b="1" dirty="0">
                <a:solidFill>
                  <a:srgbClr val="C00000"/>
                </a:solidFill>
                <a:latin typeface="Comic Sans MS" panose="030F0702030302020204" pitchFamily="66" charset="0"/>
              </a:rPr>
              <a:t>Easier to work than</a:t>
            </a:r>
            <a:r>
              <a:rPr lang="en-US" b="1" i="0" dirty="0">
                <a:solidFill>
                  <a:srgbClr val="C00000"/>
                </a:solidFill>
                <a:effectLst/>
                <a:latin typeface="Comic Sans MS" panose="030F0702030302020204" pitchFamily="66" charset="0"/>
              </a:rPr>
              <a:t> any other plant genome.</a:t>
            </a:r>
            <a:endParaRPr lang="en-IN"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42935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3530</TotalTime>
  <Words>521</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 Black</vt:lpstr>
      <vt:lpstr>Calibri</vt:lpstr>
      <vt:lpstr>Calibri Light</vt:lpstr>
      <vt:lpstr>Comic Sans MS</vt:lpstr>
      <vt:lpstr>Helvetica</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Varsha Gupta</dc:creator>
  <cp:lastModifiedBy>Lenovo</cp:lastModifiedBy>
  <cp:revision>37</cp:revision>
  <dcterms:created xsi:type="dcterms:W3CDTF">2020-09-06T14:07:29Z</dcterms:created>
  <dcterms:modified xsi:type="dcterms:W3CDTF">2022-10-01T07:14:40Z</dcterms:modified>
</cp:coreProperties>
</file>