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D6EB7F-19AD-414F-9329-40E88C355AF0}" type="datetimeFigureOut">
              <a:rPr lang="en-US" smtClean="0"/>
              <a:t>10/1/2022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22C02-DD55-4B5C-AE3D-06992F01B9B7}" type="slidenum">
              <a:rPr lang="en-US" smtClean="0"/>
              <a:t>‹#›</a:t>
            </a:fld>
            <a:endParaRPr lang="en-US"/>
          </a:p>
        </p:txBody>
      </p:sp>
    </p:spTree>
    <p:extLst>
      <p:ext uri="{BB962C8B-B14F-4D97-AF65-F5344CB8AC3E}">
        <p14:creationId xmlns:p14="http://schemas.microsoft.com/office/powerpoint/2010/main" val="245508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22222"/>
                </a:solidFill>
                <a:effectLst/>
                <a:latin typeface="arial" panose="020B0604020202020204" pitchFamily="34" charset="0"/>
              </a:rPr>
              <a:t>The term </a:t>
            </a:r>
            <a:r>
              <a:rPr lang="en-US" b="1" i="0" dirty="0">
                <a:solidFill>
                  <a:srgbClr val="222222"/>
                </a:solidFill>
                <a:effectLst/>
                <a:latin typeface="arial" panose="020B0604020202020204" pitchFamily="34" charset="0"/>
              </a:rPr>
              <a:t>eudicots</a:t>
            </a:r>
            <a:r>
              <a:rPr lang="en-US" b="0" i="0" dirty="0">
                <a:solidFill>
                  <a:srgbClr val="222222"/>
                </a:solidFill>
                <a:effectLst/>
                <a:latin typeface="arial" panose="020B0604020202020204" pitchFamily="34" charset="0"/>
              </a:rPr>
              <a:t>, also called tricolpates, means true </a:t>
            </a:r>
            <a:r>
              <a:rPr lang="en-US" b="1" i="0" dirty="0">
                <a:solidFill>
                  <a:srgbClr val="222222"/>
                </a:solidFill>
                <a:effectLst/>
                <a:latin typeface="arial" panose="020B0604020202020204" pitchFamily="34" charset="0"/>
              </a:rPr>
              <a:t>dicots</a:t>
            </a:r>
            <a:r>
              <a:rPr lang="en-US" b="0" i="0" dirty="0">
                <a:solidFill>
                  <a:srgbClr val="222222"/>
                </a:solidFill>
                <a:effectLst/>
                <a:latin typeface="arial" panose="020B0604020202020204" pitchFamily="34" charset="0"/>
              </a:rPr>
              <a:t> and includes mostly the plants that were traditionally described as </a:t>
            </a:r>
            <a:r>
              <a:rPr lang="en-US" b="1" i="0" dirty="0">
                <a:solidFill>
                  <a:srgbClr val="222222"/>
                </a:solidFill>
                <a:effectLst/>
                <a:latin typeface="arial" panose="020B0604020202020204" pitchFamily="34" charset="0"/>
              </a:rPr>
              <a:t>dicots</a:t>
            </a:r>
            <a:r>
              <a:rPr lang="en-US" b="0" i="0" dirty="0">
                <a:solidFill>
                  <a:srgbClr val="222222"/>
                </a:solidFill>
                <a:effectLst/>
                <a:latin typeface="arial" panose="020B0604020202020204" pitchFamily="34" charset="0"/>
              </a:rPr>
              <a:t>. ... According to Simpson (2010), the </a:t>
            </a:r>
            <a:r>
              <a:rPr lang="en-US" b="1" i="0" dirty="0">
                <a:solidFill>
                  <a:srgbClr val="222222"/>
                </a:solidFill>
                <a:effectLst/>
                <a:latin typeface="arial" panose="020B0604020202020204" pitchFamily="34" charset="0"/>
              </a:rPr>
              <a:t>dicots</a:t>
            </a:r>
            <a:r>
              <a:rPr lang="en-US" b="0" i="0" dirty="0">
                <a:solidFill>
                  <a:srgbClr val="222222"/>
                </a:solidFill>
                <a:effectLst/>
                <a:latin typeface="arial" panose="020B0604020202020204" pitchFamily="34" charset="0"/>
              </a:rPr>
              <a:t> or </a:t>
            </a:r>
            <a:r>
              <a:rPr lang="en-US" b="0" i="0" dirty="0" err="1">
                <a:solidFill>
                  <a:srgbClr val="222222"/>
                </a:solidFill>
                <a:effectLst/>
                <a:latin typeface="arial" panose="020B0604020202020204" pitchFamily="34" charset="0"/>
              </a:rPr>
              <a:t>Dicotyledoneae</a:t>
            </a:r>
            <a:r>
              <a:rPr lang="en-US" b="0" i="0" dirty="0">
                <a:solidFill>
                  <a:srgbClr val="222222"/>
                </a:solidFill>
                <a:effectLst/>
                <a:latin typeface="arial" panose="020B0604020202020204" pitchFamily="34" charset="0"/>
              </a:rPr>
              <a:t> as traditionally described (all non-monocot plants, two cotyledons) should no longer be used as a formal taxonomic unit.</a:t>
            </a:r>
            <a:endParaRPr lang="en-IN" dirty="0"/>
          </a:p>
        </p:txBody>
      </p:sp>
      <p:sp>
        <p:nvSpPr>
          <p:cNvPr id="4" name="Slide Number Placeholder 3"/>
          <p:cNvSpPr>
            <a:spLocks noGrp="1"/>
          </p:cNvSpPr>
          <p:nvPr>
            <p:ph type="sldNum" sz="quarter" idx="5"/>
          </p:nvPr>
        </p:nvSpPr>
        <p:spPr/>
        <p:txBody>
          <a:bodyPr/>
          <a:lstStyle/>
          <a:p>
            <a:fld id="{2E1C7E3F-F2EC-4738-A6BA-B9DBC4674738}" type="slidenum">
              <a:rPr lang="en-IN" smtClean="0"/>
              <a:t>7</a:t>
            </a:fld>
            <a:endParaRPr lang="en-IN"/>
          </a:p>
        </p:txBody>
      </p:sp>
    </p:spTree>
    <p:extLst>
      <p:ext uri="{BB962C8B-B14F-4D97-AF65-F5344CB8AC3E}">
        <p14:creationId xmlns:p14="http://schemas.microsoft.com/office/powerpoint/2010/main" val="997360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99A23-340A-403F-AEDA-B5F9CA4B384F}"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74044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99A23-340A-403F-AEDA-B5F9CA4B384F}"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2621666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99A23-340A-403F-AEDA-B5F9CA4B384F}"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404649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99A23-340A-403F-AEDA-B5F9CA4B384F}"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413930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99A23-340A-403F-AEDA-B5F9CA4B384F}"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340296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99A23-340A-403F-AEDA-B5F9CA4B384F}"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395271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99A23-340A-403F-AEDA-B5F9CA4B384F}"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38179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99A23-340A-403F-AEDA-B5F9CA4B384F}"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412618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99A23-340A-403F-AEDA-B5F9CA4B384F}"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396490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99A23-340A-403F-AEDA-B5F9CA4B384F}"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137057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99A23-340A-403F-AEDA-B5F9CA4B384F}"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82308-A20C-4DFB-8117-F208D80BE4F3}" type="slidenum">
              <a:rPr lang="en-US" smtClean="0"/>
              <a:t>‹#›</a:t>
            </a:fld>
            <a:endParaRPr lang="en-US"/>
          </a:p>
        </p:txBody>
      </p:sp>
    </p:spTree>
    <p:extLst>
      <p:ext uri="{BB962C8B-B14F-4D97-AF65-F5344CB8AC3E}">
        <p14:creationId xmlns:p14="http://schemas.microsoft.com/office/powerpoint/2010/main" val="21716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99A23-340A-403F-AEDA-B5F9CA4B384F}" type="datetimeFigureOut">
              <a:rPr lang="en-US" smtClean="0"/>
              <a:t>10/1/2022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82308-A20C-4DFB-8117-F208D80BE4F3}" type="slidenum">
              <a:rPr lang="en-US" smtClean="0"/>
              <a:t>‹#›</a:t>
            </a:fld>
            <a:endParaRPr lang="en-US"/>
          </a:p>
        </p:txBody>
      </p:sp>
    </p:spTree>
    <p:extLst>
      <p:ext uri="{BB962C8B-B14F-4D97-AF65-F5344CB8AC3E}">
        <p14:creationId xmlns:p14="http://schemas.microsoft.com/office/powerpoint/2010/main" val="2331071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andor.oxinst.com/learning/view/article/advantages-of-using-arabidopsis-thaliana-as-a-model-organism" TargetMode="External"/><Relationship Id="rId2" Type="http://schemas.openxmlformats.org/officeDocument/2006/relationships/hyperlink" Target="https://www.nsf.gov/pubs/2002/bio0202/model.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2C31110-7637-46B9-87E7-40FE7B158F80}"/>
              </a:ext>
            </a:extLst>
          </p:cNvPr>
          <p:cNvSpPr txBox="1"/>
          <p:nvPr/>
        </p:nvSpPr>
        <p:spPr>
          <a:xfrm>
            <a:off x="2164080" y="17195"/>
            <a:ext cx="8209280" cy="369332"/>
          </a:xfrm>
          <a:prstGeom prst="rect">
            <a:avLst/>
          </a:prstGeom>
          <a:noFill/>
        </p:spPr>
        <p:txBody>
          <a:bodyPr wrap="square">
            <a:spAutoFit/>
          </a:bodyPr>
          <a:lstStyle/>
          <a:p>
            <a:pPr algn="l"/>
            <a:r>
              <a:rPr lang="en-US" b="1" i="1" cap="all" dirty="0">
                <a:solidFill>
                  <a:srgbClr val="75757A"/>
                </a:solidFill>
                <a:effectLst/>
                <a:latin typeface="Verdana" panose="020B0604030504040204" pitchFamily="34" charset="0"/>
              </a:rPr>
              <a:t>ARABIDOPSIS VERSUS PLANTS OF ECONOMIC SIGNIFICANC</a:t>
            </a:r>
            <a:r>
              <a:rPr lang="en-US" b="1" i="0" cap="all" dirty="0">
                <a:solidFill>
                  <a:srgbClr val="75757A"/>
                </a:solidFill>
                <a:effectLst/>
                <a:latin typeface="Verdana" panose="020B0604030504040204" pitchFamily="34" charset="0"/>
              </a:rPr>
              <a:t>E</a:t>
            </a:r>
          </a:p>
        </p:txBody>
      </p:sp>
      <p:sp>
        <p:nvSpPr>
          <p:cNvPr id="5" name="TextBox 4">
            <a:extLst>
              <a:ext uri="{FF2B5EF4-FFF2-40B4-BE49-F238E27FC236}">
                <a16:creationId xmlns:a16="http://schemas.microsoft.com/office/drawing/2014/main" xmlns="" id="{629FB13A-A05C-4054-A072-328E93A9C392}"/>
              </a:ext>
            </a:extLst>
          </p:cNvPr>
          <p:cNvSpPr txBox="1"/>
          <p:nvPr/>
        </p:nvSpPr>
        <p:spPr>
          <a:xfrm>
            <a:off x="416560" y="575161"/>
            <a:ext cx="11562080" cy="3139321"/>
          </a:xfrm>
          <a:prstGeom prst="rect">
            <a:avLst/>
          </a:prstGeom>
          <a:noFill/>
        </p:spPr>
        <p:txBody>
          <a:bodyPr wrap="square">
            <a:spAutoFit/>
          </a:bodyPr>
          <a:lstStyle/>
          <a:p>
            <a:pPr algn="just"/>
            <a:r>
              <a:rPr lang="en-US" b="1" i="0" dirty="0">
                <a:solidFill>
                  <a:srgbClr val="000000"/>
                </a:solidFill>
                <a:effectLst/>
                <a:latin typeface="Comic Sans MS" panose="030F0702030302020204" pitchFamily="66" charset="0"/>
              </a:rPr>
              <a:t>                                               Why Arabidopsis?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70C0"/>
                </a:solidFill>
                <a:effectLst/>
                <a:latin typeface="Comic Sans MS" panose="030F0702030302020204" pitchFamily="66" charset="0"/>
              </a:rPr>
              <a:t>We should concentrate our research efforts and resources on food plant species or economically important plant?</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2060"/>
                </a:solidFill>
                <a:effectLst/>
                <a:latin typeface="Comic Sans MS" panose="030F0702030302020204" pitchFamily="66" charset="0"/>
              </a:rPr>
              <a:t>This requires working on a variety which can help us access various effects of biotic/abiotic stress, easy gene manipulation, small genome which can be easily manipulated therefore, saving labor, resources and time.  </a:t>
            </a:r>
          </a:p>
          <a:p>
            <a:pPr marL="285750" indent="-285750" algn="just">
              <a:buFont typeface="Wingdings" panose="05000000000000000000" pitchFamily="2" charset="2"/>
              <a:buChar char="Ø"/>
            </a:pPr>
            <a:endParaRPr lang="en-US" b="1" dirty="0">
              <a:solidFill>
                <a:srgbClr val="002060"/>
              </a:solidFill>
              <a:latin typeface="Comic Sans MS" panose="030F0702030302020204" pitchFamily="66" charset="0"/>
            </a:endParaRPr>
          </a:p>
          <a:p>
            <a:pPr marL="285750" indent="-285750" algn="just">
              <a:buFont typeface="Wingdings" panose="05000000000000000000" pitchFamily="2" charset="2"/>
              <a:buChar char="Ø"/>
            </a:pPr>
            <a:r>
              <a:rPr lang="en-US" b="1" dirty="0">
                <a:solidFill>
                  <a:srgbClr val="002060"/>
                </a:solidFill>
                <a:latin typeface="Comic Sans MS" panose="030F0702030302020204" pitchFamily="66" charset="0"/>
              </a:rPr>
              <a:t>Working with Arabidopsis solve all these issues and </a:t>
            </a:r>
            <a:r>
              <a:rPr lang="en-US" b="1" i="0" dirty="0">
                <a:solidFill>
                  <a:srgbClr val="00B050"/>
                </a:solidFill>
                <a:effectLst/>
                <a:latin typeface="Comic Sans MS" panose="030F0702030302020204" pitchFamily="66" charset="0"/>
              </a:rPr>
              <a:t>comprehensive knowledge of a complete plant can be easily obtained. </a:t>
            </a:r>
            <a:endParaRPr lang="en-IN"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5103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8BC9AE-CA2E-4ACC-ADAC-E21F08F5C289}"/>
              </a:ext>
            </a:extLst>
          </p:cNvPr>
          <p:cNvSpPr txBox="1"/>
          <p:nvPr/>
        </p:nvSpPr>
        <p:spPr>
          <a:xfrm>
            <a:off x="81280" y="-37346"/>
            <a:ext cx="11887200" cy="5632311"/>
          </a:xfrm>
          <a:prstGeom prst="rect">
            <a:avLst/>
          </a:prstGeom>
          <a:noFill/>
        </p:spPr>
        <p:txBody>
          <a:bodyPr wrap="square">
            <a:spAutoFit/>
          </a:bodyPr>
          <a:lstStyle/>
          <a:p>
            <a:pPr algn="just"/>
            <a:r>
              <a:rPr lang="en-IN" dirty="0"/>
              <a:t>Fruit Development</a:t>
            </a:r>
          </a:p>
          <a:p>
            <a:pPr algn="just"/>
            <a:r>
              <a:rPr lang="en-US" dirty="0"/>
              <a:t>Apart from Arabidopsis, Solanum </a:t>
            </a:r>
            <a:r>
              <a:rPr lang="en-US" dirty="0" err="1"/>
              <a:t>lycopersicum</a:t>
            </a:r>
            <a:r>
              <a:rPr lang="en-US" dirty="0"/>
              <a:t> (tomato) is another well-established reference plant for the study not only of fruit ripening, but also plant growth, compound leaf development, and disease resistance. </a:t>
            </a:r>
          </a:p>
          <a:p>
            <a:pPr algn="just"/>
            <a:endParaRPr lang="en-US" dirty="0"/>
          </a:p>
          <a:p>
            <a:pPr algn="just"/>
            <a:r>
              <a:rPr lang="en-US" dirty="0"/>
              <a:t>There are many cultivars of tomato, and one in particular has been proposed for its Arabidopsis-like properties, cultivar Micro-Tom, a dwarf and determinate growth variety originally produced as an ornamental. </a:t>
            </a:r>
          </a:p>
          <a:p>
            <a:pPr algn="just"/>
            <a:endParaRPr lang="en-US" dirty="0"/>
          </a:p>
          <a:p>
            <a:pPr algn="just"/>
            <a:r>
              <a:rPr lang="en-US" dirty="0"/>
              <a:t>Its rapid life cycle (2–3 months), small size (10–20 cm), and ability to grow when planted at high density (&gt;1,000 plants per m2 ) and in glasshouses suit it well for mutant screens. </a:t>
            </a:r>
          </a:p>
          <a:p>
            <a:pPr algn="just"/>
            <a:endParaRPr lang="en-US" dirty="0"/>
          </a:p>
          <a:p>
            <a:pPr algn="just"/>
            <a:r>
              <a:rPr lang="en-US" dirty="0"/>
              <a:t>Insertional mutagenesis protocols allow for isolation and molecular cloning of genes that give novel mutant phenotypes, and chemical mutagenesis is also highly effective. </a:t>
            </a:r>
          </a:p>
          <a:p>
            <a:pPr algn="just"/>
            <a:endParaRPr lang="en-US" dirty="0"/>
          </a:p>
          <a:p>
            <a:pPr algn="just"/>
            <a:r>
              <a:rPr lang="en-US" dirty="0"/>
              <a:t>The published genome sequences of tomato are from another, closely related cultivar and show a genome of ~900 Mb (Tomato Genome Consortium, 2012). </a:t>
            </a:r>
          </a:p>
          <a:p>
            <a:pPr algn="just"/>
            <a:endParaRPr lang="en-US" dirty="0"/>
          </a:p>
          <a:p>
            <a:pPr algn="just"/>
            <a:r>
              <a:rPr lang="en-US" dirty="0"/>
              <a:t>As for Arabidopsis, tomatoes can be considered to have satellite systems. </a:t>
            </a:r>
          </a:p>
          <a:p>
            <a:pPr algn="just"/>
            <a:endParaRPr lang="en-US" dirty="0"/>
          </a:p>
          <a:p>
            <a:pPr algn="just"/>
            <a:r>
              <a:rPr lang="en-US" dirty="0"/>
              <a:t>One of particular note is potato, a member of the same family, which serves as a model not only for tuber development, but also for agriculturally relevant disease resistance. </a:t>
            </a:r>
            <a:endParaRPr lang="en-IN" dirty="0"/>
          </a:p>
        </p:txBody>
      </p:sp>
    </p:spTree>
    <p:extLst>
      <p:ext uri="{BB962C8B-B14F-4D97-AF65-F5344CB8AC3E}">
        <p14:creationId xmlns:p14="http://schemas.microsoft.com/office/powerpoint/2010/main" val="194156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6A245D-7377-4130-B55A-CE8769C7CDF4}"/>
              </a:ext>
            </a:extLst>
          </p:cNvPr>
          <p:cNvSpPr txBox="1"/>
          <p:nvPr/>
        </p:nvSpPr>
        <p:spPr>
          <a:xfrm>
            <a:off x="121920" y="-79653"/>
            <a:ext cx="11877040" cy="5632311"/>
          </a:xfrm>
          <a:prstGeom prst="rect">
            <a:avLst/>
          </a:prstGeom>
          <a:noFill/>
        </p:spPr>
        <p:txBody>
          <a:bodyPr wrap="square">
            <a:spAutoFit/>
          </a:bodyPr>
          <a:lstStyle/>
          <a:p>
            <a:pPr marL="285750" indent="-285750" algn="just">
              <a:buFont typeface="Wingdings" panose="05000000000000000000" pitchFamily="2" charset="2"/>
              <a:buChar char="v"/>
            </a:pPr>
            <a:r>
              <a:rPr lang="en-US" dirty="0"/>
              <a:t>Monocot Models (Grasses)</a:t>
            </a:r>
          </a:p>
          <a:p>
            <a:pPr marL="285750" indent="-285750" algn="just">
              <a:buFont typeface="Wingdings" panose="05000000000000000000" pitchFamily="2" charset="2"/>
              <a:buChar char="v"/>
            </a:pPr>
            <a:endParaRPr lang="en-US" dirty="0"/>
          </a:p>
          <a:p>
            <a:pPr marL="285750" indent="-285750" algn="just">
              <a:buFont typeface="Wingdings" panose="05000000000000000000" pitchFamily="2" charset="2"/>
              <a:buChar char="v"/>
            </a:pPr>
            <a:r>
              <a:rPr lang="en-US" dirty="0"/>
              <a:t>Grasses constitute the most important plants for human use: the three major crops in the world are maize, rice, and wheat. </a:t>
            </a:r>
          </a:p>
          <a:p>
            <a:pPr marL="285750" indent="-285750" algn="just">
              <a:buFont typeface="Wingdings" panose="05000000000000000000" pitchFamily="2" charset="2"/>
              <a:buChar char="v"/>
            </a:pPr>
            <a:endParaRPr lang="en-US" dirty="0"/>
          </a:p>
          <a:p>
            <a:pPr marL="285750" indent="-285750" algn="just">
              <a:buFont typeface="Wingdings" panose="05000000000000000000" pitchFamily="2" charset="2"/>
              <a:buChar char="v"/>
            </a:pPr>
            <a:r>
              <a:rPr lang="en-US" dirty="0"/>
              <a:t>Long before Arabidopsis came to prominence as a model, researchers studied the genetics and development of maize (</a:t>
            </a:r>
            <a:r>
              <a:rPr lang="en-US" dirty="0" err="1"/>
              <a:t>Zea</a:t>
            </a:r>
            <a:r>
              <a:rPr lang="en-US" dirty="0"/>
              <a:t> mays), as well as the genetic basis of its domestication from the wild grass teosinte, and particularly, the genetic contributions to yield and agronomic properties of this major crop</a:t>
            </a:r>
          </a:p>
          <a:p>
            <a:pPr marL="285750" indent="-285750" algn="just">
              <a:buFont typeface="Wingdings" panose="05000000000000000000" pitchFamily="2" charset="2"/>
              <a:buChar char="v"/>
            </a:pPr>
            <a:endParaRPr lang="en-US" dirty="0"/>
          </a:p>
          <a:p>
            <a:pPr marL="285750" indent="-285750" algn="just">
              <a:buFont typeface="Wingdings" panose="05000000000000000000" pitchFamily="2" charset="2"/>
              <a:buChar char="v"/>
            </a:pPr>
            <a:r>
              <a:rPr lang="en-US" dirty="0"/>
              <a:t>One of the initial reasons for the use of Arabidopsis was the difficulty in dealing with the enormous genome of maize, which at ~2.3 Gb is similar in size to that of humans. </a:t>
            </a:r>
          </a:p>
          <a:p>
            <a:pPr marL="285750" indent="-285750" algn="just">
              <a:buFont typeface="Wingdings" panose="05000000000000000000" pitchFamily="2" charset="2"/>
              <a:buChar char="v"/>
            </a:pPr>
            <a:r>
              <a:rPr lang="en-US" dirty="0"/>
              <a:t>Maize is also a large and slow growing plant, with one or two generations a year, requiring considerable field space or highly illuminated growth room areas. </a:t>
            </a:r>
          </a:p>
          <a:p>
            <a:pPr marL="285750" indent="-285750" algn="just">
              <a:buFont typeface="Wingdings" panose="05000000000000000000" pitchFamily="2" charset="2"/>
              <a:buChar char="v"/>
            </a:pPr>
            <a:r>
              <a:rPr lang="en-US" dirty="0"/>
              <a:t>To avoid these difficulties, and still study the growth and physiology of grasses, grass satellite systems are also intensively studied. Rice (Oryza sativa) is the predominantly studied non-maize model genomic system for grasses, not only because it is a major crop itself, but also because it has a manageable genome and is a smaller plant, more easily suited to laboratory growth. </a:t>
            </a:r>
          </a:p>
          <a:p>
            <a:pPr marL="285750" indent="-285750" algn="just">
              <a:buFont typeface="Wingdings" panose="05000000000000000000" pitchFamily="2" charset="2"/>
              <a:buChar char="v"/>
            </a:pPr>
            <a:r>
              <a:rPr lang="en-US" dirty="0"/>
              <a:t>The haploid genome of 389 Mb has been sequenced and annotated (International Rice Genome Sequencing Project 2005), and there are efficient transformation methods. The generation time is ~4 months, depending on strain (compared to ~2 months for Arabidopsis thaliana). </a:t>
            </a:r>
            <a:endParaRPr lang="en-IN" dirty="0"/>
          </a:p>
        </p:txBody>
      </p:sp>
    </p:spTree>
    <p:extLst>
      <p:ext uri="{BB962C8B-B14F-4D97-AF65-F5344CB8AC3E}">
        <p14:creationId xmlns:p14="http://schemas.microsoft.com/office/powerpoint/2010/main" val="3425092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D78AE06-3D08-4FAE-9ABB-E29BF7BA53BF}"/>
              </a:ext>
            </a:extLst>
          </p:cNvPr>
          <p:cNvSpPr txBox="1"/>
          <p:nvPr/>
        </p:nvSpPr>
        <p:spPr>
          <a:xfrm>
            <a:off x="355600" y="1108512"/>
            <a:ext cx="11623040" cy="4801314"/>
          </a:xfrm>
          <a:prstGeom prst="rect">
            <a:avLst/>
          </a:prstGeom>
          <a:noFill/>
        </p:spPr>
        <p:txBody>
          <a:bodyPr wrap="square">
            <a:spAutoFit/>
          </a:bodyPr>
          <a:lstStyle/>
          <a:p>
            <a:pPr algn="just"/>
            <a:r>
              <a:rPr lang="en-US" dirty="0"/>
              <a:t>Bioenergy Crops An additional important use for plants beyond their use for food is their use for energy, either by burning, the traditional route, or for conversion to high-energy transportation fuels (bioethanol and biodiesel). Sorghum bicolor is one model energy crop, with low input, high drought tolerance, and accumulation of large amounts of sugars in stems, which grow to high biomass (</a:t>
            </a:r>
            <a:r>
              <a:rPr lang="en-US" dirty="0" err="1"/>
              <a:t>Carpita</a:t>
            </a:r>
            <a:r>
              <a:rPr lang="en-US" dirty="0"/>
              <a:t> and McCann 2008; </a:t>
            </a:r>
            <a:r>
              <a:rPr lang="en-US" dirty="0" err="1"/>
              <a:t>Calviño</a:t>
            </a:r>
            <a:r>
              <a:rPr lang="en-US" dirty="0"/>
              <a:t> and Messing 2012). It is also a potential model for study of C4 photosynthesis (Mullet et al., 2014). The ~732 Mb genome is partly sequenced (Paterson et al., 2009). Genomic analysis by high-resolution genetic mapping and sequencing of the sugarcane relative Miscanthus sinensis (a parental species of the hybrid energy crop Miscanthus x giganteus) has also been started (Ma et al., 2012; Swaminathan et al., 2012) as has sequencing of Miscanthus x giganteus (Swaminathan et al., 2010). Another high-yielding energy crop is switch-grass, Panicum virgatum, which is also the subject of genome analysis projects that show a close relationship to sorghum (Sharma et al., 2012). The duckweeds are highly reduced aquatic monocots. A truly tiny (2 cm) member, the </a:t>
            </a:r>
            <a:r>
              <a:rPr lang="en-US" dirty="0" err="1"/>
              <a:t>fastgrowing</a:t>
            </a:r>
            <a:r>
              <a:rPr lang="en-US" dirty="0"/>
              <a:t> </a:t>
            </a:r>
            <a:r>
              <a:rPr lang="en-US" dirty="0" err="1"/>
              <a:t>Lemna</a:t>
            </a:r>
            <a:r>
              <a:rPr lang="en-US" dirty="0"/>
              <a:t> minor, has additionally been proposed as a model for aquatic plants, as a biofuel source, and because of its sensitivity to environmental toxins, for </a:t>
            </a:r>
            <a:r>
              <a:rPr lang="en-US" dirty="0" err="1"/>
              <a:t>ecophysiological</a:t>
            </a:r>
            <a:r>
              <a:rPr lang="en-US" dirty="0"/>
              <a:t> studies (Van </a:t>
            </a:r>
            <a:r>
              <a:rPr lang="en-US" dirty="0" err="1"/>
              <a:t>Hoeck</a:t>
            </a:r>
            <a:r>
              <a:rPr lang="en-US" dirty="0"/>
              <a:t> et al., 2015). The diploid genome is 472 Mb (Van </a:t>
            </a:r>
            <a:r>
              <a:rPr lang="en-US" dirty="0" err="1"/>
              <a:t>Hoeck</a:t>
            </a:r>
            <a:r>
              <a:rPr lang="en-US" dirty="0"/>
              <a:t> et al., 2015), and efficient genetic transformation and gene silencing via artificial microRNAs have been established (</a:t>
            </a:r>
            <a:r>
              <a:rPr lang="en-US" dirty="0" err="1"/>
              <a:t>Cantó</a:t>
            </a:r>
            <a:r>
              <a:rPr lang="en-US" dirty="0"/>
              <a:t>-Pastor et al., 2015). The smallest known monocot genome (158 Mb) belongs to another duckweed, </a:t>
            </a:r>
            <a:r>
              <a:rPr lang="en-US" dirty="0" err="1"/>
              <a:t>Spirodela</a:t>
            </a:r>
            <a:r>
              <a:rPr lang="en-US" dirty="0"/>
              <a:t> </a:t>
            </a:r>
            <a:r>
              <a:rPr lang="en-US" dirty="0" err="1"/>
              <a:t>polyrhiza</a:t>
            </a:r>
            <a:r>
              <a:rPr lang="en-US" dirty="0"/>
              <a:t>, whose genome sequence suggests that reductions in several biochemical pathways accompany its aquatic lifestyle and that its neotenous life cycle is reflected in changes in paralog numbers of promoters and repressors of the juvenile-to-adult transition (Wang et al., 2014). </a:t>
            </a:r>
            <a:endParaRPr lang="en-IN" dirty="0"/>
          </a:p>
        </p:txBody>
      </p:sp>
    </p:spTree>
    <p:extLst>
      <p:ext uri="{BB962C8B-B14F-4D97-AF65-F5344CB8AC3E}">
        <p14:creationId xmlns:p14="http://schemas.microsoft.com/office/powerpoint/2010/main" val="3985651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40B173E-6CFA-4E10-95A9-94DA31210B7A}"/>
              </a:ext>
            </a:extLst>
          </p:cNvPr>
          <p:cNvSpPr txBox="1"/>
          <p:nvPr/>
        </p:nvSpPr>
        <p:spPr>
          <a:xfrm>
            <a:off x="193040" y="136436"/>
            <a:ext cx="11775440" cy="2585323"/>
          </a:xfrm>
          <a:prstGeom prst="rect">
            <a:avLst/>
          </a:prstGeom>
          <a:noFill/>
        </p:spPr>
        <p:txBody>
          <a:bodyPr wrap="square">
            <a:spAutoFit/>
          </a:bodyPr>
          <a:lstStyle/>
          <a:p>
            <a:pPr algn="just"/>
            <a:r>
              <a:rPr lang="en-US" dirty="0"/>
              <a:t>Medicinal Plants There are hundreds of medicinal plants, and many of our drugs are either derived from plants or based on compounds originally identified in plants, e.g., aspirin from Salix species, morphine from Papaver </a:t>
            </a:r>
            <a:r>
              <a:rPr lang="en-US" dirty="0" err="1"/>
              <a:t>somniferum</a:t>
            </a:r>
            <a:r>
              <a:rPr lang="en-US" dirty="0"/>
              <a:t>, digitalin from Digitalis purpurea, quinine from Cinchona species, vincristine from Catharanthus roseus, and </a:t>
            </a:r>
            <a:r>
              <a:rPr lang="en-US" dirty="0" err="1"/>
              <a:t>taxol</a:t>
            </a:r>
            <a:r>
              <a:rPr lang="en-US" dirty="0"/>
              <a:t> from Taxus species. However, the compounds often exist in minute quantities, in sometimes rare plants, making the identification of the genetic basis for biochemical pathways and their transfer to more tractable systems of both economic and environmental interest. Targeted genomic or transcriptomic sequencing of medicinal plant species (Hao et al., 2012; Sharma and Shrivastava, 2016) could lead to synthetic biology approaches to produce specific bioactive compounds in yeast or E. coli, as has been done with Artemisia annua, the source of artemisinin, a potent anti-malarial drug (Ro et al., 2006; Westfall et al., 2012), and the opium poppy Papaver </a:t>
            </a:r>
            <a:r>
              <a:rPr lang="en-US" dirty="0" err="1"/>
              <a:t>somniferum</a:t>
            </a:r>
            <a:r>
              <a:rPr lang="en-US" dirty="0"/>
              <a:t>, the source of medical opiates (</a:t>
            </a:r>
            <a:r>
              <a:rPr lang="en-US" dirty="0" err="1"/>
              <a:t>Thodey</a:t>
            </a:r>
            <a:r>
              <a:rPr lang="en-US" dirty="0"/>
              <a:t> et al., 2014).</a:t>
            </a:r>
            <a:endParaRPr lang="en-IN" dirty="0"/>
          </a:p>
        </p:txBody>
      </p:sp>
    </p:spTree>
    <p:extLst>
      <p:ext uri="{BB962C8B-B14F-4D97-AF65-F5344CB8AC3E}">
        <p14:creationId xmlns:p14="http://schemas.microsoft.com/office/powerpoint/2010/main" val="2554657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94E2A34-A2FB-4FC4-95D0-EE306CB7E3BF}"/>
              </a:ext>
            </a:extLst>
          </p:cNvPr>
          <p:cNvSpPr txBox="1"/>
          <p:nvPr/>
        </p:nvSpPr>
        <p:spPr>
          <a:xfrm>
            <a:off x="1076960" y="783947"/>
            <a:ext cx="10779760" cy="3970318"/>
          </a:xfrm>
          <a:prstGeom prst="rect">
            <a:avLst/>
          </a:prstGeom>
          <a:noFill/>
        </p:spPr>
        <p:txBody>
          <a:bodyPr wrap="square">
            <a:spAutoFit/>
          </a:bodyPr>
          <a:lstStyle/>
          <a:p>
            <a:pPr algn="just"/>
            <a:r>
              <a:rPr lang="en-US" dirty="0"/>
              <a:t>Trees </a:t>
            </a:r>
            <a:r>
              <a:rPr lang="en-US" dirty="0" err="1"/>
              <a:t>Trees</a:t>
            </a:r>
            <a:r>
              <a:rPr lang="en-US" dirty="0"/>
              <a:t> (both eudicot hardwoods and gymnosperm softwoods) exhibit dormancy and secondary wood formation, and have economic, environmental, and ecological importance, due to their use for wood-based products (timber, pulp, and paper), carbon mitigation, and watershed protection. The reference tree Populus </a:t>
            </a:r>
            <a:r>
              <a:rPr lang="en-US" dirty="0" err="1"/>
              <a:t>trichocarpa</a:t>
            </a:r>
            <a:r>
              <a:rPr lang="en-US" dirty="0"/>
              <a:t> (black cottonwood or California poplar) was the first tree (and the third angiosperm, after Arabidopsis and then rice) to have its genome (~422.9 Mb) sequenced (</a:t>
            </a:r>
            <a:r>
              <a:rPr lang="en-US" dirty="0" err="1"/>
              <a:t>Tuskan</a:t>
            </a:r>
            <a:r>
              <a:rPr lang="en-US" dirty="0"/>
              <a:t> et al., 2006) and is readily transformable (Song et al., 2006). The genus Populus includes poplars, cottonwoods, and aspens. Poplar is a valuable source of timber because of its rapid growth, maturing in ~5 years. Genome information from poplar has been used to study wood formation, salt stress, and other relevant characteristics (</a:t>
            </a:r>
            <a:r>
              <a:rPr lang="en-US" dirty="0" err="1"/>
              <a:t>Dharmawardhana</a:t>
            </a:r>
            <a:r>
              <a:rPr lang="en-US" dirty="0"/>
              <a:t> et al., 2010; </a:t>
            </a:r>
            <a:r>
              <a:rPr lang="en-US" dirty="0" err="1"/>
              <a:t>Wullschleger</a:t>
            </a:r>
            <a:r>
              <a:rPr lang="en-US" dirty="0"/>
              <a:t> et al., 2013; Zang et al., 2015). The genome sequences of the fast-growing hardwood trees, Eucalyptus grandis (640 Mb) and E. globulus (530 Mb), offer the opportunity for comparative angiosperm tree genomics as well as investigation of specialized metabolites, such as terpenes and oils (</a:t>
            </a:r>
            <a:r>
              <a:rPr lang="en-US" dirty="0" err="1"/>
              <a:t>Myburg</a:t>
            </a:r>
            <a:r>
              <a:rPr lang="en-US" dirty="0"/>
              <a:t> et al., 2014). While not a model for trees per se, transcriptome sequencing of </a:t>
            </a:r>
            <a:r>
              <a:rPr lang="en-US" dirty="0" err="1"/>
              <a:t>Ulmus</a:t>
            </a:r>
            <a:r>
              <a:rPr lang="en-US" dirty="0"/>
              <a:t> minor (elm) genotypes has shed insight on the impact that Dutch elm disease has had on </a:t>
            </a:r>
            <a:r>
              <a:rPr lang="en-US" dirty="0" err="1"/>
              <a:t>Ulmus</a:t>
            </a:r>
            <a:r>
              <a:rPr lang="en-US" dirty="0"/>
              <a:t> species and may illuminate possible avenues for conservation of </a:t>
            </a:r>
            <a:r>
              <a:rPr lang="en-US" dirty="0" err="1"/>
              <a:t>Ulmus</a:t>
            </a:r>
            <a:r>
              <a:rPr lang="en-US" dirty="0"/>
              <a:t> species (</a:t>
            </a:r>
            <a:r>
              <a:rPr lang="en-US" dirty="0" err="1"/>
              <a:t>Perdoguero</a:t>
            </a:r>
            <a:r>
              <a:rPr lang="en-US" dirty="0"/>
              <a:t> et al., 2015). </a:t>
            </a:r>
            <a:endParaRPr lang="en-IN" dirty="0"/>
          </a:p>
        </p:txBody>
      </p:sp>
    </p:spTree>
    <p:extLst>
      <p:ext uri="{BB962C8B-B14F-4D97-AF65-F5344CB8AC3E}">
        <p14:creationId xmlns:p14="http://schemas.microsoft.com/office/powerpoint/2010/main" val="202291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54793BF-8CCA-4916-98BD-15334798A90A}"/>
              </a:ext>
            </a:extLst>
          </p:cNvPr>
          <p:cNvSpPr txBox="1"/>
          <p:nvPr/>
        </p:nvSpPr>
        <p:spPr>
          <a:xfrm>
            <a:off x="213360" y="99536"/>
            <a:ext cx="11846560" cy="4801314"/>
          </a:xfrm>
          <a:prstGeom prst="rect">
            <a:avLst/>
          </a:prstGeom>
          <a:noFill/>
        </p:spPr>
        <p:txBody>
          <a:bodyPr wrap="square">
            <a:spAutoFit/>
          </a:bodyPr>
          <a:lstStyle/>
          <a:p>
            <a:pPr algn="just"/>
            <a:r>
              <a:rPr lang="en-US" dirty="0"/>
              <a:t>In summary, both the list of what are considered model systems for plants and the definition of model systems, are undergoing rapid change. Few of the plants listed have the full set of intrinsic, derived, and community properties that characterize the established models Arabidopsis, tomato, maize, rice, and Chlamydomonas. What they do have is a group of laboratories that have particular reasons, based on unique physiology, development, phylogenetic position, or societal value to warrant deeper study, and a genome sequence (or a plan to obtain one) that can give the list of parts—important prerequisites for a generally accepted model status. Many also have demonstrated transformation protocols, amenable genetic systems, and ease of laboratory culture. Classical genetic manipulation, which was a critical feature of Arabidopsis, may no longer be essential, given the availability of rapid whole-genome sequencing and targeted gene editing by CRISPR/Cas9. Whether the future holds continued concentration on the current set of models, a more diverse approach in which the overall effort of the plant research community is spread among many systems—a “return” to the situation prior to the advent of Arabidopsis as a model, a greater concentration on crop plants, or some mix of the above, is yet to be seen. One thing that is clear is that the choice of possibilities for plant researchers is large and open—and that any information obtained about any plant model will be applicable to studies of other plants, improving our understanding of the evolution, diver-</a:t>
            </a:r>
            <a:r>
              <a:rPr lang="en-US" dirty="0" err="1"/>
              <a:t>sification</a:t>
            </a:r>
            <a:r>
              <a:rPr lang="en-US" dirty="0"/>
              <a:t>, and fundamental properties of plants. The expansion of knowledge will enhance our ability to modify plants and make use of plant biodiversity. Like the original discoveries in plants of cells, the nucleus, genetic principles, genes, viruses, transposons, the cytoskeleton, microRNAs, DNA methylation, and much else, the information may also be relevant to those who study animals.</a:t>
            </a:r>
            <a:endParaRPr lang="en-IN" dirty="0"/>
          </a:p>
        </p:txBody>
      </p:sp>
      <p:sp>
        <p:nvSpPr>
          <p:cNvPr id="5" name="TextBox 4">
            <a:extLst>
              <a:ext uri="{FF2B5EF4-FFF2-40B4-BE49-F238E27FC236}">
                <a16:creationId xmlns:a16="http://schemas.microsoft.com/office/drawing/2014/main" xmlns="" id="{DCEA0A6B-556E-4DE6-9821-7842DF3DC492}"/>
              </a:ext>
            </a:extLst>
          </p:cNvPr>
          <p:cNvSpPr txBox="1"/>
          <p:nvPr/>
        </p:nvSpPr>
        <p:spPr>
          <a:xfrm>
            <a:off x="213360" y="5869354"/>
            <a:ext cx="11582400" cy="646331"/>
          </a:xfrm>
          <a:prstGeom prst="rect">
            <a:avLst/>
          </a:prstGeom>
          <a:noFill/>
        </p:spPr>
        <p:txBody>
          <a:bodyPr wrap="square">
            <a:spAutoFit/>
          </a:bodyPr>
          <a:lstStyle/>
          <a:p>
            <a:r>
              <a:rPr lang="en-US" dirty="0"/>
              <a:t>Caren Chang, John L. Bowman and Elliot M. Meyerowitz (2016) Field Guide to Plant Model Systems. Cell. 2016 October 6; 167(2): 325–339. doi:10.1016/j.cell.2016.08.031.</a:t>
            </a:r>
            <a:endParaRPr lang="en-IN" dirty="0"/>
          </a:p>
        </p:txBody>
      </p:sp>
    </p:spTree>
    <p:extLst>
      <p:ext uri="{BB962C8B-B14F-4D97-AF65-F5344CB8AC3E}">
        <p14:creationId xmlns:p14="http://schemas.microsoft.com/office/powerpoint/2010/main" val="318313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08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7983613-09E7-4B65-AE4E-C050DC99C7C2}"/>
              </a:ext>
            </a:extLst>
          </p:cNvPr>
          <p:cNvSpPr txBox="1"/>
          <p:nvPr/>
        </p:nvSpPr>
        <p:spPr>
          <a:xfrm>
            <a:off x="457200" y="208618"/>
            <a:ext cx="11623040" cy="5078313"/>
          </a:xfrm>
          <a:prstGeom prst="rect">
            <a:avLst/>
          </a:prstGeom>
          <a:noFill/>
        </p:spPr>
        <p:txBody>
          <a:bodyPr wrap="square">
            <a:spAutoFit/>
          </a:bodyPr>
          <a:lstStyle/>
          <a:p>
            <a:pPr marL="285750" indent="-285750" algn="just">
              <a:buFont typeface="Wingdings" panose="05000000000000000000" pitchFamily="2" charset="2"/>
              <a:buChar char="Ø"/>
            </a:pPr>
            <a:r>
              <a:rPr lang="en-US" b="1" i="0" dirty="0">
                <a:solidFill>
                  <a:srgbClr val="FF0000"/>
                </a:solidFill>
                <a:effectLst/>
                <a:latin typeface="Comic Sans MS" panose="030F0702030302020204" pitchFamily="66" charset="0"/>
              </a:rPr>
              <a:t>In the laboratory, Arabidopsis offers the capacity to test theories rapidly and efficiently.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70C0"/>
                </a:solidFill>
                <a:effectLst/>
                <a:latin typeface="Comic Sans MS" panose="030F0702030302020204" pitchFamily="66" charset="0"/>
              </a:rPr>
              <a:t>Thus model plant are established as a reference system, whose knowledge can be applied when we can move onward with research and quickly start developments in plants of commercial and cultural importance.</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FF0000"/>
                </a:solidFill>
                <a:effectLst/>
                <a:latin typeface="Comic Sans MS" panose="030F0702030302020204" pitchFamily="66" charset="0"/>
              </a:rPr>
              <a:t>Arabidopsis has small genome size- </a:t>
            </a:r>
            <a:r>
              <a:rPr lang="en-US" b="1" i="0" dirty="0">
                <a:solidFill>
                  <a:srgbClr val="0070C0"/>
                </a:solidFill>
                <a:effectLst/>
                <a:latin typeface="Comic Sans MS" panose="030F0702030302020204" pitchFamily="66" charset="0"/>
              </a:rPr>
              <a:t>Many crop species have large genomes, as a result of polyploidization events and amassing of non-coding sequences during their evolution.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FFC000"/>
                </a:solidFill>
                <a:effectLst/>
                <a:latin typeface="Comic Sans MS" panose="030F0702030302020204" pitchFamily="66" charset="0"/>
              </a:rPr>
              <a:t>Maize with approximately 2400 </a:t>
            </a:r>
            <a:r>
              <a:rPr lang="en-US" b="1" i="0" dirty="0" err="1">
                <a:solidFill>
                  <a:srgbClr val="FFC000"/>
                </a:solidFill>
                <a:effectLst/>
                <a:latin typeface="Comic Sans MS" panose="030F0702030302020204" pitchFamily="66" charset="0"/>
              </a:rPr>
              <a:t>Megabase</a:t>
            </a:r>
            <a:r>
              <a:rPr lang="en-US" b="1" i="0" dirty="0">
                <a:solidFill>
                  <a:srgbClr val="FFC000"/>
                </a:solidFill>
                <a:effectLst/>
                <a:latin typeface="Comic Sans MS" panose="030F0702030302020204" pitchFamily="66" charset="0"/>
              </a:rPr>
              <a:t> pairs (</a:t>
            </a:r>
            <a:r>
              <a:rPr lang="en-US" b="1" i="0" dirty="0" err="1">
                <a:solidFill>
                  <a:srgbClr val="FFC000"/>
                </a:solidFill>
                <a:effectLst/>
                <a:latin typeface="Comic Sans MS" panose="030F0702030302020204" pitchFamily="66" charset="0"/>
              </a:rPr>
              <a:t>Mbp</a:t>
            </a:r>
            <a:r>
              <a:rPr lang="en-US" b="1" i="0" dirty="0">
                <a:solidFill>
                  <a:srgbClr val="FFC000"/>
                </a:solidFill>
                <a:effectLst/>
                <a:latin typeface="Comic Sans MS" panose="030F0702030302020204" pitchFamily="66" charset="0"/>
              </a:rPr>
              <a:t>) genome is approximately 19 times as compared to the size of the Arabidopsis genome.  Number of genes though is double the number of genes of Arabidopsis with many of the genes present as duplicate genes.</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FF0000"/>
                </a:solidFill>
                <a:effectLst/>
                <a:latin typeface="Comic Sans MS" panose="030F0702030302020204" pitchFamily="66" charset="0"/>
              </a:rPr>
              <a:t>The genome of </a:t>
            </a:r>
            <a:r>
              <a:rPr lang="en-US" b="1" dirty="0">
                <a:solidFill>
                  <a:srgbClr val="FF0000"/>
                </a:solidFill>
                <a:latin typeface="Comic Sans MS" panose="030F0702030302020204" pitchFamily="66" charset="0"/>
              </a:rPr>
              <a:t>wheat is around </a:t>
            </a:r>
            <a:r>
              <a:rPr lang="en-US" b="1" i="0" dirty="0">
                <a:solidFill>
                  <a:srgbClr val="FF0000"/>
                </a:solidFill>
                <a:effectLst/>
                <a:latin typeface="Comic Sans MS" panose="030F0702030302020204" pitchFamily="66" charset="0"/>
              </a:rPr>
              <a:t>16000 </a:t>
            </a:r>
            <a:r>
              <a:rPr lang="en-US" b="1" i="0" dirty="0" err="1">
                <a:solidFill>
                  <a:srgbClr val="FF0000"/>
                </a:solidFill>
                <a:effectLst/>
                <a:latin typeface="Comic Sans MS" panose="030F0702030302020204" pitchFamily="66" charset="0"/>
              </a:rPr>
              <a:t>Mbp</a:t>
            </a:r>
            <a:r>
              <a:rPr lang="en-US" b="1" i="0" dirty="0">
                <a:solidFill>
                  <a:srgbClr val="FF0000"/>
                </a:solidFill>
                <a:effectLst/>
                <a:latin typeface="Comic Sans MS" panose="030F0702030302020204" pitchFamily="66" charset="0"/>
              </a:rPr>
              <a:t> that is 128 times bigger than Arabidopsis and 5 times bigger than Homo sapiens with more than two copies of many of its genes.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70C0"/>
                </a:solidFill>
                <a:effectLst/>
                <a:latin typeface="Comic Sans MS" panose="030F0702030302020204" pitchFamily="66" charset="0"/>
              </a:rPr>
              <a:t>It is thus difficult to work with large crop genomes, as they pose challenges to the investigator, including struggle in sequencing as well as in isolation and cloning of mutant loci.</a:t>
            </a:r>
            <a:endParaRPr lang="en-IN" b="1"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302444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7681875-AEC3-47F4-86FE-9DACAB73EF28}"/>
              </a:ext>
            </a:extLst>
          </p:cNvPr>
          <p:cNvSpPr txBox="1"/>
          <p:nvPr/>
        </p:nvSpPr>
        <p:spPr>
          <a:xfrm>
            <a:off x="243840" y="387201"/>
            <a:ext cx="11744960" cy="3139321"/>
          </a:xfrm>
          <a:prstGeom prst="rect">
            <a:avLst/>
          </a:prstGeom>
          <a:noFill/>
        </p:spPr>
        <p:txBody>
          <a:bodyPr wrap="square">
            <a:spAutoFit/>
          </a:bodyPr>
          <a:lstStyle/>
          <a:p>
            <a:pPr marL="285750" indent="-285750" algn="just">
              <a:buFont typeface="Wingdings" panose="05000000000000000000" pitchFamily="2" charset="2"/>
              <a:buChar char="§"/>
            </a:pPr>
            <a:r>
              <a:rPr lang="en-US" b="1" i="0" dirty="0">
                <a:solidFill>
                  <a:srgbClr val="FFC000"/>
                </a:solidFill>
                <a:effectLst/>
                <a:latin typeface="Comic Sans MS" panose="030F0702030302020204" pitchFamily="66" charset="0"/>
              </a:rPr>
              <a:t>Evidences from the sequencing of rice genome project advocates that the </a:t>
            </a:r>
            <a:r>
              <a:rPr lang="en-US" b="1" dirty="0">
                <a:solidFill>
                  <a:srgbClr val="FFC000"/>
                </a:solidFill>
                <a:latin typeface="Comic Sans MS" panose="030F0702030302020204" pitchFamily="66" charset="0"/>
              </a:rPr>
              <a:t>genome of Arabidopsis might </a:t>
            </a:r>
            <a:r>
              <a:rPr lang="en-US" b="1" i="0" dirty="0">
                <a:solidFill>
                  <a:srgbClr val="FFC000"/>
                </a:solidFill>
                <a:effectLst/>
                <a:latin typeface="Comic Sans MS" panose="030F0702030302020204" pitchFamily="66" charset="0"/>
              </a:rPr>
              <a:t>be missing a few homologs of genes present in the rice genome. </a:t>
            </a:r>
          </a:p>
          <a:p>
            <a:pPr marL="285750" indent="-285750" algn="just">
              <a:buFont typeface="Wingdings" panose="05000000000000000000" pitchFamily="2" charset="2"/>
              <a:buChar char="§"/>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
            </a:pPr>
            <a:r>
              <a:rPr lang="en-US" b="1" i="0" dirty="0">
                <a:solidFill>
                  <a:srgbClr val="00B050"/>
                </a:solidFill>
                <a:effectLst/>
                <a:latin typeface="Comic Sans MS" panose="030F0702030302020204" pitchFamily="66" charset="0"/>
              </a:rPr>
              <a:t>But most of the variation in </a:t>
            </a:r>
            <a:r>
              <a:rPr lang="en-US" b="1" dirty="0">
                <a:solidFill>
                  <a:srgbClr val="00B050"/>
                </a:solidFill>
                <a:latin typeface="Comic Sans MS" panose="030F0702030302020204" pitchFamily="66" charset="0"/>
              </a:rPr>
              <a:t>number of genes between crop species and Arabidopsis </a:t>
            </a:r>
            <a:r>
              <a:rPr lang="en-US" b="1" i="0" dirty="0">
                <a:solidFill>
                  <a:srgbClr val="00B050"/>
                </a:solidFill>
                <a:effectLst/>
                <a:latin typeface="Comic Sans MS" panose="030F0702030302020204" pitchFamily="66" charset="0"/>
              </a:rPr>
              <a:t>seems to be the consequence of polyploidy of </a:t>
            </a:r>
            <a:r>
              <a:rPr lang="en-US" b="1" dirty="0">
                <a:solidFill>
                  <a:srgbClr val="00B050"/>
                </a:solidFill>
                <a:latin typeface="Comic Sans MS" panose="030F0702030302020204" pitchFamily="66" charset="0"/>
              </a:rPr>
              <a:t>genomes of crop </a:t>
            </a:r>
            <a:r>
              <a:rPr lang="en-US" b="1" i="0" dirty="0">
                <a:solidFill>
                  <a:srgbClr val="00B050"/>
                </a:solidFill>
                <a:effectLst/>
                <a:latin typeface="Comic Sans MS" panose="030F0702030302020204" pitchFamily="66" charset="0"/>
              </a:rPr>
              <a:t>species, instead of huge classes of genes present in crop species that are missing in Arabidopsis. </a:t>
            </a:r>
          </a:p>
          <a:p>
            <a:pPr marL="285750" indent="-285750" algn="just">
              <a:buFont typeface="Wingdings" panose="05000000000000000000" pitchFamily="2" charset="2"/>
              <a:buChar char="§"/>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
            </a:pPr>
            <a:r>
              <a:rPr lang="en-US" b="1" i="0" dirty="0">
                <a:solidFill>
                  <a:srgbClr val="FF0000"/>
                </a:solidFill>
                <a:effectLst/>
                <a:latin typeface="Comic Sans MS" panose="030F0702030302020204" pitchFamily="66" charset="0"/>
              </a:rPr>
              <a:t>Therefore, the Arabidopsis symbolize a practical model for the plant kingdom.</a:t>
            </a:r>
          </a:p>
          <a:p>
            <a:pPr marL="285750" indent="-285750" algn="just">
              <a:buFont typeface="Wingdings" panose="05000000000000000000" pitchFamily="2" charset="2"/>
              <a:buChar char="§"/>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
            </a:pPr>
            <a:r>
              <a:rPr lang="en-US" b="1" i="0" dirty="0">
                <a:solidFill>
                  <a:srgbClr val="0070C0"/>
                </a:solidFill>
                <a:effectLst/>
                <a:latin typeface="Comic Sans MS" panose="030F0702030302020204" pitchFamily="66" charset="0"/>
              </a:rPr>
              <a:t>But Arabidopsis should be considered as a starting point instead of the finish line for exploiting the potential of genomics for </a:t>
            </a:r>
            <a:r>
              <a:rPr lang="en-US" b="1" dirty="0">
                <a:solidFill>
                  <a:srgbClr val="0070C0"/>
                </a:solidFill>
                <a:latin typeface="Comic Sans MS" panose="030F0702030302020204" pitchFamily="66" charset="0"/>
              </a:rPr>
              <a:t>improvement of the crop.</a:t>
            </a:r>
            <a:endParaRPr lang="en-IN" b="1" dirty="0">
              <a:solidFill>
                <a:srgbClr val="0070C0"/>
              </a:solidFill>
              <a:latin typeface="Comic Sans MS" panose="030F0702030302020204" pitchFamily="66" charset="0"/>
            </a:endParaRPr>
          </a:p>
        </p:txBody>
      </p:sp>
      <p:sp>
        <p:nvSpPr>
          <p:cNvPr id="5" name="TextBox 4">
            <a:extLst>
              <a:ext uri="{FF2B5EF4-FFF2-40B4-BE49-F238E27FC236}">
                <a16:creationId xmlns:a16="http://schemas.microsoft.com/office/drawing/2014/main" xmlns="" id="{85E7367C-C7D4-4F26-8DEF-6BD7C721366F}"/>
              </a:ext>
            </a:extLst>
          </p:cNvPr>
          <p:cNvSpPr txBox="1"/>
          <p:nvPr/>
        </p:nvSpPr>
        <p:spPr>
          <a:xfrm>
            <a:off x="3888085" y="6065520"/>
            <a:ext cx="5334410" cy="646331"/>
          </a:xfrm>
          <a:prstGeom prst="rect">
            <a:avLst/>
          </a:prstGeom>
          <a:noFill/>
        </p:spPr>
        <p:txBody>
          <a:bodyPr wrap="none" rtlCol="0">
            <a:spAutoFit/>
          </a:bodyPr>
          <a:lstStyle/>
          <a:p>
            <a:pPr algn="ctr"/>
            <a:r>
              <a:rPr lang="en-US" b="1" dirty="0">
                <a:solidFill>
                  <a:srgbClr val="C00000"/>
                </a:solidFill>
              </a:rPr>
              <a:t>References</a:t>
            </a:r>
          </a:p>
          <a:p>
            <a:pPr algn="ctr"/>
            <a:r>
              <a:rPr lang="en-IN" b="1" dirty="0">
                <a:solidFill>
                  <a:srgbClr val="C00000"/>
                </a:solidFill>
              </a:rPr>
              <a:t>https://www.nsf.gov/pubs/2002/bio0202/model.htm</a:t>
            </a:r>
          </a:p>
        </p:txBody>
      </p:sp>
    </p:spTree>
    <p:extLst>
      <p:ext uri="{BB962C8B-B14F-4D97-AF65-F5344CB8AC3E}">
        <p14:creationId xmlns:p14="http://schemas.microsoft.com/office/powerpoint/2010/main" val="2814869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36D1019-AD77-4BFA-8120-CC5947CF982C}"/>
              </a:ext>
            </a:extLst>
          </p:cNvPr>
          <p:cNvSpPr txBox="1"/>
          <p:nvPr/>
        </p:nvSpPr>
        <p:spPr>
          <a:xfrm>
            <a:off x="365760" y="527824"/>
            <a:ext cx="11673840" cy="3970318"/>
          </a:xfrm>
          <a:prstGeom prst="rect">
            <a:avLst/>
          </a:prstGeom>
          <a:noFill/>
        </p:spPr>
        <p:txBody>
          <a:bodyPr wrap="square">
            <a:spAutoFit/>
          </a:bodyPr>
          <a:lstStyle/>
          <a:p>
            <a:pPr marL="285750" indent="-285750" algn="just">
              <a:buFont typeface="Wingdings" panose="05000000000000000000" pitchFamily="2" charset="2"/>
              <a:buChar char="Ø"/>
            </a:pPr>
            <a:r>
              <a:rPr lang="en-US" b="1" i="0" dirty="0">
                <a:solidFill>
                  <a:srgbClr val="FFC000"/>
                </a:solidFill>
                <a:effectLst/>
                <a:latin typeface="Comic Sans MS" panose="030F0702030302020204" pitchFamily="66" charset="0"/>
              </a:rPr>
              <a:t>Arabidopsis </a:t>
            </a:r>
            <a:r>
              <a:rPr lang="en-US" b="1" dirty="0">
                <a:solidFill>
                  <a:srgbClr val="FFC000"/>
                </a:solidFill>
                <a:latin typeface="Comic Sans MS" panose="030F0702030302020204" pitchFamily="66" charset="0"/>
              </a:rPr>
              <a:t>is choice organism </a:t>
            </a:r>
            <a:r>
              <a:rPr lang="en-US" b="1" i="0" dirty="0">
                <a:solidFill>
                  <a:srgbClr val="FFC000"/>
                </a:solidFill>
                <a:effectLst/>
                <a:latin typeface="Comic Sans MS" panose="030F0702030302020204" pitchFamily="66" charset="0"/>
              </a:rPr>
              <a:t>for many plant biochemists, </a:t>
            </a:r>
            <a:r>
              <a:rPr lang="en-US" b="1" dirty="0">
                <a:solidFill>
                  <a:srgbClr val="FFC000"/>
                </a:solidFill>
                <a:latin typeface="Comic Sans MS" panose="030F0702030302020204" pitchFamily="66" charset="0"/>
              </a:rPr>
              <a:t>developmental biologists, physiologists</a:t>
            </a:r>
            <a:r>
              <a:rPr lang="en-US" b="1" i="0" dirty="0">
                <a:solidFill>
                  <a:srgbClr val="FFC000"/>
                </a:solidFill>
                <a:effectLst/>
                <a:latin typeface="Comic Sans MS" panose="030F0702030302020204" pitchFamily="66" charset="0"/>
              </a:rPr>
              <a:t> and geneticists for several decades.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FF0000"/>
                </a:solidFill>
                <a:effectLst/>
                <a:latin typeface="Comic Sans MS" panose="030F0702030302020204" pitchFamily="66" charset="0"/>
              </a:rPr>
              <a:t>A great deal of information has been expanded about the biology of </a:t>
            </a:r>
            <a:r>
              <a:rPr lang="en-US" b="1" i="0" dirty="0">
                <a:solidFill>
                  <a:srgbClr val="FFC000"/>
                </a:solidFill>
                <a:effectLst/>
                <a:latin typeface="Comic Sans MS" panose="030F0702030302020204" pitchFamily="66" charset="0"/>
              </a:rPr>
              <a:t>Arabidopsis</a:t>
            </a:r>
            <a:r>
              <a:rPr lang="en-US" b="1" i="0" dirty="0">
                <a:solidFill>
                  <a:srgbClr val="FF0000"/>
                </a:solidFill>
                <a:effectLst/>
                <a:latin typeface="Comic Sans MS" panose="030F0702030302020204" pitchFamily="66" charset="0"/>
              </a:rPr>
              <a:t>.</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B050"/>
                </a:solidFill>
                <a:effectLst/>
                <a:latin typeface="Comic Sans MS" panose="030F0702030302020204" pitchFamily="66" charset="0"/>
              </a:rPr>
              <a:t>With the accomplishment of the Arabidopsis genome sequencing project, we now know about approximately 25,500 genes in its genome.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FFC000"/>
                </a:solidFill>
                <a:effectLst/>
                <a:latin typeface="Comic Sans MS" panose="030F0702030302020204" pitchFamily="66" charset="0"/>
              </a:rPr>
              <a:t>Recombinant DNA technology toolkit has been established over the last 20 years, including efficient mutagenesis, easy transformation technology, and DNA, RNA, protein, and metabolite isolation and detection methods. </a:t>
            </a:r>
          </a:p>
          <a:p>
            <a:pPr marL="285750" indent="-285750" algn="just">
              <a:buFont typeface="Wingdings" panose="05000000000000000000" pitchFamily="2" charset="2"/>
              <a:buChar char="Ø"/>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Ø"/>
            </a:pPr>
            <a:r>
              <a:rPr lang="en-US" b="1" i="0" dirty="0">
                <a:solidFill>
                  <a:srgbClr val="0070C0"/>
                </a:solidFill>
                <a:effectLst/>
                <a:latin typeface="Comic Sans MS" panose="030F0702030302020204" pitchFamily="66" charset="0"/>
              </a:rPr>
              <a:t>The biological reagents are available to the community enabling rapid research advancement. </a:t>
            </a:r>
          </a:p>
          <a:p>
            <a:pPr algn="just"/>
            <a:endParaRPr lang="en-US" b="1" dirty="0">
              <a:solidFill>
                <a:srgbClr val="000000"/>
              </a:solidFill>
              <a:latin typeface="Comic Sans MS" panose="030F0702030302020204" pitchFamily="66" charset="0"/>
            </a:endParaRPr>
          </a:p>
        </p:txBody>
      </p:sp>
      <p:sp>
        <p:nvSpPr>
          <p:cNvPr id="5" name="TextBox 4">
            <a:extLst>
              <a:ext uri="{FF2B5EF4-FFF2-40B4-BE49-F238E27FC236}">
                <a16:creationId xmlns:a16="http://schemas.microsoft.com/office/drawing/2014/main" xmlns="" id="{96F1B388-583E-433B-AE08-90B22ADC7F1D}"/>
              </a:ext>
            </a:extLst>
          </p:cNvPr>
          <p:cNvSpPr txBox="1"/>
          <p:nvPr/>
        </p:nvSpPr>
        <p:spPr>
          <a:xfrm>
            <a:off x="3888085" y="6065520"/>
            <a:ext cx="5334410" cy="646331"/>
          </a:xfrm>
          <a:prstGeom prst="rect">
            <a:avLst/>
          </a:prstGeom>
          <a:noFill/>
        </p:spPr>
        <p:txBody>
          <a:bodyPr wrap="none" rtlCol="0">
            <a:spAutoFit/>
          </a:bodyPr>
          <a:lstStyle/>
          <a:p>
            <a:pPr algn="ctr"/>
            <a:r>
              <a:rPr lang="en-US" b="1" dirty="0">
                <a:solidFill>
                  <a:srgbClr val="C00000"/>
                </a:solidFill>
              </a:rPr>
              <a:t>References</a:t>
            </a:r>
          </a:p>
          <a:p>
            <a:pPr algn="ctr"/>
            <a:r>
              <a:rPr lang="en-IN" b="1" dirty="0">
                <a:solidFill>
                  <a:srgbClr val="C00000"/>
                </a:solidFill>
              </a:rPr>
              <a:t>https://www.nsf.gov/pubs/2002/bio0202/model.htm</a:t>
            </a:r>
          </a:p>
        </p:txBody>
      </p:sp>
    </p:spTree>
    <p:extLst>
      <p:ext uri="{BB962C8B-B14F-4D97-AF65-F5344CB8AC3E}">
        <p14:creationId xmlns:p14="http://schemas.microsoft.com/office/powerpoint/2010/main" val="179718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E27DB0E-EF4E-42F3-8E69-5654E84F704F}"/>
              </a:ext>
            </a:extLst>
          </p:cNvPr>
          <p:cNvSpPr txBox="1"/>
          <p:nvPr/>
        </p:nvSpPr>
        <p:spPr>
          <a:xfrm>
            <a:off x="172720" y="124440"/>
            <a:ext cx="11755120" cy="4616648"/>
          </a:xfrm>
          <a:prstGeom prst="rect">
            <a:avLst/>
          </a:prstGeom>
          <a:noFill/>
        </p:spPr>
        <p:txBody>
          <a:bodyPr wrap="square">
            <a:spAutoFit/>
          </a:bodyPr>
          <a:lstStyle/>
          <a:p>
            <a:pPr algn="ctr"/>
            <a:r>
              <a:rPr lang="en-US" sz="2000" b="1" i="1" cap="all" dirty="0">
                <a:solidFill>
                  <a:srgbClr val="FF0000"/>
                </a:solidFill>
                <a:effectLst/>
                <a:highlight>
                  <a:srgbClr val="FFFF00"/>
                </a:highlight>
                <a:latin typeface="Comic Sans MS" panose="030F0702030302020204" pitchFamily="66" charset="0"/>
              </a:rPr>
              <a:t>ARABIDOPSIS RESEARCH IS THE FIRST STEP IN AN EXCITING FUTURE OF PLANT IMPROVEMENT</a:t>
            </a:r>
          </a:p>
          <a:p>
            <a:pPr algn="ctr"/>
            <a:endParaRPr lang="en-US" sz="2000" b="1" i="0" cap="all" dirty="0">
              <a:solidFill>
                <a:srgbClr val="FF0000"/>
              </a:solidFill>
              <a:effectLst/>
              <a:highlight>
                <a:srgbClr val="FFFF00"/>
              </a:highlight>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0070C0"/>
                </a:solidFill>
                <a:effectLst/>
                <a:latin typeface="Comic Sans MS" panose="030F0702030302020204" pitchFamily="66" charset="0"/>
              </a:rPr>
              <a:t>Much efforts are still needed for the complete knowledge and understanding of the biology of even one plant species. </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FF0000"/>
                </a:solidFill>
                <a:effectLst/>
                <a:latin typeface="Comic Sans MS" panose="030F0702030302020204" pitchFamily="66" charset="0"/>
              </a:rPr>
              <a:t>It is important that the work leading to the accomplishment of this goal be completed as rapidly and competently as possible. </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002060"/>
                </a:solidFill>
                <a:effectLst/>
                <a:latin typeface="Comic Sans MS" panose="030F0702030302020204" pitchFamily="66" charset="0"/>
              </a:rPr>
              <a:t>After achieving this ambitious goal, we will harness the power to envisage investigational outcomes and the ability to competently make the reasonable enhancements in crop species </a:t>
            </a:r>
            <a:r>
              <a:rPr lang="en-US" b="1" dirty="0">
                <a:solidFill>
                  <a:srgbClr val="002060"/>
                </a:solidFill>
                <a:latin typeface="Comic Sans MS" panose="030F0702030302020204" pitchFamily="66" charset="0"/>
              </a:rPr>
              <a:t>for new uses for plants, amplified </a:t>
            </a:r>
            <a:r>
              <a:rPr lang="en-US" b="1" i="0" dirty="0">
                <a:solidFill>
                  <a:srgbClr val="002060"/>
                </a:solidFill>
                <a:effectLst/>
                <a:latin typeface="Comic Sans MS" panose="030F0702030302020204" pitchFamily="66" charset="0"/>
              </a:rPr>
              <a:t>food production, environmentally friendly agricultural practices,, and even totally new plant-based industries. </a:t>
            </a:r>
          </a:p>
          <a:p>
            <a:pPr marL="285750" indent="-285750" algn="just">
              <a:buFont typeface="Wingdings" panose="05000000000000000000" pitchFamily="2" charset="2"/>
              <a:buChar char="ü"/>
            </a:pPr>
            <a:endParaRPr lang="en-US" b="1" dirty="0">
              <a:solidFill>
                <a:srgbClr val="000000"/>
              </a:solidFill>
              <a:latin typeface="Comic Sans MS" panose="030F0702030302020204" pitchFamily="66" charset="0"/>
            </a:endParaRPr>
          </a:p>
          <a:p>
            <a:pPr marL="285750" indent="-285750" algn="just">
              <a:buFont typeface="Wingdings" panose="05000000000000000000" pitchFamily="2" charset="2"/>
              <a:buChar char="ü"/>
            </a:pPr>
            <a:r>
              <a:rPr lang="en-US" b="1" i="0" dirty="0">
                <a:solidFill>
                  <a:srgbClr val="C00000"/>
                </a:solidFill>
                <a:effectLst/>
                <a:latin typeface="Comic Sans MS" panose="030F0702030302020204" pitchFamily="66" charset="0"/>
              </a:rPr>
              <a:t>The most efficient way to gain this understanding is by exploiting the scientific and practical advantages of the model organism Arabidopsis thaliana.</a:t>
            </a:r>
          </a:p>
        </p:txBody>
      </p:sp>
      <p:sp>
        <p:nvSpPr>
          <p:cNvPr id="6" name="TextBox 5">
            <a:extLst>
              <a:ext uri="{FF2B5EF4-FFF2-40B4-BE49-F238E27FC236}">
                <a16:creationId xmlns:a16="http://schemas.microsoft.com/office/drawing/2014/main" xmlns="" id="{6B843A86-5252-475B-872F-17EF2B191F65}"/>
              </a:ext>
            </a:extLst>
          </p:cNvPr>
          <p:cNvSpPr txBox="1"/>
          <p:nvPr/>
        </p:nvSpPr>
        <p:spPr>
          <a:xfrm>
            <a:off x="1141051" y="4886960"/>
            <a:ext cx="10828477" cy="1477328"/>
          </a:xfrm>
          <a:prstGeom prst="rect">
            <a:avLst/>
          </a:prstGeom>
          <a:noFill/>
        </p:spPr>
        <p:txBody>
          <a:bodyPr wrap="none" rtlCol="0">
            <a:spAutoFit/>
          </a:bodyPr>
          <a:lstStyle/>
          <a:p>
            <a:pPr algn="ctr"/>
            <a:r>
              <a:rPr lang="en-US" b="1" dirty="0">
                <a:solidFill>
                  <a:srgbClr val="C00000"/>
                </a:solidFill>
              </a:rPr>
              <a:t>References</a:t>
            </a:r>
          </a:p>
          <a:p>
            <a:pPr algn="ctr"/>
            <a:r>
              <a:rPr lang="en-IN" b="1" dirty="0">
                <a:solidFill>
                  <a:srgbClr val="C00000"/>
                </a:solidFill>
                <a:hlinkClick r:id="rId2"/>
              </a:rPr>
              <a:t>https://www.nsf.gov/pubs/2002/bio0202/model.htm</a:t>
            </a:r>
            <a:endParaRPr lang="en-IN" b="1" dirty="0">
              <a:solidFill>
                <a:srgbClr val="C00000"/>
              </a:solidFill>
            </a:endParaRPr>
          </a:p>
          <a:p>
            <a:pPr algn="ctr"/>
            <a:r>
              <a:rPr lang="en-IN" b="1" dirty="0">
                <a:solidFill>
                  <a:srgbClr val="C00000"/>
                </a:solidFill>
                <a:hlinkClick r:id="rId3"/>
              </a:rPr>
              <a:t>https://andor.oxinst.com/learning/view/article/advantages-of-using-arabidopsis-thaliana-as-a-model-organism</a:t>
            </a:r>
            <a:endParaRPr lang="en-IN" b="1" dirty="0">
              <a:solidFill>
                <a:srgbClr val="C00000"/>
              </a:solidFill>
            </a:endParaRPr>
          </a:p>
          <a:p>
            <a:pPr algn="ctr"/>
            <a:r>
              <a:rPr lang="en-US" b="1" dirty="0">
                <a:solidFill>
                  <a:srgbClr val="C00000"/>
                </a:solidFill>
              </a:rPr>
              <a:t>Caren Chang, John L. Bowman and Elliot M. Meyerowitz (2016) Field Guide to Plant Model Systems.  </a:t>
            </a:r>
          </a:p>
          <a:p>
            <a:pPr algn="ctr"/>
            <a:r>
              <a:rPr lang="en-US" b="1" dirty="0">
                <a:solidFill>
                  <a:srgbClr val="C00000"/>
                </a:solidFill>
              </a:rPr>
              <a:t>Cell 6; 167(2): 325–339. doi:10.1016/j.cell.2016.08.031.</a:t>
            </a:r>
            <a:endParaRPr lang="en-IN" b="1" dirty="0">
              <a:solidFill>
                <a:srgbClr val="C00000"/>
              </a:solidFill>
            </a:endParaRPr>
          </a:p>
        </p:txBody>
      </p:sp>
    </p:spTree>
    <p:extLst>
      <p:ext uri="{BB962C8B-B14F-4D97-AF65-F5344CB8AC3E}">
        <p14:creationId xmlns:p14="http://schemas.microsoft.com/office/powerpoint/2010/main" val="331900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6B709B1-0209-4BCC-B3D0-D9D36D766286}"/>
              </a:ext>
            </a:extLst>
          </p:cNvPr>
          <p:cNvSpPr txBox="1"/>
          <p:nvPr/>
        </p:nvSpPr>
        <p:spPr>
          <a:xfrm>
            <a:off x="680224" y="356830"/>
            <a:ext cx="11351942" cy="3970318"/>
          </a:xfrm>
          <a:prstGeom prst="rect">
            <a:avLst/>
          </a:prstGeom>
          <a:noFill/>
        </p:spPr>
        <p:txBody>
          <a:bodyPr wrap="square">
            <a:spAutoFit/>
          </a:bodyPr>
          <a:lstStyle/>
          <a:p>
            <a:pPr marL="285750" indent="-285750" algn="just">
              <a:buFont typeface="Wingdings" panose="05000000000000000000" pitchFamily="2" charset="2"/>
              <a:buChar char="q"/>
            </a:pPr>
            <a:r>
              <a:rPr lang="en-US" b="1" dirty="0">
                <a:latin typeface="Comic Sans MS" panose="030F0702030302020204" pitchFamily="66" charset="0"/>
              </a:rPr>
              <a:t>The world of plants consists of more than 400,000 species of angiosperms, gymnosperms, ferns, lycophytes, horn-</a:t>
            </a:r>
            <a:r>
              <a:rPr lang="en-US" b="1" dirty="0" err="1">
                <a:latin typeface="Comic Sans MS" panose="030F0702030302020204" pitchFamily="66" charset="0"/>
              </a:rPr>
              <a:t>worts</a:t>
            </a:r>
            <a:r>
              <a:rPr lang="en-US" b="1" dirty="0">
                <a:latin typeface="Comic Sans MS" panose="030F0702030302020204" pitchFamily="66" charset="0"/>
              </a:rPr>
              <a:t>, mosses, liverworts, and green algae representing enormous biodiversity in many aspects of their lives such as their ecosystems, architecture, biochemistry, reproductive systems, and many other. </a:t>
            </a:r>
          </a:p>
          <a:p>
            <a:pPr marL="285750" indent="-285750" algn="just">
              <a:buFont typeface="Wingdings" panose="05000000000000000000" pitchFamily="2" charset="2"/>
              <a:buChar char="q"/>
            </a:pPr>
            <a:endParaRPr lang="en-US" b="1" dirty="0">
              <a:latin typeface="Comic Sans MS" panose="030F0702030302020204" pitchFamily="66" charset="0"/>
            </a:endParaRPr>
          </a:p>
          <a:p>
            <a:pPr marL="285750" indent="-285750" algn="just">
              <a:buFont typeface="Wingdings" panose="05000000000000000000" pitchFamily="2" charset="2"/>
              <a:buChar char="q"/>
            </a:pPr>
            <a:r>
              <a:rPr lang="en-US" b="1" dirty="0">
                <a:solidFill>
                  <a:srgbClr val="C00000"/>
                </a:solidFill>
                <a:latin typeface="Comic Sans MS" panose="030F0702030302020204" pitchFamily="66" charset="0"/>
              </a:rPr>
              <a:t>To understand </a:t>
            </a:r>
          </a:p>
          <a:p>
            <a:pPr marL="285750" indent="-285750" algn="just">
              <a:buFont typeface="Wingdings" panose="05000000000000000000" pitchFamily="2" charset="2"/>
              <a:buChar char="v"/>
            </a:pPr>
            <a:r>
              <a:rPr lang="en-US" b="1" dirty="0">
                <a:solidFill>
                  <a:srgbClr val="C00000"/>
                </a:solidFill>
                <a:latin typeface="Comic Sans MS" panose="030F0702030302020204" pitchFamily="66" charset="0"/>
              </a:rPr>
              <a:t>the specifics of the growth of crop plants </a:t>
            </a:r>
          </a:p>
          <a:p>
            <a:pPr marL="285750" indent="-285750" algn="just">
              <a:buFont typeface="Wingdings" panose="05000000000000000000" pitchFamily="2" charset="2"/>
              <a:buChar char="v"/>
            </a:pPr>
            <a:r>
              <a:rPr lang="en-US" b="1" dirty="0">
                <a:solidFill>
                  <a:srgbClr val="C00000"/>
                </a:solidFill>
                <a:latin typeface="Comic Sans MS" panose="030F0702030302020204" pitchFamily="66" charset="0"/>
              </a:rPr>
              <a:t>the diversity</a:t>
            </a:r>
          </a:p>
          <a:p>
            <a:pPr marL="285750" indent="-285750" algn="just">
              <a:buFont typeface="Wingdings" panose="05000000000000000000" pitchFamily="2" charset="2"/>
              <a:buChar char="v"/>
            </a:pPr>
            <a:r>
              <a:rPr lang="en-US" b="1" dirty="0">
                <a:solidFill>
                  <a:srgbClr val="C00000"/>
                </a:solidFill>
                <a:latin typeface="Comic Sans MS" panose="030F0702030302020204" pitchFamily="66" charset="0"/>
              </a:rPr>
              <a:t>evolutionary history of land plants </a:t>
            </a:r>
          </a:p>
          <a:p>
            <a:pPr algn="just"/>
            <a:endParaRPr lang="en-US" b="1" dirty="0">
              <a:solidFill>
                <a:srgbClr val="C00000"/>
              </a:solidFill>
              <a:latin typeface="Comic Sans MS" panose="030F0702030302020204" pitchFamily="66" charset="0"/>
            </a:endParaRPr>
          </a:p>
          <a:p>
            <a:pPr algn="just"/>
            <a:r>
              <a:rPr lang="en-US" b="1" dirty="0">
                <a:solidFill>
                  <a:srgbClr val="C00000"/>
                </a:solidFill>
                <a:latin typeface="Comic Sans MS" panose="030F0702030302020204" pitchFamily="66" charset="0"/>
              </a:rPr>
              <a:t>requires study of additional species other than Arabidopsis. </a:t>
            </a:r>
          </a:p>
          <a:p>
            <a:pPr marL="285750" indent="-285750" algn="just">
              <a:buFont typeface="Wingdings" panose="05000000000000000000" pitchFamily="2" charset="2"/>
              <a:buChar char="q"/>
            </a:pPr>
            <a:endParaRPr lang="en-US" b="1" dirty="0">
              <a:latin typeface="Comic Sans MS" panose="030F0702030302020204" pitchFamily="66" charset="0"/>
            </a:endParaRPr>
          </a:p>
          <a:p>
            <a:pPr marL="285750" indent="-285750" algn="just">
              <a:buFont typeface="Wingdings" panose="05000000000000000000" pitchFamily="2" charset="2"/>
              <a:buChar char="q"/>
            </a:pPr>
            <a:endParaRPr lang="en-US" b="1" dirty="0">
              <a:latin typeface="Comic Sans MS" panose="030F0702030302020204" pitchFamily="66" charset="0"/>
            </a:endParaRPr>
          </a:p>
          <a:p>
            <a:pPr marL="285750" indent="-285750" algn="just">
              <a:buFont typeface="Wingdings" panose="05000000000000000000" pitchFamily="2" charset="2"/>
              <a:buChar char="q"/>
            </a:pPr>
            <a:endParaRPr lang="en-IN" b="1" dirty="0">
              <a:latin typeface="Comic Sans MS" panose="030F0702030302020204" pitchFamily="66" charset="0"/>
            </a:endParaRPr>
          </a:p>
        </p:txBody>
      </p:sp>
      <p:sp>
        <p:nvSpPr>
          <p:cNvPr id="4" name="TextBox 3">
            <a:extLst>
              <a:ext uri="{FF2B5EF4-FFF2-40B4-BE49-F238E27FC236}">
                <a16:creationId xmlns:a16="http://schemas.microsoft.com/office/drawing/2014/main" xmlns="" id="{17A05F03-D1A1-4E11-9829-2FB956F208B1}"/>
              </a:ext>
            </a:extLst>
          </p:cNvPr>
          <p:cNvSpPr txBox="1"/>
          <p:nvPr/>
        </p:nvSpPr>
        <p:spPr>
          <a:xfrm>
            <a:off x="355600" y="4321800"/>
            <a:ext cx="11676566" cy="1754326"/>
          </a:xfrm>
          <a:prstGeom prst="rect">
            <a:avLst/>
          </a:prstGeom>
          <a:noFill/>
        </p:spPr>
        <p:txBody>
          <a:bodyPr wrap="square">
            <a:spAutoFit/>
          </a:bodyPr>
          <a:lstStyle/>
          <a:p>
            <a:pPr algn="just"/>
            <a:r>
              <a:rPr lang="en-US" dirty="0"/>
              <a:t>For the past several decades, advances in plant development, physiology, cell biology, and genetics have relied heavily on the model (or reference) plant Arabidopsis thaliana. Arabidopsis resembles other plants, including crop plants, in many but by no means all respects. Study of Arabidopsis alone provides little information on the evolutionary history of plants, evolutionary differences between species, plants that survive in different environments, or plants that access nutrients and photosynthesize differently. Empowered by the availability of large-scale sequencing and new technologies for investigating gene function, many new plant models are being proposed and studied. </a:t>
            </a:r>
            <a:endParaRPr lang="en-IN" dirty="0"/>
          </a:p>
        </p:txBody>
      </p:sp>
    </p:spTree>
    <p:extLst>
      <p:ext uri="{BB962C8B-B14F-4D97-AF65-F5344CB8AC3E}">
        <p14:creationId xmlns:p14="http://schemas.microsoft.com/office/powerpoint/2010/main" val="170003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2FC9059-4CDA-48CA-A65B-EA51CEBB5A9D}"/>
              </a:ext>
            </a:extLst>
          </p:cNvPr>
          <p:cNvPicPr>
            <a:picLocks noChangeAspect="1"/>
          </p:cNvPicPr>
          <p:nvPr/>
        </p:nvPicPr>
        <p:blipFill>
          <a:blip r:embed="rId3"/>
          <a:stretch>
            <a:fillRect/>
          </a:stretch>
        </p:blipFill>
        <p:spPr>
          <a:xfrm>
            <a:off x="147420" y="-60960"/>
            <a:ext cx="8173620" cy="6918960"/>
          </a:xfrm>
          <a:prstGeom prst="rect">
            <a:avLst/>
          </a:prstGeom>
        </p:spPr>
      </p:pic>
      <p:sp>
        <p:nvSpPr>
          <p:cNvPr id="5" name="TextBox 4">
            <a:extLst>
              <a:ext uri="{FF2B5EF4-FFF2-40B4-BE49-F238E27FC236}">
                <a16:creationId xmlns:a16="http://schemas.microsoft.com/office/drawing/2014/main" xmlns="" id="{344B709A-1D62-4554-8E05-4AAA9F8D7EB5}"/>
              </a:ext>
            </a:extLst>
          </p:cNvPr>
          <p:cNvSpPr txBox="1"/>
          <p:nvPr/>
        </p:nvSpPr>
        <p:spPr>
          <a:xfrm>
            <a:off x="8097520" y="-85516"/>
            <a:ext cx="3962400" cy="7017306"/>
          </a:xfrm>
          <a:prstGeom prst="rect">
            <a:avLst/>
          </a:prstGeom>
          <a:noFill/>
        </p:spPr>
        <p:txBody>
          <a:bodyPr wrap="square">
            <a:spAutoFit/>
          </a:bodyPr>
          <a:lstStyle/>
          <a:p>
            <a:pPr algn="just"/>
            <a:r>
              <a:rPr lang="en-US" sz="1800" b="1" dirty="0">
                <a:solidFill>
                  <a:srgbClr val="FF0000"/>
                </a:solidFill>
                <a:latin typeface="Comic Sans MS" panose="030F0702030302020204" pitchFamily="66" charset="0"/>
              </a:rPr>
              <a:t>Plant Diversity Depicted are relationships among the major lineages of plants: </a:t>
            </a:r>
          </a:p>
          <a:p>
            <a:pPr algn="just"/>
            <a:r>
              <a:rPr lang="en-US" sz="1800" b="1" dirty="0">
                <a:latin typeface="Comic Sans MS" panose="030F0702030302020204" pitchFamily="66" charset="0"/>
              </a:rPr>
              <a:t>glaucophytes (freshwater algae), rhodophytes (red algae), and the </a:t>
            </a:r>
            <a:r>
              <a:rPr lang="en-US" sz="1800" b="1" dirty="0" err="1">
                <a:latin typeface="Comic Sans MS" panose="030F0702030302020204" pitchFamily="66" charset="0"/>
              </a:rPr>
              <a:t>Viridiplantae</a:t>
            </a:r>
            <a:r>
              <a:rPr lang="en-US" sz="1800" b="1" dirty="0">
                <a:latin typeface="Comic Sans MS" panose="030F0702030302020204" pitchFamily="66" charset="0"/>
              </a:rPr>
              <a:t> (chlorophytes, charophytes, and land plants [vascular plants and bryophytes]). </a:t>
            </a:r>
          </a:p>
          <a:p>
            <a:pPr algn="just"/>
            <a:endParaRPr lang="en-US" sz="1800" b="1" dirty="0">
              <a:latin typeface="Comic Sans MS" panose="030F0702030302020204" pitchFamily="66" charset="0"/>
            </a:endParaRPr>
          </a:p>
          <a:p>
            <a:pPr algn="just"/>
            <a:r>
              <a:rPr lang="en-US" sz="1800" b="1" dirty="0">
                <a:solidFill>
                  <a:srgbClr val="FF0000"/>
                </a:solidFill>
                <a:latin typeface="Comic Sans MS" panose="030F0702030302020204" pitchFamily="66" charset="0"/>
              </a:rPr>
              <a:t>Estimated dates for some nodes are listed in millions of years before present. The primary endosymbiotic event is estimated to have occurred at least 1.6 billion years ago. </a:t>
            </a:r>
          </a:p>
          <a:p>
            <a:pPr algn="just"/>
            <a:endParaRPr lang="en-US" sz="1800" b="1" dirty="0">
              <a:latin typeface="Comic Sans MS" panose="030F0702030302020204" pitchFamily="66" charset="0"/>
            </a:endParaRPr>
          </a:p>
          <a:p>
            <a:pPr algn="just"/>
            <a:r>
              <a:rPr lang="en-US" sz="1800" b="1" dirty="0">
                <a:latin typeface="Comic Sans MS" panose="030F0702030302020204" pitchFamily="66" charset="0"/>
              </a:rPr>
              <a:t>A deep split occurred within the green lineage creating the chlorophytes and the charophytes plus land plants. </a:t>
            </a:r>
          </a:p>
          <a:p>
            <a:pPr algn="just"/>
            <a:endParaRPr lang="en-US" sz="1800" b="1" dirty="0">
              <a:latin typeface="Comic Sans MS" panose="030F0702030302020204" pitchFamily="66" charset="0"/>
            </a:endParaRPr>
          </a:p>
          <a:p>
            <a:pPr algn="just"/>
            <a:r>
              <a:rPr lang="en-US" sz="1800" b="1" dirty="0">
                <a:solidFill>
                  <a:srgbClr val="FF0000"/>
                </a:solidFill>
                <a:latin typeface="Comic Sans MS" panose="030F0702030302020204" pitchFamily="66" charset="0"/>
              </a:rPr>
              <a:t>Note that both the charophytes and the bryophytes are grades and are not monophyletic.</a:t>
            </a:r>
          </a:p>
        </p:txBody>
      </p:sp>
    </p:spTree>
    <p:extLst>
      <p:ext uri="{BB962C8B-B14F-4D97-AF65-F5344CB8AC3E}">
        <p14:creationId xmlns:p14="http://schemas.microsoft.com/office/powerpoint/2010/main" val="200724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6DB50CB9-7B27-4A6F-AB97-3354CF50DCEA}"/>
              </a:ext>
            </a:extLst>
          </p:cNvPr>
          <p:cNvSpPr txBox="1"/>
          <p:nvPr/>
        </p:nvSpPr>
        <p:spPr>
          <a:xfrm>
            <a:off x="114981" y="-123841"/>
            <a:ext cx="11962037" cy="6740307"/>
          </a:xfrm>
          <a:prstGeom prst="rect">
            <a:avLst/>
          </a:prstGeom>
          <a:noFill/>
        </p:spPr>
        <p:txBody>
          <a:bodyPr wrap="square">
            <a:spAutoFit/>
          </a:bodyPr>
          <a:lstStyle/>
          <a:p>
            <a:pPr algn="just"/>
            <a:endParaRPr lang="en-US" sz="1600" b="1" dirty="0">
              <a:latin typeface="Comic Sans MS" panose="030F0702030302020204" pitchFamily="66" charset="0"/>
            </a:endParaRPr>
          </a:p>
          <a:p>
            <a:pPr algn="just"/>
            <a:r>
              <a:rPr lang="en-US" sz="1600" b="1" dirty="0">
                <a:solidFill>
                  <a:srgbClr val="FF0000"/>
                </a:solidFill>
                <a:latin typeface="Comic Sans MS" panose="030F0702030302020204" pitchFamily="66" charset="0"/>
              </a:rPr>
              <a:t>Key evolutionary </a:t>
            </a:r>
            <a:r>
              <a:rPr lang="en-IN" sz="1600" b="1" dirty="0">
                <a:solidFill>
                  <a:srgbClr val="FF0000"/>
                </a:solidFill>
                <a:latin typeface="Comic Sans MS" panose="030F0702030302020204" pitchFamily="66" charset="0"/>
              </a:rPr>
              <a:t>innovations are indicated at some nodes: (1) chlorophyll a and b, highly developed chloroplast grana; (2) lateral flagella; (3) phragmoplast, plasmodesmata, apical cell growth; (4) alternation of generations (embryo), sporopollenin, three-dimensional organization, archegonia and antheridia; (5) stomata; (6) vasculature (xylem and phloem), sporophyte dominant; (7) seeds, loss of archegonia and antheridia, pollen; and (8) flowers, carpels, outer integument. </a:t>
            </a:r>
          </a:p>
          <a:p>
            <a:pPr algn="just"/>
            <a:endParaRPr lang="en-IN" sz="1600" b="1" dirty="0">
              <a:latin typeface="Comic Sans MS" panose="030F0702030302020204" pitchFamily="66" charset="0"/>
            </a:endParaRPr>
          </a:p>
          <a:p>
            <a:pPr algn="just"/>
            <a:r>
              <a:rPr lang="en-IN" sz="1600" b="1" dirty="0">
                <a:latin typeface="Comic Sans MS" panose="030F0702030302020204" pitchFamily="66" charset="0"/>
              </a:rPr>
              <a:t>Evolution of simple multicellularity (differentiation largely limited to soma and gametes) and complex multicellularity (3-dimensional tissue differentiation) are indicated by *. </a:t>
            </a:r>
          </a:p>
          <a:p>
            <a:pPr algn="just"/>
            <a:endParaRPr lang="en-IN" sz="1600" b="1" dirty="0">
              <a:latin typeface="Comic Sans MS" panose="030F0702030302020204" pitchFamily="66" charset="0"/>
            </a:endParaRPr>
          </a:p>
          <a:p>
            <a:pPr algn="just"/>
            <a:r>
              <a:rPr lang="en-IN" sz="1600" b="1" dirty="0">
                <a:solidFill>
                  <a:srgbClr val="FF0000"/>
                </a:solidFill>
                <a:latin typeface="Comic Sans MS" panose="030F0702030302020204" pitchFamily="66" charset="0"/>
              </a:rPr>
              <a:t>Taxa in red represent those whose genome sequencing are either in progress or proposed or reside at critical evolutionary positions (</a:t>
            </a:r>
            <a:r>
              <a:rPr lang="en-IN" sz="1600" b="1" dirty="0" err="1">
                <a:solidFill>
                  <a:srgbClr val="FF0000"/>
                </a:solidFill>
                <a:latin typeface="Comic Sans MS" panose="030F0702030302020204" pitchFamily="66" charset="0"/>
              </a:rPr>
              <a:t>Mesostigma</a:t>
            </a:r>
            <a:r>
              <a:rPr lang="en-IN" sz="1600" b="1" dirty="0">
                <a:solidFill>
                  <a:srgbClr val="FF0000"/>
                </a:solidFill>
                <a:latin typeface="Comic Sans MS" panose="030F0702030302020204" pitchFamily="66" charset="0"/>
              </a:rPr>
              <a:t>, </a:t>
            </a:r>
            <a:r>
              <a:rPr lang="en-IN" sz="1600" b="1" dirty="0" err="1">
                <a:solidFill>
                  <a:srgbClr val="FF0000"/>
                </a:solidFill>
                <a:latin typeface="Comic Sans MS" panose="030F0702030302020204" pitchFamily="66" charset="0"/>
              </a:rPr>
              <a:t>Coleochaete</a:t>
            </a:r>
            <a:r>
              <a:rPr lang="en-IN" sz="1600" b="1" dirty="0">
                <a:solidFill>
                  <a:srgbClr val="FF0000"/>
                </a:solidFill>
                <a:latin typeface="Comic Sans MS" panose="030F0702030302020204" pitchFamily="66" charset="0"/>
              </a:rPr>
              <a:t>). </a:t>
            </a:r>
          </a:p>
          <a:p>
            <a:pPr algn="just"/>
            <a:endParaRPr lang="en-IN" sz="1600" b="1" dirty="0">
              <a:latin typeface="Comic Sans MS" panose="030F0702030302020204" pitchFamily="66" charset="0"/>
            </a:endParaRPr>
          </a:p>
          <a:p>
            <a:pPr algn="just"/>
            <a:r>
              <a:rPr lang="en-IN" sz="1600" b="1" dirty="0">
                <a:latin typeface="Comic Sans MS" panose="030F0702030302020204" pitchFamily="66" charset="0"/>
              </a:rPr>
              <a:t>Secondary endosymbiotic events have occurred from both the red and green algal lineages. </a:t>
            </a:r>
          </a:p>
          <a:p>
            <a:pPr algn="just"/>
            <a:endParaRPr lang="en-IN" sz="1600" b="1" dirty="0">
              <a:latin typeface="Comic Sans MS" panose="030F0702030302020204" pitchFamily="66" charset="0"/>
            </a:endParaRPr>
          </a:p>
          <a:p>
            <a:pPr algn="just"/>
            <a:r>
              <a:rPr lang="en-IN" sz="1600" b="1" dirty="0">
                <a:latin typeface="Comic Sans MS" panose="030F0702030302020204" pitchFamily="66" charset="0"/>
              </a:rPr>
              <a:t>The relative species richness of the major clades is depicted in the pie chart. The vast majority of species within the Plantae are angiosperms (350,000 species), with other groups having substantially fewer described species (numbers approximated): glaucophytes, 21; rhodophytes, 7095; chlorophytes, 6263, charophytes, 4644; bryophytes, 18,200 (liverworts, 7,270; mosses, 11,000; hornworts, 215); lycophytes, 1225; ferns, 12,000; and gymnosperms, 1000.</a:t>
            </a:r>
          </a:p>
          <a:p>
            <a:pPr algn="just"/>
            <a:r>
              <a:rPr lang="en-IN" sz="1600" b="1" dirty="0">
                <a:latin typeface="Comic Sans MS" panose="030F0702030302020204" pitchFamily="66" charset="0"/>
              </a:rPr>
              <a:t> </a:t>
            </a:r>
          </a:p>
          <a:p>
            <a:pPr algn="just"/>
            <a:r>
              <a:rPr lang="en-IN" sz="1600" b="1" dirty="0">
                <a:latin typeface="Comic Sans MS" panose="030F0702030302020204" pitchFamily="66" charset="0"/>
              </a:rPr>
              <a:t>Thanks to individuals who generously provided photos of poplar (Gayle </a:t>
            </a:r>
            <a:r>
              <a:rPr lang="en-IN" sz="1600" b="1" dirty="0" err="1">
                <a:latin typeface="Comic Sans MS" panose="030F0702030302020204" pitchFamily="66" charset="0"/>
              </a:rPr>
              <a:t>Dupper</a:t>
            </a:r>
            <a:r>
              <a:rPr lang="en-IN" sz="1600" b="1" dirty="0">
                <a:latin typeface="Comic Sans MS" panose="030F0702030302020204" pitchFamily="66" charset="0"/>
              </a:rPr>
              <a:t>, Institute of Forest Genetics, Placerville), </a:t>
            </a:r>
            <a:r>
              <a:rPr lang="en-IN" sz="1600" b="1" dirty="0" err="1">
                <a:latin typeface="Comic Sans MS" panose="030F0702030302020204" pitchFamily="66" charset="0"/>
              </a:rPr>
              <a:t>Physcomitrella</a:t>
            </a:r>
            <a:r>
              <a:rPr lang="en-IN" sz="1600" b="1" dirty="0">
                <a:latin typeface="Comic Sans MS" panose="030F0702030302020204" pitchFamily="66" charset="0"/>
              </a:rPr>
              <a:t> (Keiko </a:t>
            </a:r>
            <a:r>
              <a:rPr lang="en-IN" sz="1600" b="1" dirty="0" err="1">
                <a:latin typeface="Comic Sans MS" panose="030F0702030302020204" pitchFamily="66" charset="0"/>
              </a:rPr>
              <a:t>Sakakibara</a:t>
            </a:r>
            <a:r>
              <a:rPr lang="en-IN" sz="1600" b="1" dirty="0">
                <a:latin typeface="Comic Sans MS" panose="030F0702030302020204" pitchFamily="66" charset="0"/>
              </a:rPr>
              <a:t>), Spirogyra (Bram Van de Poel, University of Maryland), </a:t>
            </a:r>
            <a:r>
              <a:rPr lang="en-IN" sz="1600" b="1" dirty="0" err="1">
                <a:latin typeface="Comic Sans MS" panose="030F0702030302020204" pitchFamily="66" charset="0"/>
              </a:rPr>
              <a:t>Coleochaete</a:t>
            </a:r>
            <a:r>
              <a:rPr lang="en-IN" sz="1600" b="1" dirty="0">
                <a:latin typeface="Comic Sans MS" panose="030F0702030302020204" pitchFamily="66" charset="0"/>
              </a:rPr>
              <a:t>, Chara (Charles </a:t>
            </a:r>
            <a:r>
              <a:rPr lang="en-IN" sz="1600" b="1" dirty="0" err="1">
                <a:latin typeface="Comic Sans MS" panose="030F0702030302020204" pitchFamily="66" charset="0"/>
              </a:rPr>
              <a:t>Delwiche</a:t>
            </a:r>
            <a:r>
              <a:rPr lang="en-IN" sz="1600" b="1" dirty="0">
                <a:latin typeface="Comic Sans MS" panose="030F0702030302020204" pitchFamily="66" charset="0"/>
              </a:rPr>
              <a:t>, University of Maryland), Chlamydomonas (James </a:t>
            </a:r>
            <a:r>
              <a:rPr lang="en-IN" sz="1600" b="1" dirty="0" err="1">
                <a:latin typeface="Comic Sans MS" panose="030F0702030302020204" pitchFamily="66" charset="0"/>
              </a:rPr>
              <a:t>Umen</a:t>
            </a:r>
            <a:r>
              <a:rPr lang="en-IN" sz="1600" b="1" dirty="0">
                <a:latin typeface="Comic Sans MS" panose="030F0702030302020204" pitchFamily="66" charset="0"/>
              </a:rPr>
              <a:t>, Salk Institute), Volvox (Frank Fox, www.mikrofoto.de), and </a:t>
            </a:r>
            <a:r>
              <a:rPr lang="en-IN" sz="1600" b="1" dirty="0" err="1">
                <a:latin typeface="Comic Sans MS" panose="030F0702030302020204" pitchFamily="66" charset="0"/>
              </a:rPr>
              <a:t>Ostreococcus</a:t>
            </a:r>
            <a:r>
              <a:rPr lang="en-IN" sz="1600" b="1" dirty="0">
                <a:latin typeface="Comic Sans MS" panose="030F0702030302020204" pitchFamily="66" charset="0"/>
              </a:rPr>
              <a:t> (</a:t>
            </a:r>
            <a:r>
              <a:rPr lang="en-IN" sz="1600" b="1" dirty="0" err="1">
                <a:latin typeface="Comic Sans MS" panose="030F0702030302020204" pitchFamily="66" charset="0"/>
              </a:rPr>
              <a:t>Hervé</a:t>
            </a:r>
            <a:r>
              <a:rPr lang="en-IN" sz="1600" b="1" dirty="0">
                <a:latin typeface="Comic Sans MS" panose="030F0702030302020204" pitchFamily="66" charset="0"/>
              </a:rPr>
              <a:t> Moreau, </a:t>
            </a:r>
            <a:r>
              <a:rPr lang="en-IN" sz="1600" b="1" dirty="0" err="1">
                <a:latin typeface="Comic Sans MS" panose="030F0702030302020204" pitchFamily="66" charset="0"/>
              </a:rPr>
              <a:t>Université</a:t>
            </a:r>
            <a:r>
              <a:rPr lang="en-IN" sz="1600" b="1" dirty="0">
                <a:latin typeface="Comic Sans MS" panose="030F0702030302020204" pitchFamily="66" charset="0"/>
              </a:rPr>
              <a:t> Pierre et Marie Curie-Paris). Other photos by J. L. B. </a:t>
            </a:r>
            <a:r>
              <a:rPr lang="en-IN" sz="1600" b="1" dirty="0" err="1">
                <a:latin typeface="Comic Sans MS" panose="030F0702030302020204" pitchFamily="66" charset="0"/>
              </a:rPr>
              <a:t>Mesostigma</a:t>
            </a:r>
            <a:r>
              <a:rPr lang="en-IN" sz="1600" b="1" dirty="0">
                <a:latin typeface="Comic Sans MS" panose="030F0702030302020204" pitchFamily="66" charset="0"/>
              </a:rPr>
              <a:t> image from (</a:t>
            </a:r>
            <a:r>
              <a:rPr lang="en-IN" sz="1600" b="1" dirty="0" err="1">
                <a:latin typeface="Comic Sans MS" panose="030F0702030302020204" pitchFamily="66" charset="0"/>
              </a:rPr>
              <a:t>Lauterborn</a:t>
            </a:r>
            <a:r>
              <a:rPr lang="en-IN" sz="1600" b="1" dirty="0">
                <a:latin typeface="Comic Sans MS" panose="030F0702030302020204" pitchFamily="66" charset="0"/>
              </a:rPr>
              <a:t>, 1898) and </a:t>
            </a:r>
            <a:r>
              <a:rPr lang="en-IN" sz="1600" b="1" dirty="0" err="1">
                <a:latin typeface="Comic Sans MS" panose="030F0702030302020204" pitchFamily="66" charset="0"/>
              </a:rPr>
              <a:t>Klebsormidium</a:t>
            </a:r>
            <a:r>
              <a:rPr lang="en-IN" sz="1600" b="1" dirty="0">
                <a:latin typeface="Comic Sans MS" panose="030F0702030302020204" pitchFamily="66" charset="0"/>
              </a:rPr>
              <a:t> image from (</a:t>
            </a:r>
            <a:r>
              <a:rPr lang="en-IN" sz="1600" b="1" dirty="0" err="1">
                <a:latin typeface="Comic Sans MS" panose="030F0702030302020204" pitchFamily="66" charset="0"/>
              </a:rPr>
              <a:t>Klebs</a:t>
            </a:r>
            <a:r>
              <a:rPr lang="en-IN" sz="1600" b="1" dirty="0">
                <a:latin typeface="Comic Sans MS" panose="030F0702030302020204" pitchFamily="66" charset="0"/>
              </a:rPr>
              <a:t>, 1896). Figure adapted from Bowman et al. (2007). </a:t>
            </a:r>
          </a:p>
        </p:txBody>
      </p:sp>
    </p:spTree>
    <p:extLst>
      <p:ext uri="{BB962C8B-B14F-4D97-AF65-F5344CB8AC3E}">
        <p14:creationId xmlns:p14="http://schemas.microsoft.com/office/powerpoint/2010/main" val="362980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02B8CB5-203D-483F-966C-BCBBB3C27868}"/>
              </a:ext>
            </a:extLst>
          </p:cNvPr>
          <p:cNvSpPr txBox="1"/>
          <p:nvPr/>
        </p:nvSpPr>
        <p:spPr>
          <a:xfrm>
            <a:off x="233680" y="155139"/>
            <a:ext cx="11826240" cy="1477328"/>
          </a:xfrm>
          <a:prstGeom prst="rect">
            <a:avLst/>
          </a:prstGeom>
          <a:noFill/>
        </p:spPr>
        <p:txBody>
          <a:bodyPr wrap="square">
            <a:spAutoFit/>
          </a:bodyPr>
          <a:lstStyle/>
          <a:p>
            <a:pPr algn="just"/>
            <a:r>
              <a:rPr lang="en-US" dirty="0"/>
              <a:t>Arabidopsis, like other members of the Brassicaceae family, has limited symbiotic relations with soil microorganisms, an annual lifestyle, C3 photosynthesis (one of several photosynthetic options), and the typical dicotyledonous ways of development. Most of our crop plants are grasses (monocots) with their own specialized physiology, while many others are legumes that fix nitrogen from the air, something Arabidopsis does not do. Furthermore, monocots and eudicots, such as Arabidopsis, are both angiosperms (flowering </a:t>
            </a:r>
            <a:endParaRPr lang="en-IN" dirty="0"/>
          </a:p>
        </p:txBody>
      </p:sp>
      <p:sp>
        <p:nvSpPr>
          <p:cNvPr id="5" name="TextBox 4">
            <a:extLst>
              <a:ext uri="{FF2B5EF4-FFF2-40B4-BE49-F238E27FC236}">
                <a16:creationId xmlns:a16="http://schemas.microsoft.com/office/drawing/2014/main" xmlns="" id="{14EEBA6C-8E67-457B-B428-F872D58FBCA0}"/>
              </a:ext>
            </a:extLst>
          </p:cNvPr>
          <p:cNvSpPr txBox="1"/>
          <p:nvPr/>
        </p:nvSpPr>
        <p:spPr>
          <a:xfrm>
            <a:off x="233680" y="2193003"/>
            <a:ext cx="11826240" cy="2308324"/>
          </a:xfrm>
          <a:prstGeom prst="rect">
            <a:avLst/>
          </a:prstGeom>
          <a:noFill/>
        </p:spPr>
        <p:txBody>
          <a:bodyPr wrap="square">
            <a:spAutoFit/>
          </a:bodyPr>
          <a:lstStyle/>
          <a:p>
            <a:pPr algn="ctr"/>
            <a:r>
              <a:rPr lang="en-US" dirty="0"/>
              <a:t>Nitrogen Fixation </a:t>
            </a:r>
          </a:p>
          <a:p>
            <a:pPr algn="just"/>
            <a:r>
              <a:rPr lang="en-US" dirty="0"/>
              <a:t>Nitrogen fixation is a physiological and developmental process that is not only fascinating, but also agriculturally of great importance. Many legumes have a symbiotic association with nitrogen fixing bacteria, whereby the plants create nitrogen-fixing nodules in their roots that provide an anaerobic environment where the bacteria can convert atmospheric nitrogen to nitrate, which can be used as a nitrogen source by the plants. Two plants used for study of nitrogen fixation are Medicago </a:t>
            </a:r>
            <a:r>
              <a:rPr lang="en-US" dirty="0" err="1"/>
              <a:t>truncatula</a:t>
            </a:r>
            <a:r>
              <a:rPr lang="en-US" dirty="0"/>
              <a:t>, an alfalfa relative with a small and sequenced genome (~454–526 Mb), small size, large seed production, and good transformation protocols, and Lotus japonicus, also with a manageable genome size (472 Mb), short life cycle, and a different (determinate versus indeterminate) type of nitrogen fixing nodule.</a:t>
            </a:r>
            <a:endParaRPr lang="en-IN" dirty="0"/>
          </a:p>
        </p:txBody>
      </p:sp>
    </p:spTree>
    <p:extLst>
      <p:ext uri="{BB962C8B-B14F-4D97-AF65-F5344CB8AC3E}">
        <p14:creationId xmlns:p14="http://schemas.microsoft.com/office/powerpoint/2010/main" val="3448036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3211</Words>
  <Application>Microsoft Office PowerPoint</Application>
  <PresentationFormat>Widescreen</PresentationFormat>
  <Paragraphs>117</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vt:lpstr>
      <vt:lpstr>Calibri</vt:lpstr>
      <vt:lpstr>Calibri Light</vt:lpstr>
      <vt:lpstr>Comic Sans MS</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2022-10-01T07:13:42Z</dcterms:created>
  <dcterms:modified xsi:type="dcterms:W3CDTF">2022-10-01T07:14:33Z</dcterms:modified>
</cp:coreProperties>
</file>