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261" r:id="rId3"/>
    <p:sldId id="264" r:id="rId4"/>
    <p:sldId id="266" r:id="rId5"/>
    <p:sldId id="268" r:id="rId6"/>
    <p:sldId id="269" r:id="rId7"/>
    <p:sldId id="270" r:id="rId8"/>
    <p:sldId id="257" r:id="rId9"/>
    <p:sldId id="258" r:id="rId10"/>
    <p:sldId id="259" r:id="rId11"/>
    <p:sldId id="263" r:id="rId12"/>
    <p:sldId id="260" r:id="rId13"/>
    <p:sldId id="271"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47727DC-02AE-4B90-922F-7309CC19A953}" type="datetimeFigureOut">
              <a:rPr lang="en-US" smtClean="0"/>
              <a:pPr/>
              <a:t>10/2/2022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0540813-C61E-43EE-8DB0-D3A1820C4D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40813-C61E-43EE-8DB0-D3A1820C4D3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0E005-1F54-4C42-A0CA-7DA405EBA7DF}"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96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30A9B-25E9-40A6-AA06-F1A117F822A7}"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977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367C-6893-483C-BB11-9635362A6C57}"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405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D89338-6E39-4295-8C78-1E06C49E3ACF}"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3621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2A2CB5-5477-4DB0-B3F4-1AC9E5143012}"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728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3E1644D-C730-4EF1-95AB-F01E5CD1044B}"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11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D9ED4-DAB8-4EDF-B6A0-96A04DF53364}"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43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B857D-9ABB-43EA-A4CD-0B2D58FA7C25}"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71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2E4EB-CA9C-4974-B9D0-BBBD84C3C087}"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02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6FE16-BFEF-44C1-AEF5-40EF89F6A44C}" type="datetime1">
              <a:rPr lang="en-US" smtClean="0"/>
              <a:t>10/2/2022</a:t>
            </a:fld>
            <a:endParaRPr lang="en-US"/>
          </a:p>
        </p:txBody>
      </p:sp>
      <p:sp>
        <p:nvSpPr>
          <p:cNvPr id="5" name="Footer Placeholder 4"/>
          <p:cNvSpPr>
            <a:spLocks noGrp="1"/>
          </p:cNvSpPr>
          <p:nvPr>
            <p:ph type="ftr" sz="quarter" idx="11"/>
          </p:nvPr>
        </p:nvSpPr>
        <p:spPr/>
        <p:txBody>
          <a:bodyPr/>
          <a:lstStyle/>
          <a:p>
            <a:r>
              <a:rPr lang="en-US"/>
              <a:t>School of Pharmaceutical Sciences CSJM University Kanpur</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26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61D1F-6C39-45F5-AF20-212FF1274F76}"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815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0F5946-423B-4787-9983-8249BF322B2F}" type="datetime1">
              <a:rPr lang="en-US" smtClean="0"/>
              <a:t>10/2/2022</a:t>
            </a:fld>
            <a:endParaRPr lang="en-US"/>
          </a:p>
        </p:txBody>
      </p:sp>
      <p:sp>
        <p:nvSpPr>
          <p:cNvPr id="8" name="Footer Placeholder 7"/>
          <p:cNvSpPr>
            <a:spLocks noGrp="1"/>
          </p:cNvSpPr>
          <p:nvPr>
            <p:ph type="ftr" sz="quarter" idx="11"/>
          </p:nvPr>
        </p:nvSpPr>
        <p:spPr/>
        <p:txBody>
          <a:bodyPr/>
          <a:lstStyle/>
          <a:p>
            <a:r>
              <a:rPr lang="en-US"/>
              <a:t>School of Pharmaceutical Sciences CSJM University Kanpur</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00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906586-FE56-4824-B806-3D165B0AB4AA}" type="datetime1">
              <a:rPr lang="en-US" smtClean="0"/>
              <a:t>10/2/2022</a:t>
            </a:fld>
            <a:endParaRPr lang="en-US"/>
          </a:p>
        </p:txBody>
      </p:sp>
      <p:sp>
        <p:nvSpPr>
          <p:cNvPr id="4" name="Footer Placeholder 3"/>
          <p:cNvSpPr>
            <a:spLocks noGrp="1"/>
          </p:cNvSpPr>
          <p:nvPr>
            <p:ph type="ftr" sz="quarter" idx="11"/>
          </p:nvPr>
        </p:nvSpPr>
        <p:spPr/>
        <p:txBody>
          <a:bodyPr/>
          <a:lstStyle/>
          <a:p>
            <a:r>
              <a:rPr lang="en-US"/>
              <a:t>School of Pharmaceutical Sciences CSJM University Kanpur</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56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A33EF-52EB-4DEC-8BC3-9F493841B5CD}" type="datetime1">
              <a:rPr lang="en-US" smtClean="0"/>
              <a:t>10/2/2022</a:t>
            </a:fld>
            <a:endParaRPr lang="en-US"/>
          </a:p>
        </p:txBody>
      </p:sp>
      <p:sp>
        <p:nvSpPr>
          <p:cNvPr id="3" name="Footer Placeholder 2"/>
          <p:cNvSpPr>
            <a:spLocks noGrp="1"/>
          </p:cNvSpPr>
          <p:nvPr>
            <p:ph type="ftr" sz="quarter" idx="11"/>
          </p:nvPr>
        </p:nvSpPr>
        <p:spPr/>
        <p:txBody>
          <a:bodyPr/>
          <a:lstStyle/>
          <a:p>
            <a:r>
              <a:rPr lang="en-US"/>
              <a:t>School of Pharmaceutical Sciences CSJM University Kanpur</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4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7A58A-429A-4466-9E13-63A28988F70D}"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537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2CDAF-78A9-4AAF-AB81-626749FA909A}" type="datetime1">
              <a:rPr lang="en-US" smtClean="0"/>
              <a:t>10/2/2022</a:t>
            </a:fld>
            <a:endParaRPr lang="en-US"/>
          </a:p>
        </p:txBody>
      </p:sp>
      <p:sp>
        <p:nvSpPr>
          <p:cNvPr id="6" name="Footer Placeholder 5"/>
          <p:cNvSpPr>
            <a:spLocks noGrp="1"/>
          </p:cNvSpPr>
          <p:nvPr>
            <p:ph type="ftr" sz="quarter" idx="11"/>
          </p:nvPr>
        </p:nvSpPr>
        <p:spPr/>
        <p:txBody>
          <a:bodyPr/>
          <a:lstStyle/>
          <a:p>
            <a:r>
              <a:rPr lang="en-US"/>
              <a:t>School of Pharmaceutical Sciences CSJM University Kanpur</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30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A0C7D93-8EAE-4868-AA71-BC9A70FD7296}" type="datetime1">
              <a:rPr lang="en-US" smtClean="0"/>
              <a:t>10/2/2022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School of Pharmaceutical Sciences CSJM University Kanpur</a:t>
            </a: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169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46C6-2736-6858-B5B1-69D2CC54B52A}"/>
              </a:ext>
            </a:extLst>
          </p:cNvPr>
          <p:cNvSpPr>
            <a:spLocks noGrp="1"/>
          </p:cNvSpPr>
          <p:nvPr>
            <p:ph type="ctrTitle"/>
          </p:nvPr>
        </p:nvSpPr>
        <p:spPr>
          <a:xfrm>
            <a:off x="423334" y="76201"/>
            <a:ext cx="8415866" cy="1371599"/>
          </a:xfrm>
        </p:spPr>
        <p:txBody>
          <a:bodyPr>
            <a:normAutofit/>
          </a:bodyPr>
          <a:lstStyle/>
          <a:p>
            <a:r>
              <a:rPr lang="en-US" sz="3500" b="1" dirty="0">
                <a:latin typeface="Times New Roman" pitchFamily="18" charset="0"/>
                <a:cs typeface="Times New Roman" pitchFamily="18" charset="0"/>
              </a:rPr>
              <a:t>BP504 T. PHARMACOGNOSY AND PHYTOCHEMISTRY II (Theory)</a:t>
            </a:r>
            <a:endParaRPr lang="en-IN" sz="3500" dirty="0"/>
          </a:p>
        </p:txBody>
      </p:sp>
      <p:sp>
        <p:nvSpPr>
          <p:cNvPr id="3" name="Subtitle 2">
            <a:extLst>
              <a:ext uri="{FF2B5EF4-FFF2-40B4-BE49-F238E27FC236}">
                <a16:creationId xmlns:a16="http://schemas.microsoft.com/office/drawing/2014/main" id="{228C39FF-5A3C-45E1-0B55-C704945CBA82}"/>
              </a:ext>
            </a:extLst>
          </p:cNvPr>
          <p:cNvSpPr>
            <a:spLocks noGrp="1"/>
          </p:cNvSpPr>
          <p:nvPr>
            <p:ph type="subTitle" idx="1"/>
          </p:nvPr>
        </p:nvSpPr>
        <p:spPr>
          <a:xfrm>
            <a:off x="4953001" y="4230937"/>
            <a:ext cx="3886200" cy="1788863"/>
          </a:xfrm>
        </p:spPr>
        <p:txBody>
          <a:bodyPr/>
          <a:lstStyle/>
          <a:p>
            <a:r>
              <a:rPr lang="en-US" dirty="0"/>
              <a:t>Dr. Anju Singh</a:t>
            </a:r>
          </a:p>
          <a:p>
            <a:r>
              <a:rPr lang="en-US" dirty="0"/>
              <a:t>Asst Professor</a:t>
            </a:r>
          </a:p>
          <a:p>
            <a:r>
              <a:rPr lang="en-US" dirty="0"/>
              <a:t>School of Pharmaceutical Sciences CSJM University Kanpur</a:t>
            </a:r>
            <a:endParaRPr lang="en-IN" dirty="0"/>
          </a:p>
        </p:txBody>
      </p:sp>
      <p:sp>
        <p:nvSpPr>
          <p:cNvPr id="5" name="TextBox 4">
            <a:extLst>
              <a:ext uri="{FF2B5EF4-FFF2-40B4-BE49-F238E27FC236}">
                <a16:creationId xmlns:a16="http://schemas.microsoft.com/office/drawing/2014/main" id="{58BD5EF6-D83B-6ADF-EB0D-0FF5B83933F1}"/>
              </a:ext>
            </a:extLst>
          </p:cNvPr>
          <p:cNvSpPr txBox="1"/>
          <p:nvPr/>
        </p:nvSpPr>
        <p:spPr>
          <a:xfrm>
            <a:off x="533400" y="1828800"/>
            <a:ext cx="4267200" cy="477054"/>
          </a:xfrm>
          <a:prstGeom prst="rect">
            <a:avLst/>
          </a:prstGeom>
          <a:noFill/>
        </p:spPr>
        <p:txBody>
          <a:bodyPr wrap="square" rtlCol="0">
            <a:spAutoFit/>
          </a:bodyPr>
          <a:lstStyle/>
          <a:p>
            <a:r>
              <a:rPr lang="en-US" sz="2500" b="1" dirty="0"/>
              <a:t>Topic:- Atropa Belladonna</a:t>
            </a:r>
            <a:endParaRPr lang="en-IN" sz="2500" b="1" dirty="0"/>
          </a:p>
        </p:txBody>
      </p:sp>
      <p:sp>
        <p:nvSpPr>
          <p:cNvPr id="6" name="Date Placeholder 5">
            <a:extLst>
              <a:ext uri="{FF2B5EF4-FFF2-40B4-BE49-F238E27FC236}">
                <a16:creationId xmlns:a16="http://schemas.microsoft.com/office/drawing/2014/main" id="{AF77095A-9749-6D7F-5E95-3B801A187517}"/>
              </a:ext>
            </a:extLst>
          </p:cNvPr>
          <p:cNvSpPr>
            <a:spLocks noGrp="1"/>
          </p:cNvSpPr>
          <p:nvPr>
            <p:ph type="dt" sz="half" idx="10"/>
          </p:nvPr>
        </p:nvSpPr>
        <p:spPr/>
        <p:txBody>
          <a:bodyPr/>
          <a:lstStyle/>
          <a:p>
            <a:fld id="{DEC5E7C8-0C5E-49A7-AE8E-E03FB78434A7}" type="datetime1">
              <a:rPr lang="en-US" smtClean="0"/>
              <a:t>10/2/2022</a:t>
            </a:fld>
            <a:endParaRPr lang="en-US"/>
          </a:p>
        </p:txBody>
      </p:sp>
      <p:sp>
        <p:nvSpPr>
          <p:cNvPr id="7" name="Footer Placeholder 6">
            <a:extLst>
              <a:ext uri="{FF2B5EF4-FFF2-40B4-BE49-F238E27FC236}">
                <a16:creationId xmlns:a16="http://schemas.microsoft.com/office/drawing/2014/main" id="{E12D4624-1B64-FF0B-C0C8-9EED9C6B2072}"/>
              </a:ext>
            </a:extLst>
          </p:cNvPr>
          <p:cNvSpPr>
            <a:spLocks noGrp="1"/>
          </p:cNvSpPr>
          <p:nvPr>
            <p:ph type="ftr" sz="quarter" idx="11"/>
          </p:nvPr>
        </p:nvSpPr>
        <p:spPr/>
        <p:txBody>
          <a:bodyPr/>
          <a:lstStyle/>
          <a:p>
            <a:r>
              <a:rPr lang="en-US"/>
              <a:t>School of Pharmaceutical Sciences CSJM University Kanpur</a:t>
            </a:r>
          </a:p>
        </p:txBody>
      </p:sp>
      <p:sp>
        <p:nvSpPr>
          <p:cNvPr id="8" name="Slide Number Placeholder 7">
            <a:extLst>
              <a:ext uri="{FF2B5EF4-FFF2-40B4-BE49-F238E27FC236}">
                <a16:creationId xmlns:a16="http://schemas.microsoft.com/office/drawing/2014/main" id="{AA55C8F0-7202-A1D9-9878-5EE472898B4B}"/>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descr="Atropa belladonna - Monaco Nature Encyclopedia">
            <a:extLst>
              <a:ext uri="{FF2B5EF4-FFF2-40B4-BE49-F238E27FC236}">
                <a16:creationId xmlns:a16="http://schemas.microsoft.com/office/drawing/2014/main" id="{8B4088D7-C0F2-38FB-0ED0-AABB1A2CD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831928"/>
            <a:ext cx="2476499" cy="2777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0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p:cNvPicPr>
            <a:picLocks noChangeAspect="1" noChangeArrowheads="1"/>
          </p:cNvPicPr>
          <p:nvPr/>
        </p:nvPicPr>
        <p:blipFill>
          <a:blip r:embed="rId2"/>
          <a:srcRect l="30000" t="44792" r="28235" b="18750"/>
          <a:stretch>
            <a:fillRect/>
          </a:stretch>
        </p:blipFill>
        <p:spPr bwMode="auto">
          <a:xfrm>
            <a:off x="0" y="1066800"/>
            <a:ext cx="9120051" cy="4495800"/>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49DBE7A2-710B-E733-BCC8-97D4B7634CE1}"/>
              </a:ext>
            </a:extLst>
          </p:cNvPr>
          <p:cNvSpPr>
            <a:spLocks noGrp="1"/>
          </p:cNvSpPr>
          <p:nvPr>
            <p:ph type="dt" sz="half" idx="10"/>
          </p:nvPr>
        </p:nvSpPr>
        <p:spPr/>
        <p:txBody>
          <a:bodyPr/>
          <a:lstStyle/>
          <a:p>
            <a:fld id="{0FAB1EC0-3EBE-4B96-AAAD-F5E7C418A289}" type="datetime1">
              <a:rPr lang="en-US" smtClean="0"/>
              <a:t>10/2/2022</a:t>
            </a:fld>
            <a:endParaRPr lang="en-US"/>
          </a:p>
        </p:txBody>
      </p:sp>
      <p:sp>
        <p:nvSpPr>
          <p:cNvPr id="3" name="Footer Placeholder 2">
            <a:extLst>
              <a:ext uri="{FF2B5EF4-FFF2-40B4-BE49-F238E27FC236}">
                <a16:creationId xmlns:a16="http://schemas.microsoft.com/office/drawing/2014/main" id="{E06EB82F-DB5B-BB3C-8B6E-D185C9D76ED2}"/>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Tests</a:t>
            </a:r>
          </a:p>
        </p:txBody>
      </p:sp>
      <p:sp>
        <p:nvSpPr>
          <p:cNvPr id="3" name="Content Placeholder 2"/>
          <p:cNvSpPr>
            <a:spLocks noGrp="1"/>
          </p:cNvSpPr>
          <p:nvPr>
            <p:ph idx="1"/>
          </p:nvPr>
        </p:nvSpPr>
        <p:spPr>
          <a:xfrm>
            <a:off x="457200" y="1371600"/>
            <a:ext cx="8153400" cy="4876800"/>
          </a:xfrm>
        </p:spPr>
        <p:txBody>
          <a:bodyPr>
            <a:normAutofit/>
          </a:bodyPr>
          <a:lstStyle/>
          <a:p>
            <a:r>
              <a:rPr lang="en-US" dirty="0" err="1">
                <a:latin typeface="Times New Roman" pitchFamily="18" charset="0"/>
                <a:cs typeface="Times New Roman" pitchFamily="18" charset="0"/>
              </a:rPr>
              <a:t>Vitali</a:t>
            </a:r>
            <a:r>
              <a:rPr lang="en-US" dirty="0">
                <a:latin typeface="Times New Roman" pitchFamily="18" charset="0"/>
                <a:cs typeface="Times New Roman" pitchFamily="18" charset="0"/>
              </a:rPr>
              <a:t> Morin reaction: </a:t>
            </a:r>
            <a:r>
              <a:rPr lang="en-US" dirty="0" err="1">
                <a:latin typeface="Times New Roman" pitchFamily="18" charset="0"/>
                <a:cs typeface="Times New Roman" pitchFamily="18" charset="0"/>
              </a:rPr>
              <a:t>alkaloid+drops</a:t>
            </a:r>
            <a:r>
              <a:rPr lang="en-US" dirty="0">
                <a:latin typeface="Times New Roman" pitchFamily="18" charset="0"/>
                <a:cs typeface="Times New Roman" pitchFamily="18" charset="0"/>
              </a:rPr>
              <a:t> of </a:t>
            </a:r>
            <a:r>
              <a:rPr lang="en-US" dirty="0" err="1">
                <a:latin typeface="Times New Roman" pitchFamily="18" charset="0"/>
                <a:cs typeface="Times New Roman" pitchFamily="18" charset="0"/>
              </a:rPr>
              <a:t>sulphuric</a:t>
            </a:r>
            <a:r>
              <a:rPr lang="en-US" dirty="0">
                <a:latin typeface="Times New Roman" pitchFamily="18" charset="0"/>
                <a:cs typeface="Times New Roman" pitchFamily="18" charset="0"/>
              </a:rPr>
              <a:t> acid , evaporate to dryness, add 0.3ml of 3% meth. , produces purple color, KOH</a:t>
            </a:r>
          </a:p>
          <a:p>
            <a:r>
              <a:rPr lang="en-US" dirty="0" err="1">
                <a:latin typeface="Times New Roman" pitchFamily="18" charset="0"/>
                <a:cs typeface="Times New Roman" pitchFamily="18" charset="0"/>
              </a:rPr>
              <a:t>Hyoscine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HBr</a:t>
            </a:r>
            <a:r>
              <a:rPr lang="en-US" dirty="0">
                <a:latin typeface="Times New Roman" pitchFamily="18" charset="0"/>
                <a:cs typeface="Times New Roman" pitchFamily="18" charset="0"/>
              </a:rPr>
              <a:t> + AgNO</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 sol. – </a:t>
            </a:r>
            <a:r>
              <a:rPr lang="en-US" dirty="0" err="1">
                <a:latin typeface="Times New Roman" pitchFamily="18" charset="0"/>
                <a:cs typeface="Times New Roman" pitchFamily="18" charset="0"/>
              </a:rPr>
              <a:t>yelowish</a:t>
            </a:r>
            <a:r>
              <a:rPr lang="en-US" dirty="0">
                <a:latin typeface="Times New Roman" pitchFamily="18" charset="0"/>
                <a:cs typeface="Times New Roman" pitchFamily="18" charset="0"/>
              </a:rPr>
              <a:t> white ppt. – insol. In HNO</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 soluble in dil. NH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 </a:t>
            </a:r>
          </a:p>
          <a:p>
            <a:r>
              <a:rPr lang="en-US" dirty="0" err="1">
                <a:latin typeface="Times New Roman" pitchFamily="18" charset="0"/>
                <a:cs typeface="Times New Roman" pitchFamily="18" charset="0"/>
              </a:rPr>
              <a:t>Gerrard’s</a:t>
            </a:r>
            <a:r>
              <a:rPr lang="en-US" dirty="0">
                <a:latin typeface="Times New Roman" pitchFamily="18" charset="0"/>
                <a:cs typeface="Times New Roman" pitchFamily="18" charset="0"/>
              </a:rPr>
              <a:t> test: Alkaloid+ 2%HgCl2 in 50% ethanol – Red color by atropine, </a:t>
            </a:r>
          </a:p>
          <a:p>
            <a:r>
              <a:rPr lang="en-US" dirty="0">
                <a:latin typeface="Times New Roman" pitchFamily="18" charset="0"/>
                <a:cs typeface="Times New Roman" pitchFamily="18" charset="0"/>
              </a:rPr>
              <a:t>Red after warming- </a:t>
            </a:r>
            <a:r>
              <a:rPr lang="en-US" dirty="0" err="1">
                <a:latin typeface="Times New Roman" pitchFamily="18" charset="0"/>
                <a:cs typeface="Times New Roman" pitchFamily="18" charset="0"/>
              </a:rPr>
              <a:t>Hyoscyamine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Hyoscine</a:t>
            </a:r>
            <a:r>
              <a:rPr lang="en-US" dirty="0">
                <a:latin typeface="Times New Roman" pitchFamily="18" charset="0"/>
                <a:cs typeface="Times New Roman" pitchFamily="18" charset="0"/>
              </a:rPr>
              <a:t>- White </a:t>
            </a:r>
            <a:r>
              <a:rPr lang="en-US" dirty="0" err="1">
                <a:latin typeface="Times New Roman" pitchFamily="18" charset="0"/>
                <a:cs typeface="Times New Roman" pitchFamily="18" charset="0"/>
              </a:rPr>
              <a:t>ppt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Date Placeholder 4">
            <a:extLst>
              <a:ext uri="{FF2B5EF4-FFF2-40B4-BE49-F238E27FC236}">
                <a16:creationId xmlns:a16="http://schemas.microsoft.com/office/drawing/2014/main" id="{E884A978-A4A3-7DE8-3508-9761ACA9ECF2}"/>
              </a:ext>
            </a:extLst>
          </p:cNvPr>
          <p:cNvSpPr>
            <a:spLocks noGrp="1"/>
          </p:cNvSpPr>
          <p:nvPr>
            <p:ph type="dt" sz="half" idx="10"/>
          </p:nvPr>
        </p:nvSpPr>
        <p:spPr/>
        <p:txBody>
          <a:bodyPr/>
          <a:lstStyle/>
          <a:p>
            <a:fld id="{96B77B7A-A457-4610-A000-9A9E44BE8883}" type="datetime1">
              <a:rPr lang="en-US" smtClean="0"/>
              <a:t>10/2/2022</a:t>
            </a:fld>
            <a:endParaRPr lang="en-US"/>
          </a:p>
        </p:txBody>
      </p:sp>
      <p:sp>
        <p:nvSpPr>
          <p:cNvPr id="6" name="Footer Placeholder 5">
            <a:extLst>
              <a:ext uri="{FF2B5EF4-FFF2-40B4-BE49-F238E27FC236}">
                <a16:creationId xmlns:a16="http://schemas.microsoft.com/office/drawing/2014/main" id="{564565B7-CEB5-FA72-7571-65B811B9EDEE}"/>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lstStyle/>
          <a:p>
            <a:r>
              <a:rPr lang="en-US" dirty="0">
                <a:latin typeface="Times New Roman" pitchFamily="18" charset="0"/>
                <a:cs typeface="Times New Roman" pitchFamily="18" charset="0"/>
              </a:rPr>
              <a:t>Uses/ Applications</a:t>
            </a: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600" dirty="0">
                <a:latin typeface="Times New Roman" pitchFamily="18" charset="0"/>
                <a:cs typeface="Times New Roman" pitchFamily="18" charset="0"/>
              </a:rPr>
              <a:t>Uses  It is the </a:t>
            </a:r>
            <a:r>
              <a:rPr lang="en-US" sz="2600" dirty="0" err="1">
                <a:latin typeface="Times New Roman" pitchFamily="18" charset="0"/>
                <a:cs typeface="Times New Roman" pitchFamily="18" charset="0"/>
              </a:rPr>
              <a:t>parasympatholytic</a:t>
            </a:r>
            <a:r>
              <a:rPr lang="en-US" sz="2600" dirty="0">
                <a:latin typeface="Times New Roman" pitchFamily="18" charset="0"/>
                <a:cs typeface="Times New Roman" pitchFamily="18" charset="0"/>
              </a:rPr>
              <a:t> drug with </a:t>
            </a:r>
            <a:r>
              <a:rPr lang="en-US" sz="2600" dirty="0" err="1">
                <a:latin typeface="Times New Roman" pitchFamily="18" charset="0"/>
                <a:cs typeface="Times New Roman" pitchFamily="18" charset="0"/>
              </a:rPr>
              <a:t>anticholinergic</a:t>
            </a:r>
            <a:r>
              <a:rPr lang="en-US" sz="2600" dirty="0">
                <a:latin typeface="Times New Roman" pitchFamily="18" charset="0"/>
                <a:cs typeface="Times New Roman" pitchFamily="18" charset="0"/>
              </a:rPr>
              <a:t> properties. It is used to reduce the  secretions such as sweat, saliva and gastric juice and also to reduce spasm in cases of intestinal  gripping due to strong purgatives. It is also used as an antidote in opium and chloral hydrate  poisoning.  </a:t>
            </a:r>
          </a:p>
          <a:p>
            <a:pPr>
              <a:lnSpc>
                <a:spcPct val="150000"/>
              </a:lnSpc>
            </a:pPr>
            <a:r>
              <a:rPr lang="en-US" sz="2600" dirty="0">
                <a:latin typeface="Times New Roman" pitchFamily="18" charset="0"/>
                <a:cs typeface="Times New Roman" pitchFamily="18" charset="0"/>
              </a:rPr>
              <a:t>Dose  0.6 to 1 ml in the form of belladonna tincture - 4 times a day. </a:t>
            </a:r>
          </a:p>
          <a:p>
            <a:pPr>
              <a:lnSpc>
                <a:spcPct val="150000"/>
              </a:lnSpc>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Date Placeholder 4">
            <a:extLst>
              <a:ext uri="{FF2B5EF4-FFF2-40B4-BE49-F238E27FC236}">
                <a16:creationId xmlns:a16="http://schemas.microsoft.com/office/drawing/2014/main" id="{EA1D4A94-68D9-AC41-7F4F-31A43602FA22}"/>
              </a:ext>
            </a:extLst>
          </p:cNvPr>
          <p:cNvSpPr>
            <a:spLocks noGrp="1"/>
          </p:cNvSpPr>
          <p:nvPr>
            <p:ph type="dt" sz="half" idx="10"/>
          </p:nvPr>
        </p:nvSpPr>
        <p:spPr/>
        <p:txBody>
          <a:bodyPr/>
          <a:lstStyle/>
          <a:p>
            <a:fld id="{845E2B46-6346-4D69-828E-79885734FE70}" type="datetime1">
              <a:rPr lang="en-US" smtClean="0"/>
              <a:t>10/2/2022</a:t>
            </a:fld>
            <a:endParaRPr lang="en-US"/>
          </a:p>
        </p:txBody>
      </p:sp>
      <p:sp>
        <p:nvSpPr>
          <p:cNvPr id="6" name="Footer Placeholder 5">
            <a:extLst>
              <a:ext uri="{FF2B5EF4-FFF2-40B4-BE49-F238E27FC236}">
                <a16:creationId xmlns:a16="http://schemas.microsoft.com/office/drawing/2014/main" id="{CD242BE2-14C7-B068-F456-C7FBB3B00728}"/>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D1CDAA-BE9D-F805-E0F1-2E70EEA39FD8}"/>
              </a:ext>
            </a:extLst>
          </p:cNvPr>
          <p:cNvSpPr>
            <a:spLocks noGrp="1"/>
          </p:cNvSpPr>
          <p:nvPr>
            <p:ph type="dt" sz="half" idx="10"/>
          </p:nvPr>
        </p:nvSpPr>
        <p:spPr/>
        <p:txBody>
          <a:bodyPr/>
          <a:lstStyle/>
          <a:p>
            <a:fld id="{2EC2E4EB-CA9C-4974-B9D0-BBBD84C3C087}" type="datetime1">
              <a:rPr lang="en-US" smtClean="0"/>
              <a:t>10/2/2022</a:t>
            </a:fld>
            <a:endParaRPr lang="en-US"/>
          </a:p>
        </p:txBody>
      </p:sp>
      <p:sp>
        <p:nvSpPr>
          <p:cNvPr id="5" name="Footer Placeholder 4">
            <a:extLst>
              <a:ext uri="{FF2B5EF4-FFF2-40B4-BE49-F238E27FC236}">
                <a16:creationId xmlns:a16="http://schemas.microsoft.com/office/drawing/2014/main" id="{B5B21CBD-A7F6-27F3-1E70-42981BB940DD}"/>
              </a:ext>
            </a:extLst>
          </p:cNvPr>
          <p:cNvSpPr>
            <a:spLocks noGrp="1"/>
          </p:cNvSpPr>
          <p:nvPr>
            <p:ph type="ftr" sz="quarter" idx="11"/>
          </p:nvPr>
        </p:nvSpPr>
        <p:spPr/>
        <p:txBody>
          <a:bodyPr/>
          <a:lstStyle/>
          <a:p>
            <a:r>
              <a:rPr lang="en-US"/>
              <a:t>School of Pharmaceutical Sciences CSJM University Kanpur</a:t>
            </a:r>
          </a:p>
        </p:txBody>
      </p:sp>
      <p:sp>
        <p:nvSpPr>
          <p:cNvPr id="6" name="Slide Number Placeholder 5">
            <a:extLst>
              <a:ext uri="{FF2B5EF4-FFF2-40B4-BE49-F238E27FC236}">
                <a16:creationId xmlns:a16="http://schemas.microsoft.com/office/drawing/2014/main" id="{4C840AA8-EC93-36CC-AFE7-D8FA98B41820}"/>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PHARMACOGNOSY AND PHYTOCHEMISTRY Silpa M Assistant professor Dept">
            <a:extLst>
              <a:ext uri="{FF2B5EF4-FFF2-40B4-BE49-F238E27FC236}">
                <a16:creationId xmlns:a16="http://schemas.microsoft.com/office/drawing/2014/main" id="{AE5C35D1-269E-FBBD-13B7-4A9FABE4B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001" y="48236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3300" dirty="0">
                <a:latin typeface="Times New Roman" pitchFamily="18" charset="0"/>
                <a:cs typeface="Times New Roman" pitchFamily="18" charset="0"/>
              </a:rPr>
              <a:t>TROPANE ALKALOIDS</a:t>
            </a:r>
          </a:p>
        </p:txBody>
      </p:sp>
      <p:sp>
        <p:nvSpPr>
          <p:cNvPr id="3" name="Content Placeholder 2"/>
          <p:cNvSpPr>
            <a:spLocks noGrp="1"/>
          </p:cNvSpPr>
          <p:nvPr>
            <p:ph idx="1"/>
          </p:nvPr>
        </p:nvSpPr>
        <p:spPr>
          <a:xfrm>
            <a:off x="609600" y="838200"/>
            <a:ext cx="8077200" cy="5410200"/>
          </a:xfrm>
        </p:spPr>
        <p:txBody>
          <a:bodyPr>
            <a:normAutofit/>
          </a:bodyPr>
          <a:lstStyle/>
          <a:p>
            <a:r>
              <a:rPr lang="en-US" dirty="0">
                <a:latin typeface="Times New Roman" pitchFamily="18" charset="0"/>
                <a:cs typeface="Times New Roman" pitchFamily="18" charset="0"/>
              </a:rPr>
              <a:t>More than 200 different </a:t>
            </a:r>
            <a:r>
              <a:rPr lang="en-US" dirty="0" err="1">
                <a:latin typeface="Times New Roman" pitchFamily="18" charset="0"/>
                <a:cs typeface="Times New Roman" pitchFamily="18" charset="0"/>
              </a:rPr>
              <a:t>tropane</a:t>
            </a:r>
            <a:r>
              <a:rPr lang="en-US" dirty="0">
                <a:latin typeface="Times New Roman" pitchFamily="18" charset="0"/>
                <a:cs typeface="Times New Roman" pitchFamily="18" charset="0"/>
              </a:rPr>
              <a:t> alkaloids are known, for ex. atropine and scopolamine.</a:t>
            </a:r>
          </a:p>
          <a:p>
            <a:r>
              <a:rPr lang="en-US" dirty="0" err="1">
                <a:latin typeface="Times New Roman" pitchFamily="18" charset="0"/>
                <a:cs typeface="Times New Roman" pitchFamily="18" charset="0"/>
              </a:rPr>
              <a:t>Tropane</a:t>
            </a:r>
            <a:r>
              <a:rPr lang="en-US" dirty="0">
                <a:latin typeface="Times New Roman" pitchFamily="18" charset="0"/>
                <a:cs typeface="Times New Roman" pitchFamily="18" charset="0"/>
              </a:rPr>
              <a:t> alkaloids: 2 category</a:t>
            </a:r>
          </a:p>
          <a:p>
            <a:r>
              <a:rPr lang="en-US" dirty="0">
                <a:latin typeface="Times New Roman" pitchFamily="18" charset="0"/>
                <a:cs typeface="Times New Roman" pitchFamily="18" charset="0"/>
              </a:rPr>
              <a:t>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cocaine alkaloid</a:t>
            </a:r>
          </a:p>
          <a:p>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Atropine alkaloid: genus </a:t>
            </a:r>
            <a:r>
              <a:rPr lang="en-US" dirty="0" err="1">
                <a:latin typeface="Times New Roman" pitchFamily="18" charset="0"/>
                <a:cs typeface="Times New Roman" pitchFamily="18" charset="0"/>
              </a:rPr>
              <a:t>Solanum</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Atropa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belladona</a:t>
            </a:r>
            <a:r>
              <a:rPr lang="en-US" dirty="0">
                <a:latin typeface="Times New Roman" pitchFamily="18" charset="0"/>
                <a:cs typeface="Times New Roman" pitchFamily="18" charset="0"/>
              </a:rPr>
              <a:t>: 0.4-1%</a:t>
            </a:r>
          </a:p>
          <a:p>
            <a:r>
              <a:rPr lang="en-US" dirty="0" err="1">
                <a:latin typeface="Times New Roman" pitchFamily="18" charset="0"/>
                <a:cs typeface="Times New Roman" pitchFamily="18" charset="0"/>
              </a:rPr>
              <a:t>Datura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stramonium</a:t>
            </a:r>
            <a:r>
              <a:rPr lang="en-US" dirty="0">
                <a:latin typeface="Times New Roman" pitchFamily="18" charset="0"/>
                <a:cs typeface="Times New Roman" pitchFamily="18" charset="0"/>
              </a:rPr>
              <a:t>: 0.2%</a:t>
            </a:r>
          </a:p>
          <a:p>
            <a:r>
              <a:rPr lang="en-US" dirty="0" err="1">
                <a:latin typeface="Times New Roman" pitchFamily="18" charset="0"/>
                <a:cs typeface="Times New Roman" pitchFamily="18" charset="0"/>
              </a:rPr>
              <a:t>Hyoscyamus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niger</a:t>
            </a:r>
            <a:r>
              <a:rPr lang="en-US" dirty="0">
                <a:latin typeface="Times New Roman" pitchFamily="18" charset="0"/>
                <a:cs typeface="Times New Roman" pitchFamily="18" charset="0"/>
              </a:rPr>
              <a:t>: 0.05%</a:t>
            </a:r>
          </a:p>
          <a:p>
            <a:r>
              <a:rPr lang="en-US" dirty="0">
                <a:latin typeface="Times New Roman" pitchFamily="18" charset="0"/>
                <a:cs typeface="Times New Roman" pitchFamily="18" charset="0"/>
              </a:rPr>
              <a:t>Other </a:t>
            </a:r>
            <a:r>
              <a:rPr lang="en-US" dirty="0" err="1">
                <a:latin typeface="Times New Roman" pitchFamily="18" charset="0"/>
                <a:cs typeface="Times New Roman" pitchFamily="18" charset="0"/>
              </a:rPr>
              <a:t>solanaceous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alkaloids:Hyoscyamine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Hyoscine</a:t>
            </a:r>
            <a:r>
              <a:rPr lang="en-US" dirty="0">
                <a:latin typeface="Times New Roman" pitchFamily="18" charset="0"/>
                <a:cs typeface="Times New Roman" pitchFamily="18" charset="0"/>
              </a:rPr>
              <a:t> or scopolamine, </a:t>
            </a:r>
            <a:r>
              <a:rPr lang="en-US" dirty="0" err="1">
                <a:latin typeface="Times New Roman" pitchFamily="18" charset="0"/>
                <a:cs typeface="Times New Roman" pitchFamily="18" charset="0"/>
              </a:rPr>
              <a:t>apoatropine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belladonine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Date Placeholder 4">
            <a:extLst>
              <a:ext uri="{FF2B5EF4-FFF2-40B4-BE49-F238E27FC236}">
                <a16:creationId xmlns:a16="http://schemas.microsoft.com/office/drawing/2014/main" id="{9CE5412A-320C-0442-4F19-5066E191394E}"/>
              </a:ext>
            </a:extLst>
          </p:cNvPr>
          <p:cNvSpPr>
            <a:spLocks noGrp="1"/>
          </p:cNvSpPr>
          <p:nvPr>
            <p:ph type="dt" sz="half" idx="10"/>
          </p:nvPr>
        </p:nvSpPr>
        <p:spPr/>
        <p:txBody>
          <a:bodyPr/>
          <a:lstStyle/>
          <a:p>
            <a:fld id="{C83788ED-0946-4A08-A0DA-577B9B403316}" type="datetime1">
              <a:rPr lang="en-US" smtClean="0"/>
              <a:t>10/2/2022</a:t>
            </a:fld>
            <a:endParaRPr lang="en-US"/>
          </a:p>
        </p:txBody>
      </p:sp>
      <p:sp>
        <p:nvSpPr>
          <p:cNvPr id="6" name="Footer Placeholder 5">
            <a:extLst>
              <a:ext uri="{FF2B5EF4-FFF2-40B4-BE49-F238E27FC236}">
                <a16:creationId xmlns:a16="http://schemas.microsoft.com/office/drawing/2014/main" id="{7147B905-E1DC-4D16-B8D0-406EC42AA9CC}"/>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normAutofit/>
          </a:bodyPr>
          <a:lstStyle/>
          <a:p>
            <a:r>
              <a:rPr lang="en-US" sz="3300" dirty="0" err="1">
                <a:latin typeface="Times New Roman" pitchFamily="18" charset="0"/>
                <a:cs typeface="Times New Roman" pitchFamily="18" charset="0"/>
              </a:rPr>
              <a:t>Tropane</a:t>
            </a:r>
            <a:r>
              <a:rPr lang="en-US" sz="3300" dirty="0">
                <a:latin typeface="Times New Roman" pitchFamily="18" charset="0"/>
                <a:cs typeface="Times New Roman" pitchFamily="18" charset="0"/>
              </a:rPr>
              <a:t> alkaloids</a:t>
            </a:r>
          </a:p>
        </p:txBody>
      </p:sp>
      <p:sp>
        <p:nvSpPr>
          <p:cNvPr id="3" name="Content Placeholder 2"/>
          <p:cNvSpPr>
            <a:spLocks noGrp="1"/>
          </p:cNvSpPr>
          <p:nvPr>
            <p:ph idx="1"/>
          </p:nvPr>
        </p:nvSpPr>
        <p:spPr>
          <a:xfrm>
            <a:off x="457200" y="990600"/>
            <a:ext cx="8229600" cy="5135563"/>
          </a:xfrm>
        </p:spPr>
        <p:txBody>
          <a:bodyPr>
            <a:normAutofit/>
          </a:bodyPr>
          <a:lstStyle/>
          <a:p>
            <a:r>
              <a:rPr lang="en-US" sz="2700" dirty="0">
                <a:latin typeface="Times New Roman" pitchFamily="18" charset="0"/>
                <a:cs typeface="Times New Roman" pitchFamily="18" charset="0"/>
              </a:rPr>
              <a:t>They are class of </a:t>
            </a:r>
            <a:r>
              <a:rPr lang="en-US" sz="2700" dirty="0" err="1">
                <a:latin typeface="Times New Roman" pitchFamily="18" charset="0"/>
                <a:cs typeface="Times New Roman" pitchFamily="18" charset="0"/>
              </a:rPr>
              <a:t>bicyclic</a:t>
            </a:r>
            <a:r>
              <a:rPr lang="en-US" sz="2700" dirty="0">
                <a:latin typeface="Times New Roman" pitchFamily="18" charset="0"/>
                <a:cs typeface="Times New Roman" pitchFamily="18" charset="0"/>
              </a:rPr>
              <a:t> amine – </a:t>
            </a:r>
            <a:r>
              <a:rPr lang="en-US" sz="2700" dirty="0" err="1">
                <a:latin typeface="Times New Roman" pitchFamily="18" charset="0"/>
                <a:cs typeface="Times New Roman" pitchFamily="18" charset="0"/>
              </a:rPr>
              <a:t>pyrrolidine</a:t>
            </a:r>
            <a:r>
              <a:rPr lang="en-US" sz="2700" dirty="0">
                <a:latin typeface="Times New Roman" pitchFamily="18" charset="0"/>
                <a:cs typeface="Times New Roman" pitchFamily="18" charset="0"/>
              </a:rPr>
              <a:t> &amp; </a:t>
            </a:r>
            <a:r>
              <a:rPr lang="en-US" sz="2700" dirty="0" err="1">
                <a:latin typeface="Times New Roman" pitchFamily="18" charset="0"/>
                <a:cs typeface="Times New Roman" pitchFamily="18" charset="0"/>
              </a:rPr>
              <a:t>piperidine</a:t>
            </a:r>
            <a:r>
              <a:rPr lang="en-US" sz="2700" dirty="0">
                <a:latin typeface="Times New Roman" pitchFamily="18" charset="0"/>
                <a:cs typeface="Times New Roman" pitchFamily="18" charset="0"/>
              </a:rPr>
              <a:t> ring </a:t>
            </a:r>
            <a:r>
              <a:rPr lang="en-US" sz="2700" dirty="0" err="1">
                <a:latin typeface="Times New Roman" pitchFamily="18" charset="0"/>
                <a:cs typeface="Times New Roman" pitchFamily="18" charset="0"/>
              </a:rPr>
              <a:t>sharimg</a:t>
            </a:r>
            <a:r>
              <a:rPr lang="en-US" sz="2700" dirty="0">
                <a:latin typeface="Times New Roman" pitchFamily="18" charset="0"/>
                <a:cs typeface="Times New Roman" pitchFamily="18" charset="0"/>
              </a:rPr>
              <a:t> a common N atom &amp; 2 C atoms. alkaloids. </a:t>
            </a:r>
          </a:p>
          <a:p>
            <a:r>
              <a:rPr lang="en-US" sz="2700" dirty="0">
                <a:latin typeface="Times New Roman" pitchFamily="18" charset="0"/>
                <a:cs typeface="Times New Roman" pitchFamily="18" charset="0"/>
              </a:rPr>
              <a:t>Contains 8 </a:t>
            </a:r>
            <a:r>
              <a:rPr lang="en-US" sz="2700" dirty="0" err="1">
                <a:latin typeface="Times New Roman" pitchFamily="18" charset="0"/>
                <a:cs typeface="Times New Roman" pitchFamily="18" charset="0"/>
              </a:rPr>
              <a:t>aza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bicyclo</a:t>
            </a:r>
            <a:r>
              <a:rPr lang="en-US" sz="2700" dirty="0">
                <a:latin typeface="Times New Roman" pitchFamily="18" charset="0"/>
                <a:cs typeface="Times New Roman" pitchFamily="18" charset="0"/>
              </a:rPr>
              <a:t> octane nucleus </a:t>
            </a:r>
          </a:p>
          <a:p>
            <a:r>
              <a:rPr lang="en-US" sz="2700" dirty="0">
                <a:latin typeface="Times New Roman" pitchFamily="18" charset="0"/>
                <a:cs typeface="Times New Roman" pitchFamily="18" charset="0"/>
              </a:rPr>
              <a:t>TAs are either esters of 3</a:t>
            </a:r>
            <a:r>
              <a:rPr lang="el-GR" sz="2700" dirty="0">
                <a:latin typeface="Times New Roman" pitchFamily="18" charset="0"/>
                <a:cs typeface="Times New Roman" pitchFamily="18" charset="0"/>
              </a:rPr>
              <a:t>α-</a:t>
            </a:r>
            <a:r>
              <a:rPr lang="en-US" sz="2700" dirty="0" err="1">
                <a:latin typeface="Times New Roman" pitchFamily="18" charset="0"/>
                <a:cs typeface="Times New Roman" pitchFamily="18" charset="0"/>
              </a:rPr>
              <a:t>tropanole</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tropine</a:t>
            </a:r>
            <a:r>
              <a:rPr lang="en-US" sz="2700" dirty="0">
                <a:latin typeface="Times New Roman" pitchFamily="18" charset="0"/>
                <a:cs typeface="Times New Roman" pitchFamily="18" charset="0"/>
              </a:rPr>
              <a:t>) or, </a:t>
            </a:r>
          </a:p>
          <a:p>
            <a:r>
              <a:rPr lang="en-US" sz="2700" dirty="0">
                <a:latin typeface="Times New Roman" pitchFamily="18" charset="0"/>
                <a:cs typeface="Times New Roman" pitchFamily="18" charset="0"/>
              </a:rPr>
              <a:t>To a lesser extent, 3</a:t>
            </a:r>
            <a:r>
              <a:rPr lang="el-GR" sz="2700" dirty="0">
                <a:latin typeface="Times New Roman" pitchFamily="18" charset="0"/>
                <a:cs typeface="Times New Roman" pitchFamily="18" charset="0"/>
              </a:rPr>
              <a:t>β-</a:t>
            </a:r>
            <a:r>
              <a:rPr lang="en-US" sz="2700" dirty="0" err="1">
                <a:latin typeface="Times New Roman" pitchFamily="18" charset="0"/>
                <a:cs typeface="Times New Roman" pitchFamily="18" charset="0"/>
              </a:rPr>
              <a:t>tropanole</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pseudotropine</a:t>
            </a:r>
            <a:r>
              <a:rPr lang="en-US" sz="2700" dirty="0">
                <a:latin typeface="Times New Roman" pitchFamily="18" charset="0"/>
                <a:cs typeface="Times New Roman" pitchFamily="18" charset="0"/>
              </a:rPr>
              <a:t>) </a:t>
            </a:r>
          </a:p>
          <a:p>
            <a:endParaRPr lang="en-US" sz="2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2"/>
          <p:cNvPicPr>
            <a:picLocks noChangeAspect="1" noChangeArrowheads="1"/>
          </p:cNvPicPr>
          <p:nvPr/>
        </p:nvPicPr>
        <p:blipFill>
          <a:blip r:embed="rId2"/>
          <a:srcRect l="19745" t="45596" r="46744" b="35488"/>
          <a:stretch>
            <a:fillRect/>
          </a:stretch>
        </p:blipFill>
        <p:spPr bwMode="auto">
          <a:xfrm>
            <a:off x="0" y="3962400"/>
            <a:ext cx="8839200" cy="2347913"/>
          </a:xfrm>
          <a:prstGeom prst="rect">
            <a:avLst/>
          </a:prstGeom>
          <a:noFill/>
          <a:ln w="9525">
            <a:noFill/>
            <a:miter lim="800000"/>
            <a:headEnd/>
            <a:tailEnd/>
          </a:ln>
          <a:effectLst/>
        </p:spPr>
      </p:pic>
      <p:sp>
        <p:nvSpPr>
          <p:cNvPr id="6" name="Date Placeholder 5">
            <a:extLst>
              <a:ext uri="{FF2B5EF4-FFF2-40B4-BE49-F238E27FC236}">
                <a16:creationId xmlns:a16="http://schemas.microsoft.com/office/drawing/2014/main" id="{CD9D506C-9AFD-76B2-EF6D-C48DA1450DF0}"/>
              </a:ext>
            </a:extLst>
          </p:cNvPr>
          <p:cNvSpPr>
            <a:spLocks noGrp="1"/>
          </p:cNvSpPr>
          <p:nvPr>
            <p:ph type="dt" sz="half" idx="10"/>
          </p:nvPr>
        </p:nvSpPr>
        <p:spPr/>
        <p:txBody>
          <a:bodyPr/>
          <a:lstStyle/>
          <a:p>
            <a:fld id="{94D84E6B-4FC3-4FFD-A0A0-579727DA8C3F}" type="datetime1">
              <a:rPr lang="en-US" smtClean="0"/>
              <a:t>10/2/2022</a:t>
            </a:fld>
            <a:endParaRPr lang="en-US"/>
          </a:p>
        </p:txBody>
      </p:sp>
      <p:sp>
        <p:nvSpPr>
          <p:cNvPr id="7" name="Footer Placeholder 6">
            <a:extLst>
              <a:ext uri="{FF2B5EF4-FFF2-40B4-BE49-F238E27FC236}">
                <a16:creationId xmlns:a16="http://schemas.microsoft.com/office/drawing/2014/main" id="{5E00F316-631E-F4BB-7555-7C6707CCE03F}"/>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2" name="Date Placeholder 1">
            <a:extLst>
              <a:ext uri="{FF2B5EF4-FFF2-40B4-BE49-F238E27FC236}">
                <a16:creationId xmlns:a16="http://schemas.microsoft.com/office/drawing/2014/main" id="{57BD6C1C-7566-1D7F-85D7-B951754ED67A}"/>
              </a:ext>
            </a:extLst>
          </p:cNvPr>
          <p:cNvSpPr>
            <a:spLocks noGrp="1"/>
          </p:cNvSpPr>
          <p:nvPr>
            <p:ph type="dt" sz="half" idx="10"/>
          </p:nvPr>
        </p:nvSpPr>
        <p:spPr/>
        <p:txBody>
          <a:bodyPr/>
          <a:lstStyle/>
          <a:p>
            <a:fld id="{6E8B3BA6-F0DF-41E0-BEFD-4FF62046D2E4}" type="datetime1">
              <a:rPr lang="en-US" smtClean="0"/>
              <a:t>10/2/2022</a:t>
            </a:fld>
            <a:endParaRPr lang="en-US"/>
          </a:p>
        </p:txBody>
      </p:sp>
      <p:sp>
        <p:nvSpPr>
          <p:cNvPr id="3" name="Footer Placeholder 2">
            <a:extLst>
              <a:ext uri="{FF2B5EF4-FFF2-40B4-BE49-F238E27FC236}">
                <a16:creationId xmlns:a16="http://schemas.microsoft.com/office/drawing/2014/main" id="{AA7A6839-92BD-4850-4A7D-6A90B2286B65}"/>
              </a:ext>
            </a:extLst>
          </p:cNvPr>
          <p:cNvSpPr>
            <a:spLocks noGrp="1"/>
          </p:cNvSpPr>
          <p:nvPr>
            <p:ph type="ftr" sz="quarter" idx="11"/>
          </p:nvPr>
        </p:nvSpPr>
        <p:spPr/>
        <p:txBody>
          <a:bodyPr/>
          <a:lstStyle/>
          <a:p>
            <a:r>
              <a:rPr lang="en-US"/>
              <a:t>School of Pharmaceutical Sciences CSJM University Kanpur</a:t>
            </a:r>
          </a:p>
        </p:txBody>
      </p:sp>
      <p:sp>
        <p:nvSpPr>
          <p:cNvPr id="5" name="TextBox 4">
            <a:extLst>
              <a:ext uri="{FF2B5EF4-FFF2-40B4-BE49-F238E27FC236}">
                <a16:creationId xmlns:a16="http://schemas.microsoft.com/office/drawing/2014/main" id="{AB158BE3-ABDD-C3EF-D267-DB566D084F11}"/>
              </a:ext>
            </a:extLst>
          </p:cNvPr>
          <p:cNvSpPr txBox="1"/>
          <p:nvPr/>
        </p:nvSpPr>
        <p:spPr>
          <a:xfrm>
            <a:off x="1219200" y="228600"/>
            <a:ext cx="7620000" cy="553998"/>
          </a:xfrm>
          <a:prstGeom prst="rect">
            <a:avLst/>
          </a:prstGeom>
          <a:noFill/>
        </p:spPr>
        <p:txBody>
          <a:bodyPr wrap="square" rtlCol="0">
            <a:spAutoFit/>
          </a:bodyPr>
          <a:lstStyle/>
          <a:p>
            <a:r>
              <a:rPr lang="en-US" sz="3000" dirty="0"/>
              <a:t>Atropa Belladonna</a:t>
            </a:r>
            <a:endParaRPr lang="en-IN" sz="3000" dirty="0"/>
          </a:p>
        </p:txBody>
      </p:sp>
      <p:sp>
        <p:nvSpPr>
          <p:cNvPr id="6" name="TextBox 5">
            <a:extLst>
              <a:ext uri="{FF2B5EF4-FFF2-40B4-BE49-F238E27FC236}">
                <a16:creationId xmlns:a16="http://schemas.microsoft.com/office/drawing/2014/main" id="{63C1461F-F9A2-8A78-5346-71C1D177772D}"/>
              </a:ext>
            </a:extLst>
          </p:cNvPr>
          <p:cNvSpPr txBox="1"/>
          <p:nvPr/>
        </p:nvSpPr>
        <p:spPr>
          <a:xfrm>
            <a:off x="1219200" y="1099466"/>
            <a:ext cx="7620000" cy="3693319"/>
          </a:xfrm>
          <a:prstGeom prst="rect">
            <a:avLst/>
          </a:prstGeom>
          <a:noFill/>
        </p:spPr>
        <p:txBody>
          <a:bodyPr wrap="square" rtlCol="0">
            <a:spAutoFit/>
          </a:bodyPr>
          <a:lstStyle/>
          <a:p>
            <a:r>
              <a:rPr lang="en-IN" b="0" i="0" dirty="0">
                <a:solidFill>
                  <a:srgbClr val="3B3835"/>
                </a:solidFill>
                <a:effectLst/>
                <a:latin typeface="Source Sans Pro" panose="020B0503030403020204" pitchFamily="34" charset="0"/>
              </a:rPr>
              <a:t> </a:t>
            </a:r>
            <a:r>
              <a:rPr lang="en-IN" b="1" i="0" dirty="0">
                <a:solidFill>
                  <a:srgbClr val="3B3835"/>
                </a:solidFill>
                <a:effectLst/>
              </a:rPr>
              <a:t>SYNONYMS</a:t>
            </a:r>
            <a:r>
              <a:rPr lang="en-IN" b="0" i="0" dirty="0">
                <a:solidFill>
                  <a:srgbClr val="3B3835"/>
                </a:solidFill>
                <a:effectLst/>
              </a:rPr>
              <a:t> : Belladonna Leaf, Belladonna Folium.</a:t>
            </a:r>
          </a:p>
          <a:p>
            <a:endParaRPr lang="en-IN" dirty="0">
              <a:solidFill>
                <a:srgbClr val="3B3835"/>
              </a:solidFill>
            </a:endParaRPr>
          </a:p>
          <a:p>
            <a:r>
              <a:rPr lang="en-IN" b="0" i="0" dirty="0">
                <a:solidFill>
                  <a:srgbClr val="3B3835"/>
                </a:solidFill>
                <a:effectLst/>
              </a:rPr>
              <a:t> </a:t>
            </a:r>
            <a:r>
              <a:rPr lang="en-IN" b="1" i="0" dirty="0">
                <a:solidFill>
                  <a:srgbClr val="3B3835"/>
                </a:solidFill>
                <a:effectLst/>
              </a:rPr>
              <a:t>Biological Source </a:t>
            </a:r>
            <a:r>
              <a:rPr lang="en-IN" b="0" i="0" dirty="0">
                <a:solidFill>
                  <a:srgbClr val="3B3835"/>
                </a:solidFill>
                <a:effectLst/>
              </a:rPr>
              <a:t>: Belladonna herb consists of dried leaves and other aerial parts of Atropa belladonna (</a:t>
            </a:r>
            <a:r>
              <a:rPr lang="en-IN" b="0" i="0" dirty="0" err="1">
                <a:solidFill>
                  <a:srgbClr val="3B3835"/>
                </a:solidFill>
                <a:effectLst/>
              </a:rPr>
              <a:t>Europian</a:t>
            </a:r>
            <a:r>
              <a:rPr lang="en-IN" b="0" i="0" dirty="0">
                <a:solidFill>
                  <a:srgbClr val="3B3835"/>
                </a:solidFill>
                <a:effectLst/>
              </a:rPr>
              <a:t> </a:t>
            </a:r>
            <a:r>
              <a:rPr lang="en-IN" b="0" i="0" dirty="0" err="1">
                <a:solidFill>
                  <a:srgbClr val="3B3835"/>
                </a:solidFill>
                <a:effectLst/>
              </a:rPr>
              <a:t>belladona</a:t>
            </a:r>
            <a:r>
              <a:rPr lang="en-IN" b="0" i="0" dirty="0">
                <a:solidFill>
                  <a:srgbClr val="3B3835"/>
                </a:solidFill>
                <a:effectLst/>
              </a:rPr>
              <a:t>)and Atropa acuminate (Indian </a:t>
            </a:r>
            <a:r>
              <a:rPr lang="en-IN" b="0" i="0" dirty="0" err="1">
                <a:solidFill>
                  <a:srgbClr val="3B3835"/>
                </a:solidFill>
                <a:effectLst/>
              </a:rPr>
              <a:t>belladona</a:t>
            </a:r>
            <a:r>
              <a:rPr lang="en-IN" b="0" i="0" dirty="0">
                <a:solidFill>
                  <a:srgbClr val="3B3835"/>
                </a:solidFill>
                <a:effectLst/>
              </a:rPr>
              <a:t>).</a:t>
            </a:r>
          </a:p>
          <a:p>
            <a:endParaRPr lang="en-IN" dirty="0">
              <a:solidFill>
                <a:srgbClr val="3B3835"/>
              </a:solidFill>
            </a:endParaRPr>
          </a:p>
          <a:p>
            <a:r>
              <a:rPr lang="en-IN" b="0" i="0" dirty="0">
                <a:solidFill>
                  <a:srgbClr val="3B3835"/>
                </a:solidFill>
                <a:effectLst/>
              </a:rPr>
              <a:t>It belongs to family Solanaceae. </a:t>
            </a:r>
            <a:endParaRPr lang="en-IN" dirty="0">
              <a:solidFill>
                <a:srgbClr val="3B3835"/>
              </a:solidFill>
            </a:endParaRPr>
          </a:p>
          <a:p>
            <a:endParaRPr lang="en-IN" b="0" i="0" dirty="0">
              <a:solidFill>
                <a:srgbClr val="3B3835"/>
              </a:solidFill>
              <a:effectLst/>
            </a:endParaRPr>
          </a:p>
          <a:p>
            <a:r>
              <a:rPr lang="en-IN" b="1" i="0" dirty="0">
                <a:solidFill>
                  <a:srgbClr val="3B3835"/>
                </a:solidFill>
                <a:effectLst/>
              </a:rPr>
              <a:t>Geographical Source</a:t>
            </a:r>
            <a:r>
              <a:rPr lang="en-IN" b="0" i="0" dirty="0">
                <a:solidFill>
                  <a:srgbClr val="3B3835"/>
                </a:solidFill>
                <a:effectLst/>
              </a:rPr>
              <a:t> : It is indigenous to and cultivated in England and other European countries.</a:t>
            </a:r>
          </a:p>
          <a:p>
            <a:endParaRPr lang="en-IN" dirty="0">
              <a:solidFill>
                <a:srgbClr val="3B3835"/>
              </a:solidFill>
            </a:endParaRPr>
          </a:p>
          <a:p>
            <a:r>
              <a:rPr lang="en-IN" b="0" i="0" dirty="0">
                <a:solidFill>
                  <a:srgbClr val="3B3835"/>
                </a:solidFill>
                <a:effectLst/>
              </a:rPr>
              <a:t>In India, it is found in the Western Himalayas from Shimla to Kashmir and adjoining areas of Himachal Pradesh.</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1F55-A247-3A37-7A8C-DA1DCEDC8C7D}"/>
              </a:ext>
            </a:extLst>
          </p:cNvPr>
          <p:cNvSpPr>
            <a:spLocks noGrp="1"/>
          </p:cNvSpPr>
          <p:nvPr>
            <p:ph type="title"/>
          </p:nvPr>
        </p:nvSpPr>
        <p:spPr>
          <a:xfrm>
            <a:off x="1447191" y="87853"/>
            <a:ext cx="7162800" cy="1399860"/>
          </a:xfrm>
        </p:spPr>
        <p:txBody>
          <a:bodyPr/>
          <a:lstStyle/>
          <a:p>
            <a:r>
              <a:rPr lang="en-US" dirty="0"/>
              <a:t>Morphology</a:t>
            </a:r>
            <a:endParaRPr lang="en-IN" dirty="0"/>
          </a:p>
        </p:txBody>
      </p:sp>
      <p:sp>
        <p:nvSpPr>
          <p:cNvPr id="4" name="Date Placeholder 3">
            <a:extLst>
              <a:ext uri="{FF2B5EF4-FFF2-40B4-BE49-F238E27FC236}">
                <a16:creationId xmlns:a16="http://schemas.microsoft.com/office/drawing/2014/main" id="{7BB9EF2D-F8BD-23BE-5A46-DEB75CACA2EB}"/>
              </a:ext>
            </a:extLst>
          </p:cNvPr>
          <p:cNvSpPr>
            <a:spLocks noGrp="1"/>
          </p:cNvSpPr>
          <p:nvPr>
            <p:ph type="dt" sz="half" idx="10"/>
          </p:nvPr>
        </p:nvSpPr>
        <p:spPr/>
        <p:txBody>
          <a:bodyPr/>
          <a:lstStyle/>
          <a:p>
            <a:fld id="{2EC2E4EB-CA9C-4974-B9D0-BBBD84C3C087}" type="datetime1">
              <a:rPr lang="en-US" smtClean="0"/>
              <a:t>10/2/2022</a:t>
            </a:fld>
            <a:endParaRPr lang="en-US"/>
          </a:p>
        </p:txBody>
      </p:sp>
      <p:sp>
        <p:nvSpPr>
          <p:cNvPr id="5" name="Footer Placeholder 4">
            <a:extLst>
              <a:ext uri="{FF2B5EF4-FFF2-40B4-BE49-F238E27FC236}">
                <a16:creationId xmlns:a16="http://schemas.microsoft.com/office/drawing/2014/main" id="{2A8F61B4-B13B-A0D0-2548-1287BD3B7FFE}"/>
              </a:ext>
            </a:extLst>
          </p:cNvPr>
          <p:cNvSpPr>
            <a:spLocks noGrp="1"/>
          </p:cNvSpPr>
          <p:nvPr>
            <p:ph type="ftr" sz="quarter" idx="11"/>
          </p:nvPr>
        </p:nvSpPr>
        <p:spPr/>
        <p:txBody>
          <a:bodyPr/>
          <a:lstStyle/>
          <a:p>
            <a:r>
              <a:rPr lang="en-US"/>
              <a:t>School of Pharmaceutical Sciences CSJM University Kanpur</a:t>
            </a:r>
          </a:p>
        </p:txBody>
      </p:sp>
      <p:sp>
        <p:nvSpPr>
          <p:cNvPr id="6" name="Slide Number Placeholder 5">
            <a:extLst>
              <a:ext uri="{FF2B5EF4-FFF2-40B4-BE49-F238E27FC236}">
                <a16:creationId xmlns:a16="http://schemas.microsoft.com/office/drawing/2014/main" id="{056C3E5E-73AF-D246-5848-8940D9F08022}"/>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a:extLst>
              <a:ext uri="{FF2B5EF4-FFF2-40B4-BE49-F238E27FC236}">
                <a16:creationId xmlns:a16="http://schemas.microsoft.com/office/drawing/2014/main" id="{A4295174-BBED-DB70-FFE0-8F2789871D5A}"/>
              </a:ext>
            </a:extLst>
          </p:cNvPr>
          <p:cNvSpPr txBox="1"/>
          <p:nvPr/>
        </p:nvSpPr>
        <p:spPr>
          <a:xfrm>
            <a:off x="1447191" y="1152908"/>
            <a:ext cx="7544409" cy="4524315"/>
          </a:xfrm>
          <a:prstGeom prst="rect">
            <a:avLst/>
          </a:prstGeom>
          <a:noFill/>
        </p:spPr>
        <p:txBody>
          <a:bodyPr wrap="square" rtlCol="0">
            <a:spAutoFit/>
          </a:bodyPr>
          <a:lstStyle/>
          <a:p>
            <a:pPr algn="l">
              <a:buFont typeface="+mj-lt"/>
              <a:buAutoNum type="arabicPeriod"/>
            </a:pPr>
            <a:r>
              <a:rPr lang="en-US" b="1" i="0" dirty="0">
                <a:solidFill>
                  <a:srgbClr val="3B3835"/>
                </a:solidFill>
                <a:effectLst/>
              </a:rPr>
              <a:t>COLOUR</a:t>
            </a:r>
            <a:r>
              <a:rPr lang="en-US" b="0" i="0" dirty="0">
                <a:solidFill>
                  <a:srgbClr val="3B3835"/>
                </a:solidFill>
                <a:effectLst/>
              </a:rPr>
              <a:t> : LEAVES – Green to brownish green.</a:t>
            </a:r>
          </a:p>
          <a:p>
            <a:pPr algn="l"/>
            <a:r>
              <a:rPr lang="en-US" b="0" i="0" dirty="0">
                <a:solidFill>
                  <a:srgbClr val="3B3835"/>
                </a:solidFill>
                <a:effectLst/>
              </a:rPr>
              <a:t>                     FLOWERS – Purple to yellowish brown.</a:t>
            </a:r>
          </a:p>
          <a:p>
            <a:pPr algn="l"/>
            <a:r>
              <a:rPr lang="en-US" dirty="0">
                <a:solidFill>
                  <a:srgbClr val="3B3835"/>
                </a:solidFill>
              </a:rPr>
              <a:t>                     </a:t>
            </a:r>
            <a:r>
              <a:rPr lang="en-US" b="0" i="0" dirty="0">
                <a:solidFill>
                  <a:srgbClr val="3B3835"/>
                </a:solidFill>
                <a:effectLst/>
              </a:rPr>
              <a:t>FRUITS – Green to brown.</a:t>
            </a:r>
          </a:p>
          <a:p>
            <a:pPr algn="l"/>
            <a:endParaRPr lang="en-US" b="0" i="0" dirty="0">
              <a:solidFill>
                <a:srgbClr val="3B3835"/>
              </a:solidFill>
              <a:effectLst/>
            </a:endParaRPr>
          </a:p>
          <a:p>
            <a:pPr algn="l"/>
            <a:r>
              <a:rPr lang="en-US" b="1" i="0" dirty="0">
                <a:solidFill>
                  <a:srgbClr val="3B3835"/>
                </a:solidFill>
                <a:effectLst/>
              </a:rPr>
              <a:t>ODOUR</a:t>
            </a:r>
            <a:r>
              <a:rPr lang="en-US" b="0" i="0" dirty="0">
                <a:solidFill>
                  <a:srgbClr val="3B3835"/>
                </a:solidFill>
                <a:effectLst/>
              </a:rPr>
              <a:t> : Slight and characteristics.</a:t>
            </a:r>
          </a:p>
          <a:p>
            <a:pPr algn="l"/>
            <a:endParaRPr lang="en-US" dirty="0">
              <a:solidFill>
                <a:srgbClr val="3B3835"/>
              </a:solidFill>
            </a:endParaRPr>
          </a:p>
          <a:p>
            <a:pPr algn="l"/>
            <a:r>
              <a:rPr lang="en-US" b="1" i="0" dirty="0">
                <a:solidFill>
                  <a:srgbClr val="3B3835"/>
                </a:solidFill>
                <a:effectLst/>
              </a:rPr>
              <a:t>TASTE</a:t>
            </a:r>
            <a:r>
              <a:rPr lang="en-US" b="0" i="0" dirty="0">
                <a:solidFill>
                  <a:srgbClr val="3B3835"/>
                </a:solidFill>
                <a:effectLst/>
              </a:rPr>
              <a:t> : Bitter and acrid.</a:t>
            </a:r>
          </a:p>
          <a:p>
            <a:pPr algn="l"/>
            <a:endParaRPr lang="en-US" b="0" i="0" dirty="0">
              <a:solidFill>
                <a:srgbClr val="3B3835"/>
              </a:solidFill>
              <a:effectLst/>
            </a:endParaRPr>
          </a:p>
          <a:p>
            <a:pPr algn="l"/>
            <a:r>
              <a:rPr lang="en-US" b="1" i="0" dirty="0">
                <a:solidFill>
                  <a:srgbClr val="3B3835"/>
                </a:solidFill>
                <a:effectLst/>
              </a:rPr>
              <a:t>SIZE</a:t>
            </a:r>
            <a:r>
              <a:rPr lang="en-US" b="0" i="0" dirty="0">
                <a:solidFill>
                  <a:srgbClr val="3B3835"/>
                </a:solidFill>
                <a:effectLst/>
              </a:rPr>
              <a:t> : LEAVES – 5 to 25 cm long and 2.5 to 12 cm wide.</a:t>
            </a:r>
          </a:p>
          <a:p>
            <a:pPr algn="l"/>
            <a:r>
              <a:rPr lang="en-US" dirty="0">
                <a:solidFill>
                  <a:srgbClr val="3B3835"/>
                </a:solidFill>
              </a:rPr>
              <a:t>          </a:t>
            </a:r>
            <a:r>
              <a:rPr lang="en-US" b="0" i="0" dirty="0">
                <a:solidFill>
                  <a:srgbClr val="3B3835"/>
                </a:solidFill>
                <a:effectLst/>
              </a:rPr>
              <a:t>FLOWERS – Corolla 2.5 cm long and 1.5 cm wide.</a:t>
            </a:r>
          </a:p>
          <a:p>
            <a:pPr algn="l"/>
            <a:r>
              <a:rPr lang="en-US" dirty="0">
                <a:solidFill>
                  <a:srgbClr val="3B3835"/>
                </a:solidFill>
              </a:rPr>
              <a:t>         </a:t>
            </a:r>
            <a:r>
              <a:rPr lang="en-US" b="0" i="0" dirty="0">
                <a:solidFill>
                  <a:srgbClr val="3B3835"/>
                </a:solidFill>
                <a:effectLst/>
              </a:rPr>
              <a:t> FRUITS – About 10 cm in diameter.</a:t>
            </a:r>
          </a:p>
          <a:p>
            <a:pPr algn="l"/>
            <a:r>
              <a:rPr lang="en-US" b="1" i="0" dirty="0">
                <a:solidFill>
                  <a:srgbClr val="3B3835"/>
                </a:solidFill>
                <a:effectLst/>
              </a:rPr>
              <a:t>SHAPE</a:t>
            </a:r>
            <a:r>
              <a:rPr lang="en-US" b="0" i="0" dirty="0">
                <a:solidFill>
                  <a:srgbClr val="3B3835"/>
                </a:solidFill>
                <a:effectLst/>
              </a:rPr>
              <a:t> : LEAVES – Ovate, lanceolate, with acute apex, decurrent     lamina, entire margin.</a:t>
            </a:r>
          </a:p>
          <a:p>
            <a:pPr algn="l"/>
            <a:r>
              <a:rPr lang="en-US" dirty="0">
                <a:solidFill>
                  <a:srgbClr val="3B3835"/>
                </a:solidFill>
              </a:rPr>
              <a:t>  </a:t>
            </a:r>
            <a:r>
              <a:rPr lang="en-US" b="0" i="0" dirty="0">
                <a:solidFill>
                  <a:srgbClr val="3B3835"/>
                </a:solidFill>
                <a:effectLst/>
              </a:rPr>
              <a:t>            FLOWERS – Campanulate and small reflexed lobes of corolla. </a:t>
            </a:r>
          </a:p>
          <a:p>
            <a:pPr algn="l"/>
            <a:r>
              <a:rPr lang="en-US" dirty="0">
                <a:solidFill>
                  <a:srgbClr val="3B3835"/>
                </a:solidFill>
              </a:rPr>
              <a:t>              </a:t>
            </a:r>
            <a:r>
              <a:rPr lang="en-US" b="0" i="0" dirty="0">
                <a:solidFill>
                  <a:srgbClr val="3B3835"/>
                </a:solidFill>
                <a:effectLst/>
              </a:rPr>
              <a:t>FRUITS – Sub-globular in shape with numerous flat seeds.</a:t>
            </a:r>
          </a:p>
        </p:txBody>
      </p:sp>
    </p:spTree>
    <p:extLst>
      <p:ext uri="{BB962C8B-B14F-4D97-AF65-F5344CB8AC3E}">
        <p14:creationId xmlns:p14="http://schemas.microsoft.com/office/powerpoint/2010/main" val="365668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E7A9-F7C0-E904-E8BE-4ECE92A8965D}"/>
              </a:ext>
            </a:extLst>
          </p:cNvPr>
          <p:cNvSpPr>
            <a:spLocks noGrp="1"/>
          </p:cNvSpPr>
          <p:nvPr>
            <p:ph type="title"/>
          </p:nvPr>
        </p:nvSpPr>
        <p:spPr>
          <a:xfrm>
            <a:off x="1371601" y="228600"/>
            <a:ext cx="7162800" cy="1295400"/>
          </a:xfrm>
        </p:spPr>
        <p:txBody>
          <a:bodyPr/>
          <a:lstStyle/>
          <a:p>
            <a:r>
              <a:rPr lang="en-US" dirty="0"/>
              <a:t>Morphology of Flower Fruit and leaves</a:t>
            </a:r>
            <a:endParaRPr lang="en-IN" dirty="0"/>
          </a:p>
        </p:txBody>
      </p:sp>
      <p:sp>
        <p:nvSpPr>
          <p:cNvPr id="4" name="Date Placeholder 3">
            <a:extLst>
              <a:ext uri="{FF2B5EF4-FFF2-40B4-BE49-F238E27FC236}">
                <a16:creationId xmlns:a16="http://schemas.microsoft.com/office/drawing/2014/main" id="{D24C0BFD-9E28-84C0-3F11-27E1DC5019D7}"/>
              </a:ext>
            </a:extLst>
          </p:cNvPr>
          <p:cNvSpPr>
            <a:spLocks noGrp="1"/>
          </p:cNvSpPr>
          <p:nvPr>
            <p:ph type="dt" sz="half" idx="10"/>
          </p:nvPr>
        </p:nvSpPr>
        <p:spPr/>
        <p:txBody>
          <a:bodyPr/>
          <a:lstStyle/>
          <a:p>
            <a:fld id="{2EC2E4EB-CA9C-4974-B9D0-BBBD84C3C087}" type="datetime1">
              <a:rPr lang="en-US" smtClean="0"/>
              <a:t>10/2/2022</a:t>
            </a:fld>
            <a:endParaRPr lang="en-US"/>
          </a:p>
        </p:txBody>
      </p:sp>
      <p:sp>
        <p:nvSpPr>
          <p:cNvPr id="5" name="Footer Placeholder 4">
            <a:extLst>
              <a:ext uri="{FF2B5EF4-FFF2-40B4-BE49-F238E27FC236}">
                <a16:creationId xmlns:a16="http://schemas.microsoft.com/office/drawing/2014/main" id="{80A5DFB0-096E-5F30-8A0F-CBDB0418D3E8}"/>
              </a:ext>
            </a:extLst>
          </p:cNvPr>
          <p:cNvSpPr>
            <a:spLocks noGrp="1"/>
          </p:cNvSpPr>
          <p:nvPr>
            <p:ph type="ftr" sz="quarter" idx="11"/>
          </p:nvPr>
        </p:nvSpPr>
        <p:spPr/>
        <p:txBody>
          <a:bodyPr/>
          <a:lstStyle/>
          <a:p>
            <a:r>
              <a:rPr lang="en-US"/>
              <a:t>School of Pharmaceutical Sciences CSJM University Kanpur</a:t>
            </a:r>
          </a:p>
        </p:txBody>
      </p:sp>
      <p:sp>
        <p:nvSpPr>
          <p:cNvPr id="6" name="Slide Number Placeholder 5">
            <a:extLst>
              <a:ext uri="{FF2B5EF4-FFF2-40B4-BE49-F238E27FC236}">
                <a16:creationId xmlns:a16="http://schemas.microsoft.com/office/drawing/2014/main" id="{EDF47A16-7A76-DC25-9464-7D91E66C22C6}"/>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a:extLst>
              <a:ext uri="{FF2B5EF4-FFF2-40B4-BE49-F238E27FC236}">
                <a16:creationId xmlns:a16="http://schemas.microsoft.com/office/drawing/2014/main" id="{F3FFA67B-E15B-0EA7-D296-4B952E5B571E}"/>
              </a:ext>
            </a:extLst>
          </p:cNvPr>
          <p:cNvSpPr txBox="1"/>
          <p:nvPr/>
        </p:nvSpPr>
        <p:spPr>
          <a:xfrm>
            <a:off x="1295400" y="1676400"/>
            <a:ext cx="4572000" cy="4247317"/>
          </a:xfrm>
          <a:prstGeom prst="rect">
            <a:avLst/>
          </a:prstGeom>
          <a:noFill/>
        </p:spPr>
        <p:txBody>
          <a:bodyPr wrap="square" rtlCol="0">
            <a:spAutoFit/>
          </a:bodyPr>
          <a:lstStyle/>
          <a:p>
            <a:pPr marL="285750" indent="-285750">
              <a:buFont typeface="Wingdings" panose="05000000000000000000" pitchFamily="2" charset="2"/>
              <a:buChar char="§"/>
            </a:pPr>
            <a:r>
              <a:rPr lang="en-IN" b="0" i="0" dirty="0">
                <a:solidFill>
                  <a:srgbClr val="3B3835"/>
                </a:solidFill>
                <a:effectLst/>
              </a:rPr>
              <a:t>Epidermal </a:t>
            </a:r>
            <a:r>
              <a:rPr lang="en-IN" b="0" i="0" dirty="0" err="1">
                <a:solidFill>
                  <a:srgbClr val="3B3835"/>
                </a:solidFill>
                <a:effectLst/>
              </a:rPr>
              <a:t>cellswith</a:t>
            </a:r>
            <a:r>
              <a:rPr lang="en-IN" b="0" i="0" dirty="0">
                <a:solidFill>
                  <a:srgbClr val="3B3835"/>
                </a:solidFill>
                <a:effectLst/>
              </a:rPr>
              <a:t> slightly, </a:t>
            </a:r>
            <a:r>
              <a:rPr lang="en-IN" b="0" i="0" dirty="0" err="1">
                <a:solidFill>
                  <a:srgbClr val="3B3835"/>
                </a:solidFill>
                <a:effectLst/>
              </a:rPr>
              <a:t>sinuousanticlinal</a:t>
            </a:r>
            <a:r>
              <a:rPr lang="en-IN" b="0" i="0" dirty="0">
                <a:solidFill>
                  <a:srgbClr val="3B3835"/>
                </a:solidFill>
                <a:effectLst/>
              </a:rPr>
              <a:t> wall</a:t>
            </a:r>
          </a:p>
          <a:p>
            <a:pPr marL="285750" indent="-285750">
              <a:buFont typeface="Wingdings" panose="05000000000000000000" pitchFamily="2" charset="2"/>
              <a:buChar char="§"/>
            </a:pPr>
            <a:r>
              <a:rPr lang="en-IN" b="0" i="0" dirty="0">
                <a:solidFill>
                  <a:srgbClr val="3B3835"/>
                </a:solidFill>
                <a:effectLst/>
              </a:rPr>
              <a:t> </a:t>
            </a:r>
          </a:p>
          <a:p>
            <a:pPr marL="285750" indent="-285750">
              <a:buFont typeface="Wingdings" panose="05000000000000000000" pitchFamily="2" charset="2"/>
              <a:buChar char="§"/>
            </a:pPr>
            <a:r>
              <a:rPr lang="en-IN" b="0" i="0" dirty="0">
                <a:solidFill>
                  <a:srgbClr val="3B3835"/>
                </a:solidFill>
                <a:effectLst/>
              </a:rPr>
              <a:t>Striated cuticle</a:t>
            </a:r>
          </a:p>
          <a:p>
            <a:pPr marL="285750" indent="-285750">
              <a:buFont typeface="Wingdings" panose="05000000000000000000" pitchFamily="2" charset="2"/>
              <a:buChar char="§"/>
            </a:pPr>
            <a:endParaRPr lang="en-IN" dirty="0">
              <a:solidFill>
                <a:srgbClr val="3B3835"/>
              </a:solidFill>
            </a:endParaRPr>
          </a:p>
          <a:p>
            <a:pPr marL="285750" indent="-285750">
              <a:buFont typeface="Wingdings" panose="05000000000000000000" pitchFamily="2" charset="2"/>
              <a:buChar char="§"/>
            </a:pPr>
            <a:r>
              <a:rPr lang="en-IN" b="0" i="0" dirty="0" err="1">
                <a:solidFill>
                  <a:srgbClr val="3B3835"/>
                </a:solidFill>
                <a:effectLst/>
              </a:rPr>
              <a:t>Anisocyticstomata</a:t>
            </a:r>
            <a:endParaRPr lang="en-IN" dirty="0">
              <a:solidFill>
                <a:srgbClr val="3B3835"/>
              </a:solidFill>
            </a:endParaRPr>
          </a:p>
          <a:p>
            <a:pPr marL="285750" indent="-285750">
              <a:buFont typeface="Wingdings" panose="05000000000000000000" pitchFamily="2" charset="2"/>
              <a:buChar char="§"/>
            </a:pPr>
            <a:endParaRPr lang="en-IN" b="0" i="0" dirty="0">
              <a:solidFill>
                <a:srgbClr val="3B3835"/>
              </a:solidFill>
              <a:effectLst/>
            </a:endParaRPr>
          </a:p>
          <a:p>
            <a:pPr marL="285750" indent="-285750">
              <a:buFont typeface="Wingdings" panose="05000000000000000000" pitchFamily="2" charset="2"/>
              <a:buChar char="§"/>
            </a:pPr>
            <a:r>
              <a:rPr lang="en-IN" b="0" i="0" dirty="0">
                <a:solidFill>
                  <a:srgbClr val="3B3835"/>
                </a:solidFill>
                <a:effectLst/>
              </a:rPr>
              <a:t>Uniseriate </a:t>
            </a:r>
            <a:r>
              <a:rPr lang="en-IN" b="0" i="0" dirty="0" err="1">
                <a:solidFill>
                  <a:srgbClr val="3B3835"/>
                </a:solidFill>
                <a:effectLst/>
              </a:rPr>
              <a:t>multicellularcovering</a:t>
            </a:r>
            <a:r>
              <a:rPr lang="en-IN" b="0" i="0" dirty="0">
                <a:solidFill>
                  <a:srgbClr val="3B3835"/>
                </a:solidFill>
                <a:effectLst/>
              </a:rPr>
              <a:t> trichomes</a:t>
            </a:r>
          </a:p>
          <a:p>
            <a:pPr marL="285750" indent="-285750">
              <a:buFont typeface="Wingdings" panose="05000000000000000000" pitchFamily="2" charset="2"/>
              <a:buChar char="§"/>
            </a:pPr>
            <a:endParaRPr lang="en-IN" dirty="0">
              <a:solidFill>
                <a:srgbClr val="3B3835"/>
              </a:solidFill>
            </a:endParaRPr>
          </a:p>
          <a:p>
            <a:pPr marL="285750" indent="-285750">
              <a:buFont typeface="Wingdings" panose="05000000000000000000" pitchFamily="2" charset="2"/>
              <a:buChar char="§"/>
            </a:pPr>
            <a:r>
              <a:rPr lang="en-IN" b="0" i="0" dirty="0">
                <a:solidFill>
                  <a:srgbClr val="3B3835"/>
                </a:solidFill>
                <a:effectLst/>
              </a:rPr>
              <a:t>Glandular trichomes which are uniseriate and with </a:t>
            </a:r>
            <a:r>
              <a:rPr lang="en-IN" b="0" i="0" dirty="0" err="1">
                <a:solidFill>
                  <a:srgbClr val="3B3835"/>
                </a:solidFill>
                <a:effectLst/>
              </a:rPr>
              <a:t>unicellularheads</a:t>
            </a:r>
            <a:endParaRPr lang="en-IN" dirty="0">
              <a:solidFill>
                <a:srgbClr val="3B3835"/>
              </a:solidFill>
            </a:endParaRPr>
          </a:p>
          <a:p>
            <a:pPr marL="285750" indent="-285750">
              <a:buFont typeface="Wingdings" panose="05000000000000000000" pitchFamily="2" charset="2"/>
              <a:buChar char="§"/>
            </a:pPr>
            <a:endParaRPr lang="en-IN" b="0" i="0" dirty="0">
              <a:solidFill>
                <a:srgbClr val="3B3835"/>
              </a:solidFill>
              <a:effectLst/>
            </a:endParaRPr>
          </a:p>
          <a:p>
            <a:pPr marL="285750" indent="-285750">
              <a:buFont typeface="Wingdings" panose="05000000000000000000" pitchFamily="2" charset="2"/>
              <a:buChar char="§"/>
            </a:pPr>
            <a:endParaRPr lang="en-IN" dirty="0">
              <a:solidFill>
                <a:srgbClr val="3B3835"/>
              </a:solidFill>
            </a:endParaRPr>
          </a:p>
          <a:p>
            <a:pPr marL="285750" indent="-285750">
              <a:buFont typeface="Wingdings" panose="05000000000000000000" pitchFamily="2" charset="2"/>
              <a:buChar char="§"/>
            </a:pPr>
            <a:r>
              <a:rPr lang="en-IN" b="0" i="0" dirty="0">
                <a:solidFill>
                  <a:srgbClr val="3B3835"/>
                </a:solidFill>
                <a:effectLst/>
              </a:rPr>
              <a:t>The </a:t>
            </a:r>
            <a:r>
              <a:rPr lang="en-IN" b="0" i="0" dirty="0" err="1">
                <a:solidFill>
                  <a:srgbClr val="3B3835"/>
                </a:solidFill>
                <a:effectLst/>
              </a:rPr>
              <a:t>palisaderatio</a:t>
            </a:r>
            <a:r>
              <a:rPr lang="en-IN" b="0" i="0" dirty="0">
                <a:solidFill>
                  <a:srgbClr val="3B3835"/>
                </a:solidFill>
                <a:effectLst/>
              </a:rPr>
              <a:t> is 5 to 7</a:t>
            </a:r>
            <a:endParaRPr lang="en-IN" dirty="0"/>
          </a:p>
        </p:txBody>
      </p:sp>
      <p:pic>
        <p:nvPicPr>
          <p:cNvPr id="2050" name="Picture 2" descr="Atropa belladonna neurotoxicity: Implications to neurological disorders -  ScienceDirect">
            <a:extLst>
              <a:ext uri="{FF2B5EF4-FFF2-40B4-BE49-F238E27FC236}">
                <a16:creationId xmlns:a16="http://schemas.microsoft.com/office/drawing/2014/main" id="{9D43A1FF-ADE3-63F1-F1A9-2A2128777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25"/>
          <a:stretch/>
        </p:blipFill>
        <p:spPr bwMode="auto">
          <a:xfrm>
            <a:off x="5943600" y="1138768"/>
            <a:ext cx="3014429" cy="463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1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FBCC-7176-C252-0CFC-E715B9D1C301}"/>
              </a:ext>
            </a:extLst>
          </p:cNvPr>
          <p:cNvSpPr>
            <a:spLocks noGrp="1"/>
          </p:cNvSpPr>
          <p:nvPr>
            <p:ph type="title"/>
          </p:nvPr>
        </p:nvSpPr>
        <p:spPr>
          <a:xfrm>
            <a:off x="1371601" y="352740"/>
            <a:ext cx="7162800" cy="1323660"/>
          </a:xfrm>
        </p:spPr>
        <p:txBody>
          <a:bodyPr/>
          <a:lstStyle/>
          <a:p>
            <a:r>
              <a:rPr lang="en-US" dirty="0"/>
              <a:t>T. S of Belladonna</a:t>
            </a:r>
            <a:endParaRPr lang="en-IN" dirty="0"/>
          </a:p>
        </p:txBody>
      </p:sp>
      <p:pic>
        <p:nvPicPr>
          <p:cNvPr id="8" name="Content Placeholder 7">
            <a:extLst>
              <a:ext uri="{FF2B5EF4-FFF2-40B4-BE49-F238E27FC236}">
                <a16:creationId xmlns:a16="http://schemas.microsoft.com/office/drawing/2014/main" id="{46476C30-741A-E077-6FFD-03AEFF2B4313}"/>
              </a:ext>
            </a:extLst>
          </p:cNvPr>
          <p:cNvPicPr>
            <a:picLocks noGrp="1" noChangeAspect="1"/>
          </p:cNvPicPr>
          <p:nvPr>
            <p:ph idx="1"/>
          </p:nvPr>
        </p:nvPicPr>
        <p:blipFill rotWithShape="1">
          <a:blip r:embed="rId2"/>
          <a:srcRect l="19880" t="33333" r="46587" b="33333"/>
          <a:stretch/>
        </p:blipFill>
        <p:spPr>
          <a:xfrm>
            <a:off x="1600200" y="1295400"/>
            <a:ext cx="6781800" cy="4038600"/>
          </a:xfrm>
        </p:spPr>
      </p:pic>
      <p:sp>
        <p:nvSpPr>
          <p:cNvPr id="4" name="Date Placeholder 3">
            <a:extLst>
              <a:ext uri="{FF2B5EF4-FFF2-40B4-BE49-F238E27FC236}">
                <a16:creationId xmlns:a16="http://schemas.microsoft.com/office/drawing/2014/main" id="{20AB94E8-0A46-4228-93C4-A956EEEFF328}"/>
              </a:ext>
            </a:extLst>
          </p:cNvPr>
          <p:cNvSpPr>
            <a:spLocks noGrp="1"/>
          </p:cNvSpPr>
          <p:nvPr>
            <p:ph type="dt" sz="half" idx="10"/>
          </p:nvPr>
        </p:nvSpPr>
        <p:spPr/>
        <p:txBody>
          <a:bodyPr/>
          <a:lstStyle/>
          <a:p>
            <a:fld id="{2EC2E4EB-CA9C-4974-B9D0-BBBD84C3C087}" type="datetime1">
              <a:rPr lang="en-US" smtClean="0"/>
              <a:t>10/2/2022</a:t>
            </a:fld>
            <a:endParaRPr lang="en-US"/>
          </a:p>
        </p:txBody>
      </p:sp>
      <p:sp>
        <p:nvSpPr>
          <p:cNvPr id="5" name="Footer Placeholder 4">
            <a:extLst>
              <a:ext uri="{FF2B5EF4-FFF2-40B4-BE49-F238E27FC236}">
                <a16:creationId xmlns:a16="http://schemas.microsoft.com/office/drawing/2014/main" id="{404E14B7-322D-AC21-CC00-A1981919BF1D}"/>
              </a:ext>
            </a:extLst>
          </p:cNvPr>
          <p:cNvSpPr>
            <a:spLocks noGrp="1"/>
          </p:cNvSpPr>
          <p:nvPr>
            <p:ph type="ftr" sz="quarter" idx="11"/>
          </p:nvPr>
        </p:nvSpPr>
        <p:spPr/>
        <p:txBody>
          <a:bodyPr/>
          <a:lstStyle/>
          <a:p>
            <a:r>
              <a:rPr lang="en-US"/>
              <a:t>School of Pharmaceutical Sciences CSJM University Kanpur</a:t>
            </a:r>
          </a:p>
        </p:txBody>
      </p:sp>
      <p:sp>
        <p:nvSpPr>
          <p:cNvPr id="6" name="Slide Number Placeholder 5">
            <a:extLst>
              <a:ext uri="{FF2B5EF4-FFF2-40B4-BE49-F238E27FC236}">
                <a16:creationId xmlns:a16="http://schemas.microsoft.com/office/drawing/2014/main" id="{0847FAE7-2DE3-15FE-D72B-4B632C01B13F}"/>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96925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normAutofit/>
          </a:bodyPr>
          <a:lstStyle/>
          <a:p>
            <a:r>
              <a:rPr lang="en-US" sz="3300" dirty="0" err="1">
                <a:latin typeface="Times New Roman" pitchFamily="18" charset="0"/>
                <a:cs typeface="Times New Roman" pitchFamily="18" charset="0"/>
              </a:rPr>
              <a:t>Belladona</a:t>
            </a:r>
            <a:r>
              <a:rPr lang="en-US" sz="3300" dirty="0">
                <a:latin typeface="Times New Roman" pitchFamily="18" charset="0"/>
                <a:cs typeface="Times New Roman" pitchFamily="18" charset="0"/>
              </a:rPr>
              <a:t> herb</a:t>
            </a:r>
          </a:p>
        </p:txBody>
      </p:sp>
      <p:sp>
        <p:nvSpPr>
          <p:cNvPr id="3" name="Content Placeholder 2"/>
          <p:cNvSpPr>
            <a:spLocks noGrp="1"/>
          </p:cNvSpPr>
          <p:nvPr>
            <p:ph idx="1"/>
          </p:nvPr>
        </p:nvSpPr>
        <p:spPr>
          <a:xfrm>
            <a:off x="609600" y="990600"/>
            <a:ext cx="8001000" cy="5181600"/>
          </a:xfrm>
        </p:spPr>
        <p:txBody>
          <a:bodyPr>
            <a:normAutofit fontScale="92500" lnSpcReduction="20000"/>
          </a:bodyPr>
          <a:lstStyle/>
          <a:p>
            <a:pPr>
              <a:lnSpc>
                <a:spcPct val="150000"/>
              </a:lnSpc>
            </a:pPr>
            <a:r>
              <a:rPr lang="en-US" sz="2600" dirty="0">
                <a:latin typeface="Times New Roman" pitchFamily="18" charset="0"/>
                <a:cs typeface="Times New Roman" pitchFamily="18" charset="0"/>
              </a:rPr>
              <a:t>Deadly night shade leaf (European belladonna). </a:t>
            </a:r>
          </a:p>
          <a:p>
            <a:pPr>
              <a:lnSpc>
                <a:spcPct val="150000"/>
              </a:lnSpc>
            </a:pPr>
            <a:r>
              <a:rPr lang="en-US" sz="2600" dirty="0">
                <a:latin typeface="Times New Roman" pitchFamily="18" charset="0"/>
                <a:cs typeface="Times New Roman" pitchFamily="18" charset="0"/>
              </a:rPr>
              <a:t>consists of dried leaves &amp; other aerial parts of </a:t>
            </a:r>
            <a:r>
              <a:rPr lang="en-US" sz="2600" dirty="0" err="1">
                <a:latin typeface="Times New Roman" pitchFamily="18" charset="0"/>
                <a:cs typeface="Times New Roman" pitchFamily="18" charset="0"/>
              </a:rPr>
              <a:t>Atropa</a:t>
            </a:r>
            <a:r>
              <a:rPr lang="en-US" sz="2600" dirty="0">
                <a:latin typeface="Times New Roman" pitchFamily="18" charset="0"/>
                <a:cs typeface="Times New Roman" pitchFamily="18" charset="0"/>
              </a:rPr>
              <a:t>  belladonna Linn. (European belladonna) or </a:t>
            </a:r>
            <a:r>
              <a:rPr lang="en-US" sz="2600" dirty="0" err="1">
                <a:latin typeface="Times New Roman" pitchFamily="18" charset="0"/>
                <a:cs typeface="Times New Roman" pitchFamily="18" charset="0"/>
              </a:rPr>
              <a:t>Atropa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acuminata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Royle</a:t>
            </a:r>
            <a:r>
              <a:rPr lang="en-US" sz="2600" dirty="0">
                <a:latin typeface="Times New Roman" pitchFamily="18" charset="0"/>
                <a:cs typeface="Times New Roman" pitchFamily="18" charset="0"/>
              </a:rPr>
              <a:t> ex-Lindley (Indian belladonna), family </a:t>
            </a:r>
            <a:r>
              <a:rPr lang="en-US" sz="2600" dirty="0" err="1">
                <a:latin typeface="Times New Roman" pitchFamily="18" charset="0"/>
                <a:cs typeface="Times New Roman" pitchFamily="18" charset="0"/>
              </a:rPr>
              <a:t>Solanaceae</a:t>
            </a:r>
            <a:r>
              <a:rPr lang="en-US" sz="2600" dirty="0">
                <a:latin typeface="Times New Roman" pitchFamily="18" charset="0"/>
                <a:cs typeface="Times New Roman" pitchFamily="18" charset="0"/>
              </a:rPr>
              <a:t>. contains not less than 0.3 % of the alkaloids of belladonna herb,  calculated as l-</a:t>
            </a:r>
            <a:r>
              <a:rPr lang="en-US" sz="2600" dirty="0" err="1">
                <a:latin typeface="Times New Roman" pitchFamily="18" charset="0"/>
                <a:cs typeface="Times New Roman" pitchFamily="18" charset="0"/>
              </a:rPr>
              <a:t>hyoscyamine</a:t>
            </a:r>
            <a:r>
              <a:rPr lang="en-US" sz="2600" dirty="0">
                <a:latin typeface="Times New Roman" pitchFamily="18" charset="0"/>
                <a:cs typeface="Times New Roman" pitchFamily="18" charset="0"/>
              </a:rPr>
              <a:t>. </a:t>
            </a:r>
          </a:p>
          <a:p>
            <a:pPr>
              <a:lnSpc>
                <a:spcPct val="150000"/>
              </a:lnSpc>
            </a:pPr>
            <a:r>
              <a:rPr lang="en-US" sz="2600" dirty="0">
                <a:latin typeface="Times New Roman" pitchFamily="18" charset="0"/>
                <a:cs typeface="Times New Roman" pitchFamily="18" charset="0"/>
              </a:rPr>
              <a:t>In ancient times, the juice of this plant was used as a cosmetic, because of its dilatory effect on the  pupil of the eye. This drug was first introduced in the London Pharmacopoeia in 1809. </a:t>
            </a:r>
          </a:p>
          <a:p>
            <a:pPr>
              <a:lnSpc>
                <a:spcPct val="150000"/>
              </a:lnSpc>
              <a:buNone/>
            </a:pP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Date Placeholder 4">
            <a:extLst>
              <a:ext uri="{FF2B5EF4-FFF2-40B4-BE49-F238E27FC236}">
                <a16:creationId xmlns:a16="http://schemas.microsoft.com/office/drawing/2014/main" id="{B409768F-1E8D-8E44-5366-4CCA0DC50D59}"/>
              </a:ext>
            </a:extLst>
          </p:cNvPr>
          <p:cNvSpPr>
            <a:spLocks noGrp="1"/>
          </p:cNvSpPr>
          <p:nvPr>
            <p:ph type="dt" sz="half" idx="10"/>
          </p:nvPr>
        </p:nvSpPr>
        <p:spPr/>
        <p:txBody>
          <a:bodyPr/>
          <a:lstStyle/>
          <a:p>
            <a:fld id="{F1FCD388-FBE4-470D-AAAD-E51D003BE539}" type="datetime1">
              <a:rPr lang="en-US" smtClean="0"/>
              <a:t>10/2/2022</a:t>
            </a:fld>
            <a:endParaRPr lang="en-US"/>
          </a:p>
        </p:txBody>
      </p:sp>
      <p:sp>
        <p:nvSpPr>
          <p:cNvPr id="6" name="Footer Placeholder 5">
            <a:extLst>
              <a:ext uri="{FF2B5EF4-FFF2-40B4-BE49-F238E27FC236}">
                <a16:creationId xmlns:a16="http://schemas.microsoft.com/office/drawing/2014/main" id="{EFBBD53A-7DF6-B563-E4EF-2C9B3B10108F}"/>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300" dirty="0" err="1">
                <a:latin typeface="Times New Roman" pitchFamily="18" charset="0"/>
                <a:cs typeface="Times New Roman" pitchFamily="18" charset="0"/>
              </a:rPr>
              <a:t>Belladona</a:t>
            </a:r>
            <a:r>
              <a:rPr lang="en-US" sz="3300" dirty="0">
                <a:latin typeface="Times New Roman" pitchFamily="18" charset="0"/>
                <a:cs typeface="Times New Roman" pitchFamily="18" charset="0"/>
              </a:rPr>
              <a:t> herb</a:t>
            </a:r>
          </a:p>
        </p:txBody>
      </p:sp>
      <p:sp>
        <p:nvSpPr>
          <p:cNvPr id="3" name="Content Placeholder 2"/>
          <p:cNvSpPr>
            <a:spLocks noGrp="1"/>
          </p:cNvSpPr>
          <p:nvPr>
            <p:ph idx="1"/>
          </p:nvPr>
        </p:nvSpPr>
        <p:spPr>
          <a:xfrm>
            <a:off x="609600" y="1219200"/>
            <a:ext cx="7924800" cy="5029200"/>
          </a:xfrm>
        </p:spPr>
        <p:txBody>
          <a:bodyPr>
            <a:normAutofit/>
          </a:bodyPr>
          <a:lstStyle/>
          <a:p>
            <a:r>
              <a:rPr lang="en-US" dirty="0">
                <a:latin typeface="Times New Roman" pitchFamily="18" charset="0"/>
                <a:cs typeface="Times New Roman" pitchFamily="18" charset="0"/>
              </a:rPr>
              <a:t>Chemical Constituents:</a:t>
            </a:r>
          </a:p>
          <a:p>
            <a:r>
              <a:rPr lang="en-US" dirty="0">
                <a:latin typeface="Times New Roman" pitchFamily="18" charset="0"/>
                <a:cs typeface="Times New Roman" pitchFamily="18" charset="0"/>
              </a:rPr>
              <a:t>The total </a:t>
            </a:r>
            <a:r>
              <a:rPr lang="en-US" dirty="0" err="1">
                <a:latin typeface="Times New Roman" pitchFamily="18" charset="0"/>
                <a:cs typeface="Times New Roman" pitchFamily="18" charset="0"/>
              </a:rPr>
              <a:t>alkaloidal</a:t>
            </a:r>
            <a:r>
              <a:rPr lang="en-US" dirty="0">
                <a:latin typeface="Times New Roman" pitchFamily="18" charset="0"/>
                <a:cs typeface="Times New Roman" pitchFamily="18" charset="0"/>
              </a:rPr>
              <a:t> content of drug is 0.4 – 1% &amp; varies in different parts of plant,  roots (0.6 %), stems (0.05 %), leaves (0.4 %), unripe and ripe berries  (0.19 - 0.21 %) and seeds (0.33 %).  </a:t>
            </a:r>
          </a:p>
          <a:p>
            <a:r>
              <a:rPr lang="en-US" dirty="0">
                <a:latin typeface="Times New Roman" pitchFamily="18" charset="0"/>
                <a:cs typeface="Times New Roman" pitchFamily="18" charset="0"/>
              </a:rPr>
              <a:t>The main alkaloids are l-</a:t>
            </a:r>
            <a:r>
              <a:rPr lang="en-US" dirty="0" err="1">
                <a:latin typeface="Times New Roman" pitchFamily="18" charset="0"/>
                <a:cs typeface="Times New Roman" pitchFamily="18" charset="0"/>
              </a:rPr>
              <a:t>hyoscyamine</a:t>
            </a:r>
            <a:r>
              <a:rPr lang="en-US" dirty="0">
                <a:latin typeface="Times New Roman" pitchFamily="18" charset="0"/>
                <a:cs typeface="Times New Roman" pitchFamily="18" charset="0"/>
              </a:rPr>
              <a:t> and its </a:t>
            </a:r>
            <a:r>
              <a:rPr lang="en-US" dirty="0" err="1">
                <a:latin typeface="Times New Roman" pitchFamily="18" charset="0"/>
                <a:cs typeface="Times New Roman" pitchFamily="18" charset="0"/>
              </a:rPr>
              <a:t>racemic</a:t>
            </a:r>
            <a:r>
              <a:rPr lang="en-US" dirty="0">
                <a:latin typeface="Times New Roman" pitchFamily="18" charset="0"/>
                <a:cs typeface="Times New Roman" pitchFamily="18" charset="0"/>
              </a:rPr>
              <a:t> form is atropine.</a:t>
            </a:r>
          </a:p>
          <a:p>
            <a:r>
              <a:rPr lang="en-US" dirty="0">
                <a:latin typeface="Times New Roman" pitchFamily="18" charset="0"/>
                <a:cs typeface="Times New Roman" pitchFamily="18" charset="0"/>
              </a:rPr>
              <a:t>The drug also contains  </a:t>
            </a:r>
            <a:r>
              <a:rPr lang="en-US" dirty="0" err="1">
                <a:latin typeface="Times New Roman" pitchFamily="18" charset="0"/>
                <a:cs typeface="Times New Roman" pitchFamily="18" charset="0"/>
              </a:rPr>
              <a:t>belladonine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scopoletin</a:t>
            </a:r>
            <a:r>
              <a:rPr lang="en-US" dirty="0">
                <a:latin typeface="Times New Roman" pitchFamily="18" charset="0"/>
                <a:cs typeface="Times New Roman" pitchFamily="18" charset="0"/>
              </a:rPr>
              <a:t> (I - methyl </a:t>
            </a:r>
            <a:r>
              <a:rPr lang="en-US" dirty="0" err="1">
                <a:latin typeface="Times New Roman" pitchFamily="18" charset="0"/>
                <a:cs typeface="Times New Roman" pitchFamily="18" charset="0"/>
              </a:rPr>
              <a:t>aesculetin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hyoscine</a:t>
            </a:r>
            <a:r>
              <a:rPr lang="en-US" dirty="0">
                <a:latin typeface="Times New Roman" pitchFamily="18" charset="0"/>
                <a:cs typeface="Times New Roman" pitchFamily="18" charset="0"/>
              </a:rPr>
              <a:t>, pyridine and N - methyl </a:t>
            </a:r>
            <a:r>
              <a:rPr lang="en-US" dirty="0" err="1">
                <a:latin typeface="Times New Roman" pitchFamily="18" charset="0"/>
                <a:cs typeface="Times New Roman" pitchFamily="18" charset="0"/>
              </a:rPr>
              <a:t>pyrroline</a:t>
            </a:r>
            <a:r>
              <a:rPr lang="en-US" dirty="0">
                <a:latin typeface="Times New Roman" pitchFamily="18" charset="0"/>
                <a:cs typeface="Times New Roman" pitchFamily="18" charset="0"/>
              </a:rPr>
              <a:t>. The  later two are the volatile bases. </a:t>
            </a:r>
            <a:r>
              <a:rPr lang="en-US" dirty="0" err="1">
                <a:latin typeface="Times New Roman" pitchFamily="18" charset="0"/>
                <a:cs typeface="Times New Roman" pitchFamily="18" charset="0"/>
              </a:rPr>
              <a:t>Homotropine</a:t>
            </a:r>
            <a:r>
              <a:rPr lang="en-US" dirty="0">
                <a:latin typeface="Times New Roman" pitchFamily="18" charset="0"/>
                <a:cs typeface="Times New Roman" pitchFamily="18" charset="0"/>
              </a:rPr>
              <a:t> is a synthetic compound and is preferred in the  medical </a:t>
            </a:r>
            <a:r>
              <a:rPr lang="en-US" dirty="0" err="1">
                <a:latin typeface="Times New Roman" pitchFamily="18" charset="0"/>
                <a:cs typeface="Times New Roman" pitchFamily="18" charset="0"/>
              </a:rPr>
              <a:t>profesion</a:t>
            </a:r>
            <a:r>
              <a:rPr lang="en-US" dirty="0">
                <a:latin typeface="Times New Roman" pitchFamily="18" charset="0"/>
                <a:cs typeface="Times New Roman" pitchFamily="18" charset="0"/>
              </a:rPr>
              <a:t> as the synthetic process of atropine and </a:t>
            </a:r>
            <a:r>
              <a:rPr lang="en-US" dirty="0" err="1">
                <a:latin typeface="Times New Roman" pitchFamily="18" charset="0"/>
                <a:cs typeface="Times New Roman" pitchFamily="18" charset="0"/>
              </a:rPr>
              <a:t>hyoscyamine</a:t>
            </a:r>
            <a:r>
              <a:rPr lang="en-US" dirty="0">
                <a:latin typeface="Times New Roman" pitchFamily="18" charset="0"/>
                <a:cs typeface="Times New Roman" pitchFamily="18" charset="0"/>
              </a:rPr>
              <a:t> is very costly.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2" name="Date Placeholder 1">
            <a:extLst>
              <a:ext uri="{FF2B5EF4-FFF2-40B4-BE49-F238E27FC236}">
                <a16:creationId xmlns:a16="http://schemas.microsoft.com/office/drawing/2014/main" id="{CB8C285B-72ED-40D3-86AA-C46FFA2C1DB5}"/>
              </a:ext>
            </a:extLst>
          </p:cNvPr>
          <p:cNvSpPr>
            <a:spLocks noGrp="1"/>
          </p:cNvSpPr>
          <p:nvPr>
            <p:ph type="dt" sz="half" idx="10"/>
          </p:nvPr>
        </p:nvSpPr>
        <p:spPr/>
        <p:txBody>
          <a:bodyPr/>
          <a:lstStyle/>
          <a:p>
            <a:fld id="{F6225D22-F77A-4617-96DE-323A07661D0C}" type="datetime1">
              <a:rPr lang="en-US" smtClean="0"/>
              <a:t>10/2/2022</a:t>
            </a:fld>
            <a:endParaRPr lang="en-US"/>
          </a:p>
        </p:txBody>
      </p:sp>
      <p:sp>
        <p:nvSpPr>
          <p:cNvPr id="6" name="Footer Placeholder 5">
            <a:extLst>
              <a:ext uri="{FF2B5EF4-FFF2-40B4-BE49-F238E27FC236}">
                <a16:creationId xmlns:a16="http://schemas.microsoft.com/office/drawing/2014/main" id="{D936B876-4842-01AF-0042-3B8099F45127}"/>
              </a:ext>
            </a:extLst>
          </p:cNvPr>
          <p:cNvSpPr>
            <a:spLocks noGrp="1"/>
          </p:cNvSpPr>
          <p:nvPr>
            <p:ph type="ftr" sz="quarter" idx="11"/>
          </p:nvPr>
        </p:nvSpPr>
        <p:spPr/>
        <p:txBody>
          <a:bodyPr/>
          <a:lstStyle/>
          <a:p>
            <a:r>
              <a:rPr lang="en-US"/>
              <a:t>School of Pharmaceutical Sciences CSJM University Kanpur</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699</TotalTime>
  <Words>856</Words>
  <Application>Microsoft Office PowerPoint</Application>
  <PresentationFormat>On-screen Show (4:3)</PresentationFormat>
  <Paragraphs>115</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Source Sans Pro</vt:lpstr>
      <vt:lpstr>Times New Roman</vt:lpstr>
      <vt:lpstr>Wingdings</vt:lpstr>
      <vt:lpstr>Wingdings 3</vt:lpstr>
      <vt:lpstr>Wisp</vt:lpstr>
      <vt:lpstr>BP504 T. PHARMACOGNOSY AND PHYTOCHEMISTRY II (Theory)</vt:lpstr>
      <vt:lpstr>TROPANE ALKALOIDS</vt:lpstr>
      <vt:lpstr>Tropane alkaloids</vt:lpstr>
      <vt:lpstr>PowerPoint Presentation</vt:lpstr>
      <vt:lpstr>Morphology</vt:lpstr>
      <vt:lpstr>Morphology of Flower Fruit and leaves</vt:lpstr>
      <vt:lpstr>T. S of Belladonna</vt:lpstr>
      <vt:lpstr>Belladona herb</vt:lpstr>
      <vt:lpstr>Belladona herb</vt:lpstr>
      <vt:lpstr>PowerPoint Presentation</vt:lpstr>
      <vt:lpstr>Tests</vt:lpstr>
      <vt:lpstr>Uses/ Applications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BP504 T. PHARMACOGNOSY AND PHYTOCHEMISTRY II (Theory)</dc:title>
  <dc:creator>admin</dc:creator>
  <cp:lastModifiedBy>NAVEEN KUMAR MAURYA</cp:lastModifiedBy>
  <cp:revision>73</cp:revision>
  <dcterms:created xsi:type="dcterms:W3CDTF">2006-08-16T00:00:00Z</dcterms:created>
  <dcterms:modified xsi:type="dcterms:W3CDTF">2022-10-02T09:28:30Z</dcterms:modified>
</cp:coreProperties>
</file>