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0" r:id="rId4"/>
    <p:sldId id="262" r:id="rId5"/>
    <p:sldId id="264" r:id="rId6"/>
    <p:sldId id="268" r:id="rId7"/>
    <p:sldId id="263" r:id="rId8"/>
    <p:sldId id="257" r:id="rId9"/>
    <p:sldId id="265" r:id="rId10"/>
    <p:sldId id="258" r:id="rId11"/>
    <p:sldId id="266" r:id="rId12"/>
    <p:sldId id="261" r:id="rId13"/>
    <p:sldId id="267"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734"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9" name="Rectangle 8"/>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Oval 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866440" y="2226503"/>
            <a:ext cx="5917679" cy="2550877"/>
          </a:xfrm>
        </p:spPr>
        <p:txBody>
          <a:bodyPr anchor="b"/>
          <a:lstStyle>
            <a:lvl1pPr>
              <a:defRPr sz="4800"/>
            </a:lvl1pPr>
          </a:lstStyle>
          <a:p>
            <a:r>
              <a:rPr lang="en-US"/>
              <a:t>Click to edit Master title style</a:t>
            </a:r>
            <a:endParaRPr lang="en-US" dirty="0"/>
          </a:p>
        </p:txBody>
      </p:sp>
      <p:sp>
        <p:nvSpPr>
          <p:cNvPr id="3" name="Subtitle 2"/>
          <p:cNvSpPr>
            <a:spLocks noGrp="1"/>
          </p:cNvSpPr>
          <p:nvPr>
            <p:ph type="subTitle" idx="1"/>
          </p:nvPr>
        </p:nvSpPr>
        <p:spPr>
          <a:xfrm>
            <a:off x="866440" y="4777380"/>
            <a:ext cx="5917679"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7498080" y="1828800"/>
            <a:ext cx="990599" cy="228659"/>
          </a:xfrm>
        </p:spPr>
        <p:txBody>
          <a:bodyPr anchor="t"/>
          <a:lstStyle>
            <a:lvl1pPr algn="l">
              <a:defRPr b="0" i="0">
                <a:solidFill>
                  <a:schemeClr val="bg1">
                    <a:alpha val="60000"/>
                  </a:schemeClr>
                </a:solidFill>
              </a:defRPr>
            </a:lvl1pPr>
          </a:lstStyle>
          <a:p>
            <a:fld id="{1D8BD707-D9CF-40AE-B4C6-C98DA3205C09}" type="datetimeFigureOut">
              <a:rPr lang="en-US" smtClean="0"/>
              <a:pPr/>
              <a:t>8/24/2022</a:t>
            </a:fld>
            <a:endParaRPr lang="en-US"/>
          </a:p>
        </p:txBody>
      </p:sp>
      <p:sp>
        <p:nvSpPr>
          <p:cNvPr id="5" name="Footer Placeholder 4"/>
          <p:cNvSpPr>
            <a:spLocks noGrp="1"/>
          </p:cNvSpPr>
          <p:nvPr>
            <p:ph type="ftr" sz="quarter" idx="11"/>
          </p:nvPr>
        </p:nvSpPr>
        <p:spPr bwMode="gray">
          <a:xfrm rot="5400000">
            <a:off x="6236208" y="3264408"/>
            <a:ext cx="3859795" cy="228660"/>
          </a:xfrm>
        </p:spPr>
        <p:txBody>
          <a:bodyPr/>
          <a:lstStyle>
            <a:lvl1pPr>
              <a:defRPr b="0" i="0">
                <a:solidFill>
                  <a:schemeClr val="bg1">
                    <a:alpha val="60000"/>
                  </a:schemeClr>
                </a:solidFill>
              </a:defRPr>
            </a:lvl1pPr>
          </a:lstStyle>
          <a:p>
            <a:endParaRPr lang="en-US"/>
          </a:p>
        </p:txBody>
      </p:sp>
      <p:sp>
        <p:nvSpPr>
          <p:cNvPr id="11" name="Rectangle 10"/>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8"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4524884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10204164">
              <a:off x="426788" y="456424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Rectangle 15"/>
            <p:cNvSpPr/>
            <p:nvPr/>
          </p:nvSpPr>
          <p:spPr>
            <a:xfrm>
              <a:off x="421503" y="402165"/>
              <a:ext cx="8327939" cy="31411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0800000">
              <a:off x="485023" y="2670079"/>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1" y="4961454"/>
            <a:ext cx="642200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441" y="685800"/>
            <a:ext cx="6422004"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866440" y="5528192"/>
            <a:ext cx="6422004"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8/24/2022</a:t>
            </a:fld>
            <a:endParaRPr lang="en-US"/>
          </a:p>
        </p:txBody>
      </p:sp>
      <p:sp>
        <p:nvSpPr>
          <p:cNvPr id="6" name="Footer Placeholder 5"/>
          <p:cNvSpPr>
            <a:spLocks noGrp="1"/>
          </p:cNvSpPr>
          <p:nvPr>
            <p:ph type="ftr" sz="quarter" idx="11"/>
          </p:nvPr>
        </p:nvSpPr>
        <p:spPr/>
        <p:txBody>
          <a:bodyPr/>
          <a:lstStyle/>
          <a:p>
            <a:endParaRPr lang="en-US"/>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2277949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2780895"/>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Rectangle 8"/>
            <p:cNvSpPr/>
            <p:nvPr/>
          </p:nvSpPr>
          <p:spPr>
            <a:xfrm>
              <a:off x="485023" y="4343399"/>
              <a:ext cx="8182128" cy="211243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a:off x="485023" y="2854646"/>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927100"/>
            <a:ext cx="6422005" cy="1692720"/>
          </a:xfrm>
        </p:spPr>
        <p:txBody>
          <a:bodyPr/>
          <a:lstStyle>
            <a:lvl1pPr>
              <a:defRPr sz="3600"/>
            </a:lvl1pPr>
          </a:lstStyle>
          <a:p>
            <a:r>
              <a:rPr lang="en-US"/>
              <a:t>Click to edit Master title style</a:t>
            </a:r>
            <a:endParaRPr lang="en-US" dirty="0"/>
          </a:p>
        </p:txBody>
      </p:sp>
      <p:sp>
        <p:nvSpPr>
          <p:cNvPr id="13" name="Text Placeholder 3"/>
          <p:cNvSpPr>
            <a:spLocks noGrp="1"/>
          </p:cNvSpPr>
          <p:nvPr>
            <p:ph type="body" sz="half" idx="2"/>
          </p:nvPr>
        </p:nvSpPr>
        <p:spPr>
          <a:xfrm>
            <a:off x="866440" y="3488023"/>
            <a:ext cx="6422005" cy="2536857"/>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8/24/2022</a:t>
            </a:fld>
            <a:endParaRPr lang="en-US"/>
          </a:p>
        </p:txBody>
      </p:sp>
      <p:sp>
        <p:nvSpPr>
          <p:cNvPr id="5" name="Footer Placeholder 4"/>
          <p:cNvSpPr>
            <a:spLocks noGrp="1"/>
          </p:cNvSpPr>
          <p:nvPr>
            <p:ph type="ftr" sz="quarter" idx="11"/>
          </p:nvPr>
        </p:nvSpPr>
        <p:spPr/>
        <p:txBody>
          <a:bodyPr/>
          <a:lstStyle/>
          <a:p>
            <a:endParaRPr lang="en-US"/>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32083034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430920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10"/>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4"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3" name="TextBox 22"/>
          <p:cNvSpPr txBox="1"/>
          <p:nvPr/>
        </p:nvSpPr>
        <p:spPr bwMode="gray">
          <a:xfrm>
            <a:off x="647430" y="651690"/>
            <a:ext cx="601591"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14" name="TextBox 13"/>
          <p:cNvSpPr txBox="1"/>
          <p:nvPr/>
        </p:nvSpPr>
        <p:spPr bwMode="gray">
          <a:xfrm>
            <a:off x="7069418" y="2900292"/>
            <a:ext cx="619063"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128060" y="927099"/>
            <a:ext cx="6160385" cy="2882179"/>
          </a:xfrm>
        </p:spPr>
        <p:txBody>
          <a:bodyPr anchor="ctr"/>
          <a:lstStyle>
            <a:lvl1pPr>
              <a:defRPr sz="3600"/>
            </a:lvl1pPr>
          </a:lstStyle>
          <a:p>
            <a:r>
              <a:rPr lang="en-US"/>
              <a:t>Click to edit Master title style</a:t>
            </a:r>
            <a:endParaRPr lang="en-US" dirty="0"/>
          </a:p>
        </p:txBody>
      </p:sp>
      <p:sp>
        <p:nvSpPr>
          <p:cNvPr id="17" name="Text Placeholder 3"/>
          <p:cNvSpPr>
            <a:spLocks noGrp="1"/>
          </p:cNvSpPr>
          <p:nvPr>
            <p:ph type="body" sz="half" idx="13"/>
          </p:nvPr>
        </p:nvSpPr>
        <p:spPr bwMode="gray">
          <a:xfrm>
            <a:off x="1387278" y="3809278"/>
            <a:ext cx="5646143" cy="333113"/>
          </a:xfrm>
        </p:spPr>
        <p:txBody>
          <a:bodyPr>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6" name="Text Placeholder 3"/>
          <p:cNvSpPr>
            <a:spLocks noGrp="1"/>
          </p:cNvSpPr>
          <p:nvPr>
            <p:ph type="body" sz="half" idx="2"/>
          </p:nvPr>
        </p:nvSpPr>
        <p:spPr>
          <a:xfrm>
            <a:off x="866440" y="5000816"/>
            <a:ext cx="6343673" cy="1010619"/>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8/24/2022</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39978179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1588" y="0"/>
            <a:ext cx="9145588" cy="6860798"/>
            <a:chOff x="-1588" y="0"/>
            <a:chExt cx="9145588" cy="6860798"/>
          </a:xfrm>
        </p:grpSpPr>
        <p:sp>
          <p:nvSpPr>
            <p:cNvPr id="10" name="Rectangle 9"/>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p:nvPr/>
          </p:nvSpPr>
          <p:spPr bwMode="gray">
            <a:xfrm rot="21010068">
              <a:off x="6359946" y="431124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7"/>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7"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2057400"/>
            <a:ext cx="6422005" cy="20955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1" y="5024908"/>
            <a:ext cx="6422004" cy="994891"/>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8/24/2022</a:t>
            </a:fld>
            <a:endParaRPr lang="en-US"/>
          </a:p>
        </p:txBody>
      </p:sp>
      <p:sp>
        <p:nvSpPr>
          <p:cNvPr id="5" name="Footer Placeholder 4"/>
          <p:cNvSpPr>
            <a:spLocks noGrp="1"/>
          </p:cNvSpPr>
          <p:nvPr>
            <p:ph type="ftr" sz="quarter" idx="11"/>
          </p:nvPr>
        </p:nvSpPr>
        <p:spPr/>
        <p:txBody>
          <a:bodyPr/>
          <a:lstStyle/>
          <a:p>
            <a:endParaRPr lang="en-US"/>
          </a:p>
        </p:txBody>
      </p:sp>
      <p:sp>
        <p:nvSpPr>
          <p:cNvPr id="7" name="Rectangle 6"/>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8224992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423593" cy="709864"/>
          </a:xfrm>
        </p:spPr>
        <p:txBody>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866440" y="2489200"/>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2" name="Text Placeholder 3"/>
          <p:cNvSpPr>
            <a:spLocks noGrp="1"/>
          </p:cNvSpPr>
          <p:nvPr>
            <p:ph type="body" sz="half" idx="15"/>
          </p:nvPr>
        </p:nvSpPr>
        <p:spPr>
          <a:xfrm>
            <a:off x="866440" y="3147164"/>
            <a:ext cx="2313432"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405614"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Text Placeholder 3"/>
          <p:cNvSpPr>
            <a:spLocks noGrp="1"/>
          </p:cNvSpPr>
          <p:nvPr>
            <p:ph type="body" sz="half" idx="16"/>
          </p:nvPr>
        </p:nvSpPr>
        <p:spPr>
          <a:xfrm>
            <a:off x="3408471" y="3147164"/>
            <a:ext cx="2318918"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958642"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4" name="Text Placeholder 3"/>
          <p:cNvSpPr>
            <a:spLocks noGrp="1"/>
          </p:cNvSpPr>
          <p:nvPr>
            <p:ph type="body" sz="half" idx="17"/>
          </p:nvPr>
        </p:nvSpPr>
        <p:spPr>
          <a:xfrm>
            <a:off x="5960935" y="3147164"/>
            <a:ext cx="2316625"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294530"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D8BD707-D9CF-40AE-B4C6-C98DA3205C09}" type="datetimeFigureOut">
              <a:rPr lang="en-US" smtClean="0"/>
              <a:pPr/>
              <a:t>8/24/2022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1703615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345260" cy="709864"/>
          </a:xfrm>
        </p:spPr>
        <p:txBody>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866440" y="4179596"/>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2" name="Picture Placeholder 2"/>
          <p:cNvSpPr>
            <a:spLocks noGrp="1" noChangeAspect="1"/>
          </p:cNvSpPr>
          <p:nvPr>
            <p:ph type="pic" idx="15"/>
          </p:nvPr>
        </p:nvSpPr>
        <p:spPr>
          <a:xfrm>
            <a:off x="1019055"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8"/>
          </p:nvPr>
        </p:nvSpPr>
        <p:spPr>
          <a:xfrm>
            <a:off x="866439" y="4837558"/>
            <a:ext cx="2313432"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411125" y="4179595"/>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8" name="Picture Placeholder 2"/>
          <p:cNvSpPr>
            <a:spLocks noGrp="1" noChangeAspect="1"/>
          </p:cNvSpPr>
          <p:nvPr>
            <p:ph type="pic" idx="21"/>
          </p:nvPr>
        </p:nvSpPr>
        <p:spPr>
          <a:xfrm>
            <a:off x="3553189"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411125" y="484820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958642" y="4179596"/>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9" name="Picture Placeholder 2"/>
          <p:cNvSpPr>
            <a:spLocks noGrp="1" noChangeAspect="1"/>
          </p:cNvSpPr>
          <p:nvPr>
            <p:ph type="pic" idx="22"/>
          </p:nvPr>
        </p:nvSpPr>
        <p:spPr>
          <a:xfrm>
            <a:off x="6108641"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958642" y="483755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0" name="Straight Connector 39"/>
          <p:cNvCxnSpPr/>
          <p:nvPr/>
        </p:nvCxnSpPr>
        <p:spPr>
          <a:xfrm>
            <a:off x="3290019"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D8BD707-D9CF-40AE-B4C6-C98DA3205C09}" type="datetimeFigureOut">
              <a:rPr lang="en-US" smtClean="0"/>
              <a:pPr/>
              <a:t>8/24/2022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8820613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621301" y="6387910"/>
            <a:ext cx="990599" cy="228659"/>
          </a:xfrm>
        </p:spPr>
        <p:txBody>
          <a:bodyPr/>
          <a:lstStyle/>
          <a:p>
            <a:fld id="{1D8BD707-D9CF-40AE-B4C6-C98DA3205C09}" type="datetimeFigureOut">
              <a:rPr lang="en-US" smtClean="0"/>
              <a:pPr/>
              <a:t>8/24/2022</a:t>
            </a:fld>
            <a:endParaRPr lang="en-US"/>
          </a:p>
        </p:txBody>
      </p:sp>
      <p:sp>
        <p:nvSpPr>
          <p:cNvPr id="5" name="Footer Placeholder 4"/>
          <p:cNvSpPr>
            <a:spLocks noGrp="1"/>
          </p:cNvSpPr>
          <p:nvPr>
            <p:ph type="ftr" sz="quarter" idx="11"/>
          </p:nvPr>
        </p:nvSpPr>
        <p:spPr>
          <a:xfrm>
            <a:off x="516133" y="6387910"/>
            <a:ext cx="3859795" cy="228660"/>
          </a:xfrm>
        </p:spPr>
        <p:txBody>
          <a:bodyPr/>
          <a:lstStyle/>
          <a:p>
            <a:endParaRPr lang="en-US"/>
          </a:p>
        </p:txBody>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8083049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p:cNvGrpSpPr/>
          <p:nvPr/>
        </p:nvGrpSpPr>
        <p:grpSpPr>
          <a:xfrm>
            <a:off x="-1588" y="0"/>
            <a:ext cx="9120420" cy="6860798"/>
            <a:chOff x="-1588" y="0"/>
            <a:chExt cx="9120420" cy="6860798"/>
          </a:xfrm>
        </p:grpSpPr>
        <p:sp>
          <p:nvSpPr>
            <p:cNvPr id="11" name="Rectangle 10"/>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4966650">
              <a:off x="4673046" y="5107506"/>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grpSp>
      <p:sp>
        <p:nvSpPr>
          <p:cNvPr id="17" name="Rectangle 16"/>
          <p:cNvSpPr/>
          <p:nvPr/>
        </p:nvSpPr>
        <p:spPr>
          <a:xfrm>
            <a:off x="414867" y="402165"/>
            <a:ext cx="46105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bwMode="gray">
          <a:xfrm rot="5400000">
            <a:off x="1299309"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 name="Vertical Title 1"/>
          <p:cNvSpPr>
            <a:spLocks noGrp="1"/>
          </p:cNvSpPr>
          <p:nvPr>
            <p:ph type="title" orient="vert"/>
          </p:nvPr>
        </p:nvSpPr>
        <p:spPr>
          <a:xfrm>
            <a:off x="6174928" y="1447799"/>
            <a:ext cx="1113516" cy="4572001"/>
          </a:xfrm>
        </p:spPr>
        <p:txBody>
          <a:bodyPr vert="eaVert" anchor="ctr"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866738" y="1447799"/>
            <a:ext cx="4416936" cy="45720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8/24/2022</a:t>
            </a:fld>
            <a:endParaRPr lang="en-US"/>
          </a:p>
        </p:txBody>
      </p:sp>
      <p:sp>
        <p:nvSpPr>
          <p:cNvPr id="5" name="Footer Placeholder 4"/>
          <p:cNvSpPr>
            <a:spLocks noGrp="1"/>
          </p:cNvSpPr>
          <p:nvPr>
            <p:ph type="ftr" sz="quarter" idx="11"/>
          </p:nvPr>
        </p:nvSpPr>
        <p:spPr>
          <a:xfrm>
            <a:off x="538546" y="6365498"/>
            <a:ext cx="3859795" cy="228660"/>
          </a:xfrm>
        </p:spPr>
        <p:txBody>
          <a:bodyPr/>
          <a:lstStyle/>
          <a:p>
            <a:endParaRPr lang="en-US"/>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2825458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65970" y="927098"/>
            <a:ext cx="6343672" cy="709865"/>
          </a:xfrm>
        </p:spPr>
        <p:txBody>
          <a:bodyPr anchor="ctr"/>
          <a:lstStyle>
            <a:lvl1pPr>
              <a:defRPr sz="32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8/24/2022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3445555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6"/>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6200000">
              <a:off x="3105027"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p:nvPr/>
          </p:nvSpPr>
          <p:spPr bwMode="gray">
            <a:xfrm rot="15687606">
              <a:off x="3320102"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77534" y="2257588"/>
            <a:ext cx="3090672" cy="3020344"/>
          </a:xfrm>
        </p:spPr>
        <p:txBody>
          <a:bodyPr anchor="ct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5119261" y="2257588"/>
            <a:ext cx="3082516" cy="302034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8/24/2022</a:t>
            </a:fld>
            <a:endParaRPr lang="en-US"/>
          </a:p>
        </p:txBody>
      </p:sp>
      <p:sp>
        <p:nvSpPr>
          <p:cNvPr id="5" name="Footer Placeholder 4"/>
          <p:cNvSpPr>
            <a:spLocks noGrp="1"/>
          </p:cNvSpPr>
          <p:nvPr>
            <p:ph type="ftr" sz="quarter" idx="11"/>
          </p:nvPr>
        </p:nvSpPr>
        <p:spPr/>
        <p:txBody>
          <a:bodyPr/>
          <a:lstStyle/>
          <a:p>
            <a:endParaRPr lang="en-US"/>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33519647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a:t>Click to edit Master title style</a:t>
            </a:r>
            <a:endParaRPr lang="en-US" dirty="0"/>
          </a:p>
        </p:txBody>
      </p:sp>
      <p:sp>
        <p:nvSpPr>
          <p:cNvPr id="3" name="Content Placeholder 2"/>
          <p:cNvSpPr>
            <a:spLocks noGrp="1"/>
          </p:cNvSpPr>
          <p:nvPr>
            <p:ph sz="half" idx="1"/>
          </p:nvPr>
        </p:nvSpPr>
        <p:spPr>
          <a:xfrm>
            <a:off x="866440" y="2489200"/>
            <a:ext cx="3636980" cy="35306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0581" y="2489203"/>
            <a:ext cx="3636980" cy="35306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8/24/2022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2414573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69918" y="2489200"/>
            <a:ext cx="3633502" cy="759290"/>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66440" y="3248490"/>
            <a:ext cx="3636980" cy="277131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0581" y="2489200"/>
            <a:ext cx="3636979" cy="756635"/>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0581" y="3245835"/>
            <a:ext cx="3636980" cy="27739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8/24/2022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2589221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8/24/2022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2220599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Date Placeholder 1"/>
          <p:cNvSpPr>
            <a:spLocks noGrp="1"/>
          </p:cNvSpPr>
          <p:nvPr>
            <p:ph type="dt" sz="half" idx="10"/>
          </p:nvPr>
        </p:nvSpPr>
        <p:spPr/>
        <p:txBody>
          <a:bodyPr/>
          <a:lstStyle/>
          <a:p>
            <a:fld id="{1D8BD707-D9CF-40AE-B4C6-C98DA3205C09}" type="datetimeFigureOut">
              <a:rPr lang="en-US" smtClean="0"/>
              <a:pPr/>
              <a:t>8/24/2022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7678616" y="295730"/>
            <a:ext cx="791308" cy="767687"/>
          </a:xfrm>
          <a:prstGeom prst="rect">
            <a:avLst/>
          </a:prstGeom>
        </p:spPr>
        <p:txBody>
          <a:bodyPr/>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37810677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548536"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2" name="Freeform 5"/>
            <p:cNvSpPr/>
            <p:nvPr/>
          </p:nvSpPr>
          <p:spPr bwMode="gray">
            <a:xfrm rot="15687606">
              <a:off x="2769747"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1447800"/>
            <a:ext cx="2712590" cy="1495588"/>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568927" y="1447800"/>
            <a:ext cx="3632850"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866441" y="3086845"/>
            <a:ext cx="2712589" cy="2933701"/>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8/24/2022</a:t>
            </a:fld>
            <a:endParaRPr lang="en-US"/>
          </a:p>
        </p:txBody>
      </p:sp>
      <p:sp>
        <p:nvSpPr>
          <p:cNvPr id="6" name="Footer Placeholder 5"/>
          <p:cNvSpPr>
            <a:spLocks noGrp="1"/>
          </p:cNvSpPr>
          <p:nvPr>
            <p:ph type="ftr" sz="quarter" idx="11"/>
          </p:nvPr>
        </p:nvSpPr>
        <p:spPr/>
        <p:txBody>
          <a:bodyPr/>
          <a:lstStyle/>
          <a:p>
            <a:endParaRPr lang="en-US"/>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28499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852610"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4" name="Freeform 5"/>
            <p:cNvSpPr/>
            <p:nvPr/>
          </p:nvSpPr>
          <p:spPr bwMode="gray">
            <a:xfrm rot="15687606">
              <a:off x="3074559"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1381390"/>
            <a:ext cx="2987089" cy="157480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4722909" y="1320800"/>
            <a:ext cx="2791102" cy="42164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0" y="3086100"/>
            <a:ext cx="2987089" cy="24511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8/24/2022</a:t>
            </a:fld>
            <a:endParaRPr lang="en-US"/>
          </a:p>
        </p:txBody>
      </p:sp>
      <p:sp>
        <p:nvSpPr>
          <p:cNvPr id="6" name="Footer Placeholder 5"/>
          <p:cNvSpPr>
            <a:spLocks noGrp="1"/>
          </p:cNvSpPr>
          <p:nvPr>
            <p:ph type="ftr" sz="quarter" idx="11"/>
          </p:nvPr>
        </p:nvSpPr>
        <p:spPr/>
        <p:txBody>
          <a:bodyPr/>
          <a:lstStyle/>
          <a:p>
            <a:endParaRPr lang="en-US"/>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9871369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14" name="Rectangle 13"/>
            <p:cNvSpPr/>
            <p:nvPr/>
          </p:nvSpPr>
          <p:spPr>
            <a:xfrm>
              <a:off x="0" y="0"/>
              <a:ext cx="9118832"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21010068">
              <a:off x="6359946" y="179029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5" name="Freeform 24"/>
            <p:cNvSpPr/>
            <p:nvPr/>
          </p:nvSpPr>
          <p:spPr bwMode="gray">
            <a:xfrm>
              <a:off x="485023" y="1856450"/>
              <a:ext cx="8173954" cy="4535226"/>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Placeholder 1"/>
          <p:cNvSpPr>
            <a:spLocks noGrp="1"/>
          </p:cNvSpPr>
          <p:nvPr>
            <p:ph type="title"/>
          </p:nvPr>
        </p:nvSpPr>
        <p:spPr bwMode="gray">
          <a:xfrm>
            <a:off x="866440" y="927099"/>
            <a:ext cx="6345260" cy="709865"/>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864382" y="2489200"/>
            <a:ext cx="6345260" cy="353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74443" y="6365498"/>
            <a:ext cx="990599" cy="228659"/>
          </a:xfrm>
          <a:prstGeom prst="rect">
            <a:avLst/>
          </a:prstGeom>
        </p:spPr>
        <p:txBody>
          <a:bodyPr vert="horz" lIns="91440" tIns="45720" rIns="91440" bIns="45720" rtlCol="0" anchor="b"/>
          <a:lstStyle>
            <a:lvl1pPr algn="r">
              <a:defRPr sz="900" b="1" i="0">
                <a:solidFill>
                  <a:schemeClr val="accent1"/>
                </a:solidFill>
              </a:defRPr>
            </a:lvl1pPr>
          </a:lstStyle>
          <a:p>
            <a:fld id="{1D8BD707-D9CF-40AE-B4C6-C98DA3205C09}" type="datetimeFigureOut">
              <a:rPr lang="en-US" smtClean="0"/>
              <a:pPr/>
              <a:t>8/24/2022</a:t>
            </a:fld>
            <a:endParaRPr lang="en-US"/>
          </a:p>
        </p:txBody>
      </p:sp>
      <p:sp>
        <p:nvSpPr>
          <p:cNvPr id="5" name="Footer Placeholder 4"/>
          <p:cNvSpPr>
            <a:spLocks noGrp="1"/>
          </p:cNvSpPr>
          <p:nvPr>
            <p:ph type="ftr" sz="quarter" idx="3"/>
          </p:nvPr>
        </p:nvSpPr>
        <p:spPr>
          <a:xfrm>
            <a:off x="590843" y="6365497"/>
            <a:ext cx="3859795" cy="228660"/>
          </a:xfrm>
          <a:prstGeom prst="rect">
            <a:avLst/>
          </a:prstGeom>
        </p:spPr>
        <p:txBody>
          <a:bodyPr vert="horz" lIns="91440" tIns="45720" rIns="91440" bIns="45720" rtlCol="0" anchor="b"/>
          <a:lstStyle>
            <a:lvl1pPr algn="l">
              <a:defRPr sz="900" b="1" i="0">
                <a:solidFill>
                  <a:schemeClr val="accent1"/>
                </a:solidFill>
              </a:defRPr>
            </a:lvl1pPr>
          </a:lstStyle>
          <a:p>
            <a:endParaRPr lang="en-US"/>
          </a:p>
        </p:txBody>
      </p:sp>
      <p:sp>
        <p:nvSpPr>
          <p:cNvPr id="26" name="Rectangle 25"/>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8" name="Slide Number Placeholder 5"/>
          <p:cNvSpPr>
            <a:spLocks noGrp="1"/>
          </p:cNvSpPr>
          <p:nvPr>
            <p:ph type="sldNum" sz="quarter" idx="4"/>
          </p:nvPr>
        </p:nvSpPr>
        <p:spPr bwMode="gray">
          <a:xfrm>
            <a:off x="7678616" y="295730"/>
            <a:ext cx="791308" cy="767687"/>
          </a:xfrm>
          <a:prstGeom prst="rect">
            <a:avLst/>
          </a:prstGeom>
        </p:spPr>
        <p:txBody>
          <a:bodyPr anchor="b"/>
          <a:lstStyle>
            <a:lvl1pPr algn="ctr">
              <a:defRPr sz="2800">
                <a:solidFill>
                  <a:schemeClr val="bg1"/>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8618003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200" b="0" i="0" kern="120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685800" indent="-283464"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96012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23444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150876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18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0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225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24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Banker and Customer Relations</a:t>
            </a:r>
          </a:p>
        </p:txBody>
      </p:sp>
      <p:sp>
        <p:nvSpPr>
          <p:cNvPr id="3" name="Subtitle 2"/>
          <p:cNvSpPr>
            <a:spLocks noGrp="1"/>
          </p:cNvSpPr>
          <p:nvPr>
            <p:ph type="subTitle" idx="1"/>
          </p:nvPr>
        </p:nvSpPr>
        <p:spPr/>
        <p:txBody>
          <a:bodyPr/>
          <a:lstStyle/>
          <a:p>
            <a:endParaRPr lang="en-US" dirty="0"/>
          </a:p>
          <a:p>
            <a:r>
              <a:rPr lang="en-US" dirty="0"/>
              <a:t>By Dr </a:t>
            </a:r>
            <a:r>
              <a:rPr lang="en-US" dirty="0" err="1"/>
              <a:t>Pramod</a:t>
            </a:r>
            <a:r>
              <a:rPr lang="en-US" dirty="0"/>
              <a:t> Kumar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 Special Relationship</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b="1" dirty="0"/>
              <a:t>iv)Agent and Principal: </a:t>
            </a:r>
            <a:r>
              <a:rPr lang="en-US" dirty="0"/>
              <a:t>Sec.182 of ‘The Indian Contract Act, 1872’ defines “an agent” as a person employed to do any act for another or to represent another in dealings with third persons. </a:t>
            </a:r>
          </a:p>
          <a:p>
            <a:pPr algn="just"/>
            <a:r>
              <a:rPr lang="en-US" dirty="0"/>
              <a:t>The person for whom such act is done or who is so represented is called “the Principal”. </a:t>
            </a:r>
          </a:p>
          <a:p>
            <a:pPr algn="just"/>
            <a:r>
              <a:rPr lang="en-US" dirty="0"/>
              <a:t>Banks collect cheques, bills, and makes payment to various authorities viz., rent, telephone bills, insurance premium etc., on behalf of customers</a:t>
            </a:r>
          </a:p>
          <a:p>
            <a:pPr algn="just"/>
            <a:r>
              <a:rPr lang="en-US" dirty="0"/>
              <a:t>There is no debtor-creditor relationship when the bank is entrusted with money to pay certain amounts to specified persons under an agreement, as then the bank will be a trustee. The bank is not a bailee, not an agent but only a debtor, when a customer deposits money (</a:t>
            </a:r>
            <a:r>
              <a:rPr lang="en-US" b="1" dirty="0"/>
              <a:t>Foley V. Hill</a:t>
            </a:r>
            <a:r>
              <a:rPr lang="en-US" dirty="0"/>
              <a:t> </a:t>
            </a:r>
            <a:r>
              <a:rPr lang="en-US" b="1" dirty="0"/>
              <a:t>(1848) 2 HLC 28, 9 ER 1002).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 Special Relationship</a:t>
            </a:r>
            <a:endParaRPr lang="en-US" dirty="0"/>
          </a:p>
        </p:txBody>
      </p:sp>
      <p:sp>
        <p:nvSpPr>
          <p:cNvPr id="3" name="Content Placeholder 2"/>
          <p:cNvSpPr>
            <a:spLocks noGrp="1"/>
          </p:cNvSpPr>
          <p:nvPr>
            <p:ph idx="1"/>
          </p:nvPr>
        </p:nvSpPr>
        <p:spPr/>
        <p:txBody>
          <a:bodyPr>
            <a:normAutofit/>
          </a:bodyPr>
          <a:lstStyle/>
          <a:p>
            <a:pPr algn="just"/>
            <a:r>
              <a:rPr lang="en-US" b="1" dirty="0"/>
              <a:t>V)As a Custodian:</a:t>
            </a:r>
            <a:r>
              <a:rPr lang="en-US" dirty="0"/>
              <a:t> A custodian is a person who acts as a caretaker of some thing. Banks take legal responsibility for a customer’s securities. </a:t>
            </a:r>
          </a:p>
          <a:p>
            <a:pPr algn="just"/>
            <a:r>
              <a:rPr lang="en-US" dirty="0"/>
              <a:t>While opening a </a:t>
            </a:r>
            <a:r>
              <a:rPr lang="en-US" dirty="0" err="1"/>
              <a:t>Demat</a:t>
            </a:r>
            <a:r>
              <a:rPr lang="en-US" dirty="0"/>
              <a:t> account bank becomes a custodian.</a:t>
            </a:r>
          </a:p>
          <a:p>
            <a:pPr algn="just"/>
            <a:r>
              <a:rPr lang="en-US" b="1" dirty="0"/>
              <a:t>Vi)As a Guarantor:</a:t>
            </a:r>
            <a:r>
              <a:rPr lang="en-US" dirty="0"/>
              <a:t> Banks give guarantee on behalf of their customers and enter in to their shoes.</a:t>
            </a:r>
          </a:p>
          <a:p>
            <a:pPr algn="just"/>
            <a:r>
              <a:rPr lang="en-US" dirty="0"/>
              <a:t>Guarantee is a contingent (conditional) contract. </a:t>
            </a:r>
          </a:p>
          <a:p>
            <a:pPr algn="just"/>
            <a:r>
              <a:rPr lang="en-US" dirty="0"/>
              <a:t>As per sec 31, of Indian contract Act, guarantee is a “contingent contract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Termination of relationship between a banker and a customer</a:t>
            </a:r>
          </a:p>
        </p:txBody>
      </p:sp>
      <p:sp>
        <p:nvSpPr>
          <p:cNvPr id="3" name="Content Placeholder 2"/>
          <p:cNvSpPr>
            <a:spLocks noGrp="1"/>
          </p:cNvSpPr>
          <p:nvPr>
            <p:ph idx="1"/>
          </p:nvPr>
        </p:nvSpPr>
        <p:spPr/>
        <p:txBody>
          <a:bodyPr/>
          <a:lstStyle/>
          <a:p>
            <a:pPr algn="just"/>
            <a:r>
              <a:rPr lang="en-US" dirty="0"/>
              <a:t>The death, insolvency, lunacy of the customer. </a:t>
            </a:r>
          </a:p>
          <a:p>
            <a:pPr algn="just"/>
            <a:r>
              <a:rPr lang="en-US" dirty="0"/>
              <a:t>The customer closing the account i.e. Voluntary termination. </a:t>
            </a:r>
          </a:p>
          <a:p>
            <a:pPr algn="just"/>
            <a:r>
              <a:rPr lang="en-US" dirty="0"/>
              <a:t> Liquidation of the company. </a:t>
            </a:r>
          </a:p>
          <a:p>
            <a:pPr algn="just"/>
            <a:r>
              <a:rPr lang="en-US" dirty="0"/>
              <a:t>The closing of the account by the bank after giving due notice. </a:t>
            </a:r>
          </a:p>
          <a:p>
            <a:pPr algn="just"/>
            <a:r>
              <a:rPr lang="en-US"/>
              <a:t>The </a:t>
            </a:r>
            <a:r>
              <a:rPr lang="en-US" dirty="0"/>
              <a:t>completion of the contract or the specific transaction.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a:p>
            <a:endParaRPr lang="en-US" dirty="0"/>
          </a:p>
          <a:p>
            <a:endParaRPr lang="en-US" dirty="0"/>
          </a:p>
          <a:p>
            <a:pPr lvl="5"/>
            <a:r>
              <a:rPr lang="en-US" sz="4000" b="1" dirty="0"/>
              <a:t>THANK YOU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Definition of a “Banker”</a:t>
            </a:r>
          </a:p>
        </p:txBody>
      </p:sp>
      <p:sp>
        <p:nvSpPr>
          <p:cNvPr id="3" name="Content Placeholder 2"/>
          <p:cNvSpPr>
            <a:spLocks noGrp="1"/>
          </p:cNvSpPr>
          <p:nvPr>
            <p:ph idx="1"/>
          </p:nvPr>
        </p:nvSpPr>
        <p:spPr/>
        <p:txBody>
          <a:bodyPr>
            <a:normAutofit/>
          </a:bodyPr>
          <a:lstStyle/>
          <a:p>
            <a:pPr algn="just"/>
            <a:r>
              <a:rPr lang="en-US" dirty="0"/>
              <a:t>The Banking Regulations Act (B R Act) 1949 does not define the term ‘banker’ but defines </a:t>
            </a:r>
            <a:r>
              <a:rPr lang="en-US" b="1" dirty="0"/>
              <a:t>what banking is</a:t>
            </a:r>
            <a:r>
              <a:rPr lang="en-US" dirty="0"/>
              <a:t>?  </a:t>
            </a:r>
          </a:p>
          <a:p>
            <a:pPr algn="just"/>
            <a:r>
              <a:rPr lang="en-US" dirty="0"/>
              <a:t>As per Sec.5 (b) of the B. R. Act, 1949 “Banking' means accepting, for the purpose of lending or investment, of deposits of money from the public repayable on demand or otherwise and withdrawable by cheque, draft, order or otherwise."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Who is a “Customer”</a:t>
            </a:r>
          </a:p>
        </p:txBody>
      </p:sp>
      <p:sp>
        <p:nvSpPr>
          <p:cNvPr id="3" name="Content Placeholder 2"/>
          <p:cNvSpPr>
            <a:spLocks noGrp="1"/>
          </p:cNvSpPr>
          <p:nvPr>
            <p:ph idx="1"/>
          </p:nvPr>
        </p:nvSpPr>
        <p:spPr/>
        <p:txBody>
          <a:bodyPr>
            <a:normAutofit/>
          </a:bodyPr>
          <a:lstStyle/>
          <a:p>
            <a:pPr algn="just"/>
            <a:r>
              <a:rPr lang="en-US" dirty="0"/>
              <a:t>The term Customer has not been defined by any act. </a:t>
            </a:r>
          </a:p>
          <a:p>
            <a:pPr algn="just"/>
            <a:r>
              <a:rPr lang="en-US" dirty="0"/>
              <a:t>The word ‘customer’ has been derived from the word ‘custom’, which means a </a:t>
            </a:r>
            <a:r>
              <a:rPr lang="en-US" b="1" dirty="0"/>
              <a:t>‘habit or tendency</a:t>
            </a:r>
            <a:r>
              <a:rPr lang="en-US" dirty="0"/>
              <a:t>’ to-do certain things in a regular or a particular manner’s. </a:t>
            </a:r>
          </a:p>
          <a:p>
            <a:pPr algn="just"/>
            <a:r>
              <a:rPr lang="en-US" dirty="0"/>
              <a:t>The term ‘customer’ is used only with respect to the branch, where the account is maintained. He cannot be treated as a ‘customer' for other branches of the same bank.</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Banker and Customer Relationship</a:t>
            </a:r>
          </a:p>
        </p:txBody>
      </p:sp>
      <p:sp>
        <p:nvSpPr>
          <p:cNvPr id="3" name="Content Placeholder 2"/>
          <p:cNvSpPr>
            <a:spLocks noGrp="1"/>
          </p:cNvSpPr>
          <p:nvPr>
            <p:ph idx="1"/>
          </p:nvPr>
        </p:nvSpPr>
        <p:spPr/>
        <p:txBody>
          <a:bodyPr/>
          <a:lstStyle/>
          <a:p>
            <a:pPr algn="just"/>
            <a:r>
              <a:rPr lang="en-US" dirty="0"/>
              <a:t>The relationship between a banker and a customer depends on the type of transaction.</a:t>
            </a:r>
          </a:p>
          <a:p>
            <a:pPr algn="just"/>
            <a:r>
              <a:rPr lang="en-US" dirty="0"/>
              <a:t>These relationships confer certain rights and obligations both on the part of the banker and on the customer.</a:t>
            </a:r>
          </a:p>
          <a:p>
            <a:pPr algn="just"/>
            <a:r>
              <a:rPr lang="en-US" b="1" dirty="0"/>
              <a:t>Classification of Relationship: </a:t>
            </a:r>
          </a:p>
          <a:p>
            <a:pPr lvl="1" algn="just">
              <a:buNone/>
            </a:pPr>
            <a:r>
              <a:rPr lang="en-US" dirty="0"/>
              <a:t>(a) General Relationship </a:t>
            </a:r>
          </a:p>
          <a:p>
            <a:pPr lvl="1" algn="just">
              <a:buNone/>
            </a:pPr>
            <a:r>
              <a:rPr lang="en-US" dirty="0"/>
              <a:t>(b)	Special Relationship</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1" algn="ctr" rtl="0">
              <a:spcBef>
                <a:spcPct val="0"/>
              </a:spcBef>
            </a:pPr>
            <a:r>
              <a:rPr lang="en-US" sz="4400" dirty="0"/>
              <a:t>(a) General Relationship </a:t>
            </a:r>
          </a:p>
        </p:txBody>
      </p:sp>
      <p:sp>
        <p:nvSpPr>
          <p:cNvPr id="3" name="Content Placeholder 2"/>
          <p:cNvSpPr>
            <a:spLocks noGrp="1"/>
          </p:cNvSpPr>
          <p:nvPr>
            <p:ph idx="1"/>
          </p:nvPr>
        </p:nvSpPr>
        <p:spPr/>
        <p:txBody>
          <a:bodyPr>
            <a:normAutofit fontScale="85000" lnSpcReduction="20000"/>
          </a:bodyPr>
          <a:lstStyle/>
          <a:p>
            <a:pPr algn="just"/>
            <a:r>
              <a:rPr lang="en-US" b="1" dirty="0"/>
              <a:t>(</a:t>
            </a:r>
            <a:r>
              <a:rPr lang="en-US" b="1" dirty="0" err="1"/>
              <a:t>i</a:t>
            </a:r>
            <a:r>
              <a:rPr lang="en-US" b="1" dirty="0"/>
              <a:t>) Debtor-Creditor-</a:t>
            </a:r>
            <a:r>
              <a:rPr lang="en-US" dirty="0"/>
              <a:t> When customer deposits money in his account the bank becomes a debtor of the customer and customer a creditor. The money so deposited by customer becomes bank’s property and bank has a right to use the money as it likes. </a:t>
            </a:r>
          </a:p>
          <a:p>
            <a:pPr algn="just"/>
            <a:r>
              <a:rPr lang="en-US" dirty="0"/>
              <a:t>The bank is not bound to inform the depositor the manner of utilization of funds deposited by him. </a:t>
            </a:r>
          </a:p>
          <a:p>
            <a:pPr algn="just"/>
            <a:r>
              <a:rPr lang="en-US" dirty="0"/>
              <a:t>The bank has borrowed money and it is only when the depositor demands, banker pays. </a:t>
            </a:r>
          </a:p>
          <a:p>
            <a:pPr algn="just"/>
            <a:r>
              <a:rPr lang="en-US" dirty="0"/>
              <a:t>While issuing Demand Draft, Mail / Telegraphic Transfer, bank becomes a debtor as it owns money to the payee/ beneficiary.</a:t>
            </a:r>
          </a:p>
          <a:p>
            <a:pPr algn="just"/>
            <a:r>
              <a:rPr lang="en-US" b="1" dirty="0"/>
              <a:t>In </a:t>
            </a:r>
            <a:r>
              <a:rPr lang="en-US" b="1" dirty="0" err="1"/>
              <a:t>Shanti</a:t>
            </a:r>
            <a:r>
              <a:rPr lang="en-US" b="1" dirty="0"/>
              <a:t> Prasad V. Director of Enforcement (1962 AIR 1764, 1963 SCR (2) 297)</a:t>
            </a:r>
            <a:r>
              <a:rPr lang="en-US" b="1" i="1" dirty="0"/>
              <a:t>, </a:t>
            </a:r>
            <a:r>
              <a:rPr lang="en-US" dirty="0"/>
              <a:t>the Supreme Court held that the relation in case of deposits by a customer with the bank is that of a creditor and debtor and not of a trustee and beneficiary.</a:t>
            </a:r>
          </a:p>
          <a:p>
            <a:pPr algn="just"/>
            <a:endParaRPr lang="en-US" dirty="0"/>
          </a:p>
          <a:p>
            <a:pPr algn="just"/>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General Relationship </a:t>
            </a:r>
          </a:p>
        </p:txBody>
      </p:sp>
      <p:sp>
        <p:nvSpPr>
          <p:cNvPr id="3" name="Content Placeholder 2"/>
          <p:cNvSpPr>
            <a:spLocks noGrp="1"/>
          </p:cNvSpPr>
          <p:nvPr>
            <p:ph idx="1"/>
          </p:nvPr>
        </p:nvSpPr>
        <p:spPr/>
        <p:txBody>
          <a:bodyPr>
            <a:normAutofit fontScale="92500" lnSpcReduction="20000"/>
          </a:bodyPr>
          <a:lstStyle/>
          <a:p>
            <a:pPr algn="just"/>
            <a:r>
              <a:rPr lang="en-US" b="1" dirty="0"/>
              <a:t>(ii) Creditor–Debtor</a:t>
            </a:r>
          </a:p>
          <a:p>
            <a:pPr algn="just"/>
            <a:r>
              <a:rPr lang="en-US" dirty="0"/>
              <a:t>"The relation of banker and customer is primarily that of debtor and creditor" says Sir John Paget. The money deposited by the customer is absolutely at his disposal. But so far as the bank is concerned it is a debtor, with an obligation that it should honour the customer's cheques drawn on it upon his balance as is available and sufficient.</a:t>
            </a:r>
          </a:p>
          <a:p>
            <a:pPr algn="just"/>
            <a:r>
              <a:rPr lang="en-US" dirty="0"/>
              <a:t>The bank becomes the owner of money on deposit. It is not a lien, it is not a bailee. The money is used by the Bank to earn profits and to pay interest. The bank need not pay with the same currency notes and coins as deposited by the customer </a:t>
            </a:r>
            <a:r>
              <a:rPr lang="en-US" b="1" dirty="0"/>
              <a:t>(Hanuman Bank Ltd. v. K.P.T.</a:t>
            </a:r>
            <a:r>
              <a:rPr lang="fr-FR" b="1" dirty="0"/>
              <a:t> (1956) 6 26 </a:t>
            </a:r>
            <a:r>
              <a:rPr lang="fr-FR" b="1" dirty="0" err="1"/>
              <a:t>Comp</a:t>
            </a:r>
            <a:r>
              <a:rPr lang="fr-FR" b="1" dirty="0"/>
              <a:t>. Cas 81 </a:t>
            </a:r>
            <a:r>
              <a:rPr lang="en-US" b="1" dirty="0"/>
              <a:t>)</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 Special Relationship</a:t>
            </a:r>
          </a:p>
        </p:txBody>
      </p:sp>
      <p:sp>
        <p:nvSpPr>
          <p:cNvPr id="3" name="Content Placeholder 2"/>
          <p:cNvSpPr>
            <a:spLocks noGrp="1"/>
          </p:cNvSpPr>
          <p:nvPr>
            <p:ph idx="1"/>
          </p:nvPr>
        </p:nvSpPr>
        <p:spPr/>
        <p:txBody>
          <a:bodyPr>
            <a:normAutofit fontScale="92500" lnSpcReduction="10000"/>
          </a:bodyPr>
          <a:lstStyle/>
          <a:p>
            <a:pPr algn="just"/>
            <a:r>
              <a:rPr lang="en-US" b="1" dirty="0" err="1"/>
              <a:t>i</a:t>
            </a:r>
            <a:r>
              <a:rPr lang="en-US" b="1" dirty="0"/>
              <a:t>) Bank as a Trustee:</a:t>
            </a:r>
            <a:r>
              <a:rPr lang="en-US" dirty="0"/>
              <a:t> As per Sec. 3 of Indian Trust Act, 1882: A </a:t>
            </a:r>
            <a:r>
              <a:rPr lang="en-US" b="1" dirty="0"/>
              <a:t>"trust" </a:t>
            </a:r>
            <a:r>
              <a:rPr lang="en-US" dirty="0"/>
              <a:t>is an obligation annexed to the ownership of property, and arising out of a confidence reposed in and accepted by the owner, or declared and accepted by him, for the benefit of another, or of another and the owner.’ </a:t>
            </a:r>
          </a:p>
          <a:p>
            <a:pPr algn="just"/>
            <a:r>
              <a:rPr lang="en-US" dirty="0"/>
              <a:t>Trustee is the holder of property on behalf of a beneficiary.</a:t>
            </a:r>
          </a:p>
          <a:p>
            <a:pPr algn="just"/>
            <a:r>
              <a:rPr lang="en-US" b="1" dirty="0"/>
              <a:t>In </a:t>
            </a:r>
            <a:r>
              <a:rPr lang="en-US" b="1" dirty="0" err="1"/>
              <a:t>Shanti</a:t>
            </a:r>
            <a:r>
              <a:rPr lang="en-US" b="1" dirty="0"/>
              <a:t> Prasad Jain V. Director of Enforcement [1963] 2 S.C.R. 294</a:t>
            </a:r>
            <a:r>
              <a:rPr lang="en-US" b="1" i="1" dirty="0"/>
              <a:t>, </a:t>
            </a:r>
            <a:r>
              <a:rPr lang="en-US" dirty="0"/>
              <a:t>the Supreme Court held that the relation in case of deposits by a customer with the bank is </a:t>
            </a:r>
            <a:r>
              <a:rPr lang="en-US" b="1" dirty="0"/>
              <a:t>that of a creditor and debtor and not of a trustee and beneficiary.</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 Special Relationship</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b="1" dirty="0"/>
              <a:t>ii) Bailee and </a:t>
            </a:r>
            <a:r>
              <a:rPr lang="en-US" b="1" dirty="0" err="1"/>
              <a:t>Bailor</a:t>
            </a:r>
            <a:r>
              <a:rPr lang="en-US" b="1" dirty="0"/>
              <a:t>: </a:t>
            </a:r>
            <a:r>
              <a:rPr lang="en-US" dirty="0"/>
              <a:t> Sec.148 of Indian Contract Act, 1872: A "bailment" is the delivery of goods by one person to another for some purpose, upon a contract that they shall, when the purpose is accomplished, be returned or otherwise disposed of according to the directions of the person delivering them. </a:t>
            </a:r>
          </a:p>
          <a:p>
            <a:pPr algn="just"/>
            <a:r>
              <a:rPr lang="en-US" dirty="0"/>
              <a:t>The person delivering the goods is called the "</a:t>
            </a:r>
            <a:r>
              <a:rPr lang="en-US" dirty="0" err="1"/>
              <a:t>bailor</a:t>
            </a:r>
            <a:r>
              <a:rPr lang="en-US" dirty="0"/>
              <a:t>". </a:t>
            </a:r>
          </a:p>
          <a:p>
            <a:pPr algn="just"/>
            <a:r>
              <a:rPr lang="en-US" dirty="0"/>
              <a:t>The person to whom they are delivered is called, the "bailee". </a:t>
            </a:r>
          </a:p>
          <a:p>
            <a:pPr algn="just"/>
            <a:r>
              <a:rPr lang="en-US" dirty="0"/>
              <a:t>Banks secure their advances by obtaining tangible securities. In some cases physical possession of securities goods (Pledge), valuables, bonds etc., are taken.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 Special Relationship</a:t>
            </a:r>
            <a:endParaRPr lang="en-US" dirty="0"/>
          </a:p>
        </p:txBody>
      </p:sp>
      <p:sp>
        <p:nvSpPr>
          <p:cNvPr id="3" name="Content Placeholder 2"/>
          <p:cNvSpPr>
            <a:spLocks noGrp="1"/>
          </p:cNvSpPr>
          <p:nvPr>
            <p:ph idx="1"/>
          </p:nvPr>
        </p:nvSpPr>
        <p:spPr/>
        <p:txBody>
          <a:bodyPr>
            <a:normAutofit/>
          </a:bodyPr>
          <a:lstStyle/>
          <a:p>
            <a:pPr algn="just"/>
            <a:r>
              <a:rPr lang="en-US" b="1" dirty="0"/>
              <a:t>iii) </a:t>
            </a:r>
            <a:r>
              <a:rPr lang="en-US" b="1" dirty="0" err="1"/>
              <a:t>Lessor</a:t>
            </a:r>
            <a:r>
              <a:rPr lang="en-US" b="1" dirty="0"/>
              <a:t> and Lessee: </a:t>
            </a:r>
            <a:r>
              <a:rPr lang="en-US" dirty="0"/>
              <a:t>Sec.105 of Transfer of property Act 1882: A lease of immovable property is a transfer of a right to enjoy such property, made for a certain time, express or implied, or in perpetuity, in consideration of a price paid or promised, or of money, a share of crops, service or any other thing of value, to be rendered periodically or on specified occasions to the transferor by the transferee, who accepts the transfer on such terms. </a:t>
            </a:r>
          </a:p>
          <a:p>
            <a:pPr algn="just"/>
            <a:r>
              <a:rPr lang="en-US" dirty="0"/>
              <a:t> Safe deposit lockers.</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117</TotalTime>
  <Words>1228</Words>
  <Application>Microsoft Office PowerPoint</Application>
  <PresentationFormat>On-screen Show (4:3)</PresentationFormat>
  <Paragraphs>59</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Century Gothic</vt:lpstr>
      <vt:lpstr>Wingdings 3</vt:lpstr>
      <vt:lpstr>Ion Boardroom</vt:lpstr>
      <vt:lpstr>Banker and Customer Relations</vt:lpstr>
      <vt:lpstr>Definition of a “Banker”</vt:lpstr>
      <vt:lpstr>Who is a “Customer”</vt:lpstr>
      <vt:lpstr>Banker and Customer Relationship</vt:lpstr>
      <vt:lpstr>(a) General Relationship </vt:lpstr>
      <vt:lpstr>(a) General Relationship </vt:lpstr>
      <vt:lpstr>(b) Special Relationship</vt:lpstr>
      <vt:lpstr>(b) Special Relationship</vt:lpstr>
      <vt:lpstr>(b) Special Relationship</vt:lpstr>
      <vt:lpstr>(b) Special Relationship</vt:lpstr>
      <vt:lpstr>(b) Special Relationship</vt:lpstr>
      <vt:lpstr>Termination of relationship between a banker and a customer</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Banking Customer Relations</dc:title>
  <dc:creator>Dr. Pramod Kumar</dc:creator>
  <cp:lastModifiedBy>Pramodcsjmu</cp:lastModifiedBy>
  <cp:revision>63</cp:revision>
  <dcterms:created xsi:type="dcterms:W3CDTF">2006-08-16T00:00:00Z</dcterms:created>
  <dcterms:modified xsi:type="dcterms:W3CDTF">2022-08-24T06:56:27Z</dcterms:modified>
</cp:coreProperties>
</file>