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1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1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71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90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44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63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3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28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1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7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8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3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8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3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6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5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0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HISTORICAL DEVELOPMENT OF BANKING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Dr </a:t>
            </a:r>
            <a:r>
              <a:rPr lang="en-US" dirty="0" err="1"/>
              <a:t>Pramod</a:t>
            </a:r>
            <a:r>
              <a:rPr lang="en-US" dirty="0"/>
              <a:t> Kumar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 Third phase 1991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 algn="just"/>
            <a:r>
              <a:rPr lang="en-US" sz="4500" dirty="0"/>
              <a:t>This period saw remarkable growth in the process of development of banks with the liberalization of economic policies</a:t>
            </a:r>
            <a:r>
              <a:rPr lang="en-US" sz="4500" b="1" dirty="0"/>
              <a:t>. </a:t>
            </a:r>
            <a:endParaRPr lang="en-US" sz="4500" dirty="0"/>
          </a:p>
          <a:p>
            <a:pPr lvl="0" algn="just"/>
            <a:r>
              <a:rPr lang="en-US" sz="4500" dirty="0"/>
              <a:t>Even after nationalization and the subsequent regulations that followed, a large portion of masses is untouched by the banking services.</a:t>
            </a:r>
          </a:p>
          <a:p>
            <a:pPr lvl="0" algn="just"/>
            <a:r>
              <a:rPr lang="en-US" sz="4500" dirty="0"/>
              <a:t>Considering this, in 1991, </a:t>
            </a:r>
            <a:r>
              <a:rPr lang="en-US" sz="4500" b="1" dirty="0"/>
              <a:t>the </a:t>
            </a:r>
            <a:r>
              <a:rPr lang="en-US" sz="4500" b="1" dirty="0" err="1"/>
              <a:t>Narasimham</a:t>
            </a:r>
            <a:r>
              <a:rPr lang="en-US" sz="4500" b="1" dirty="0"/>
              <a:t> committee</a:t>
            </a:r>
            <a:r>
              <a:rPr lang="en-US" sz="4500" dirty="0"/>
              <a:t> gave its recommendation i.e</a:t>
            </a:r>
            <a:r>
              <a:rPr lang="en-US" sz="4500" b="1" dirty="0"/>
              <a:t>. to allow the entry of private sector players into the banking system.</a:t>
            </a:r>
          </a:p>
          <a:p>
            <a:pPr lvl="0" algn="just"/>
            <a:r>
              <a:rPr lang="en-US" sz="4500" dirty="0"/>
              <a:t>Following this, RBI gave license </a:t>
            </a:r>
            <a:r>
              <a:rPr lang="en-US" sz="4500" b="1" dirty="0"/>
              <a:t>to 10 private entities</a:t>
            </a:r>
            <a:r>
              <a:rPr lang="en-US" sz="4500" dirty="0"/>
              <a:t>, out of which few survived the market demands, which are- </a:t>
            </a:r>
            <a:r>
              <a:rPr lang="en-US" sz="4500" b="1" dirty="0"/>
              <a:t>ICICI, HDFC, Axis Bank, </a:t>
            </a:r>
            <a:r>
              <a:rPr lang="en-US" sz="4500" b="1" dirty="0" err="1"/>
              <a:t>IndusInd</a:t>
            </a:r>
            <a:r>
              <a:rPr lang="en-US" sz="4500" b="1" dirty="0"/>
              <a:t> Bank, DCB</a:t>
            </a:r>
            <a:r>
              <a:rPr lang="en-US" sz="4500" dirty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dirty="0"/>
              <a:t>In </a:t>
            </a:r>
            <a:r>
              <a:rPr lang="en-US" b="1" dirty="0"/>
              <a:t>1998, the </a:t>
            </a:r>
            <a:r>
              <a:rPr lang="en-US" b="1" dirty="0" err="1"/>
              <a:t>Narsimham</a:t>
            </a:r>
            <a:r>
              <a:rPr lang="en-US" b="1" dirty="0"/>
              <a:t> committee</a:t>
            </a:r>
            <a:r>
              <a:rPr lang="en-US" dirty="0"/>
              <a:t> again recommended the entry of more private players. As a result, RBI gave a license to the following </a:t>
            </a:r>
            <a:r>
              <a:rPr lang="en-US" dirty="0" err="1"/>
              <a:t>newbies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/>
              <a:t>(a) </a:t>
            </a:r>
            <a:r>
              <a:rPr lang="en-US" b="1" dirty="0" err="1"/>
              <a:t>Kotak</a:t>
            </a:r>
            <a:r>
              <a:rPr lang="en-US" b="1" dirty="0"/>
              <a:t> Mahindra Bank (2001)</a:t>
            </a:r>
            <a:br>
              <a:rPr lang="en-US" b="1" dirty="0"/>
            </a:br>
            <a:r>
              <a:rPr lang="en-US" b="1" dirty="0"/>
              <a:t>(b)Yes Bank (2004)</a:t>
            </a:r>
            <a:endParaRPr lang="en-US" dirty="0"/>
          </a:p>
          <a:p>
            <a:pPr lvl="0" algn="just"/>
            <a:r>
              <a:rPr lang="en-US" dirty="0"/>
              <a:t>In </a:t>
            </a:r>
            <a:r>
              <a:rPr lang="en-US" b="1" dirty="0"/>
              <a:t>2013-14</a:t>
            </a:r>
            <a:r>
              <a:rPr lang="en-US" dirty="0"/>
              <a:t>, the third round of bank licensing took place and in 2015, </a:t>
            </a:r>
            <a:r>
              <a:rPr lang="en-US" b="1" dirty="0"/>
              <a:t>IDFC bank and </a:t>
            </a:r>
            <a:r>
              <a:rPr lang="en-US" b="1" dirty="0" err="1"/>
              <a:t>Bandhan</a:t>
            </a:r>
            <a:r>
              <a:rPr lang="en-US" b="1" dirty="0"/>
              <a:t> Bank emerged.</a:t>
            </a:r>
            <a:endParaRPr lang="en-US" dirty="0"/>
          </a:p>
          <a:p>
            <a:pPr lvl="0" algn="just"/>
            <a:r>
              <a:rPr lang="en-US" dirty="0"/>
              <a:t>In order to further financial inclusion, RBI also proposed to set up 2 new kinds of banks i.e. </a:t>
            </a:r>
            <a:r>
              <a:rPr lang="en-US" b="1" dirty="0"/>
              <a:t>Payment Banks and Small Banks.</a:t>
            </a:r>
            <a:endParaRPr lang="en-US" dirty="0"/>
          </a:p>
          <a:p>
            <a:pPr lvl="0" algn="just"/>
            <a:r>
              <a:rPr lang="en-US" dirty="0"/>
              <a:t>In 2015, RBI gave in-principle licence to </a:t>
            </a:r>
            <a:r>
              <a:rPr lang="en-US" b="1" dirty="0"/>
              <a:t>11 entities</a:t>
            </a:r>
            <a:r>
              <a:rPr lang="en-US" dirty="0"/>
              <a:t> to launch </a:t>
            </a:r>
            <a:r>
              <a:rPr lang="en-US" b="1" dirty="0"/>
              <a:t>Payments Bank</a:t>
            </a:r>
            <a:r>
              <a:rPr lang="en-US" dirty="0"/>
              <a:t> and granted 'in-principle' approval to the </a:t>
            </a:r>
            <a:r>
              <a:rPr lang="en-US" b="1" dirty="0"/>
              <a:t>10 applicants to set up Small Finance Banks.</a:t>
            </a:r>
          </a:p>
          <a:p>
            <a:pPr algn="just"/>
            <a:r>
              <a:rPr lang="en-US" dirty="0"/>
              <a:t>The RBI issued a license to the bank under </a:t>
            </a:r>
            <a:r>
              <a:rPr lang="en-US" b="1" dirty="0"/>
              <a:t>Section 22 (1) of the Banking Regulation Act, 1949</a:t>
            </a:r>
            <a:r>
              <a:rPr lang="en-US" dirty="0"/>
              <a:t>, to carry on the business of </a:t>
            </a:r>
            <a:r>
              <a:rPr lang="en-US" b="1" dirty="0"/>
              <a:t>Small finance bank (SFB) and Payments Bank in India.</a:t>
            </a:r>
            <a:endParaRPr lang="en-US" dirty="0"/>
          </a:p>
          <a:p>
            <a:pPr lvl="0" algn="just"/>
            <a:r>
              <a:rPr lang="en-US" b="1" dirty="0"/>
              <a:t> 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Committee on Small Banks - </a:t>
            </a:r>
            <a:r>
              <a:rPr lang="en-US" dirty="0"/>
              <a:t>The applications were analyzed and evaluated by an External Advisory Committee (EAC). The EAC for small banks was chaired by </a:t>
            </a:r>
            <a:r>
              <a:rPr lang="en-US" b="1" dirty="0" err="1"/>
              <a:t>Usha</a:t>
            </a:r>
            <a:r>
              <a:rPr lang="en-US" b="1" dirty="0"/>
              <a:t> </a:t>
            </a:r>
            <a:r>
              <a:rPr lang="en-US" b="1" dirty="0" err="1"/>
              <a:t>Thorat</a:t>
            </a:r>
            <a:r>
              <a:rPr lang="en-US" dirty="0"/>
              <a:t>, former deputy governor, RBI.  </a:t>
            </a:r>
          </a:p>
          <a:p>
            <a:pPr algn="just"/>
            <a:r>
              <a:rPr lang="en-US" b="1" dirty="0"/>
              <a:t>Committee on Payment Banks - </a:t>
            </a:r>
            <a:r>
              <a:rPr lang="en-US" dirty="0"/>
              <a:t>These applications were analyzed and evaluated by an External Advisory Committee (EAC). The EAC Committee for Payment Banks was chaired by</a:t>
            </a:r>
            <a:r>
              <a:rPr lang="en-US" b="1" dirty="0"/>
              <a:t> Dr </a:t>
            </a:r>
            <a:r>
              <a:rPr lang="en-US" b="1" dirty="0" err="1"/>
              <a:t>Nachiket</a:t>
            </a:r>
            <a:r>
              <a:rPr lang="en-US" b="1" dirty="0"/>
              <a:t> </a:t>
            </a:r>
            <a:r>
              <a:rPr lang="en-US" b="1" dirty="0" err="1"/>
              <a:t>Mor</a:t>
            </a:r>
            <a:r>
              <a:rPr lang="en-US" b="1" dirty="0"/>
              <a:t>,</a:t>
            </a:r>
            <a:r>
              <a:rPr lang="en-US" dirty="0"/>
              <a:t> Director, Central Board of the Reserve Bank of India.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Points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/>
              <a:t>Allahabad Bank,</a:t>
            </a:r>
            <a:r>
              <a:rPr lang="en-US" dirty="0"/>
              <a:t> established in </a:t>
            </a:r>
            <a:r>
              <a:rPr lang="en-US" b="1" dirty="0"/>
              <a:t>1865</a:t>
            </a:r>
            <a:r>
              <a:rPr lang="en-US" dirty="0"/>
              <a:t> – Allahabad Bank is the oldest Public Sector Bank in India having branches all over India and serving the customers for the</a:t>
            </a:r>
            <a:r>
              <a:rPr lang="en-US" b="1" dirty="0"/>
              <a:t> last 145 years.</a:t>
            </a:r>
            <a:endParaRPr lang="en-US" dirty="0"/>
          </a:p>
          <a:p>
            <a:pPr algn="just"/>
            <a:r>
              <a:rPr lang="en-US" dirty="0"/>
              <a:t>Imperial Bank of India was later renamed in </a:t>
            </a:r>
            <a:r>
              <a:rPr lang="en-US" b="1" dirty="0"/>
              <a:t>1955</a:t>
            </a:r>
            <a:r>
              <a:rPr lang="en-US" dirty="0"/>
              <a:t> as the </a:t>
            </a:r>
            <a:r>
              <a:rPr lang="en-US" b="1" dirty="0"/>
              <a:t>State Bank of India.</a:t>
            </a:r>
            <a:endParaRPr lang="en-US" dirty="0"/>
          </a:p>
          <a:p>
            <a:pPr algn="just"/>
            <a:r>
              <a:rPr lang="en-US" dirty="0"/>
              <a:t>The first Bank of India with Limited Liability to be managed by Indian Board was </a:t>
            </a:r>
            <a:r>
              <a:rPr lang="en-US" b="1" dirty="0"/>
              <a:t>Oudh Commercial Bank.</a:t>
            </a:r>
            <a:r>
              <a:rPr lang="en-US" dirty="0"/>
              <a:t> It was established in </a:t>
            </a:r>
            <a:r>
              <a:rPr lang="en-US" b="1" dirty="0"/>
              <a:t>1881 at </a:t>
            </a:r>
            <a:r>
              <a:rPr lang="en-US" b="1" dirty="0" err="1"/>
              <a:t>Faizabad</a:t>
            </a:r>
            <a:r>
              <a:rPr lang="en-US" b="1" dirty="0"/>
              <a:t>.</a:t>
            </a:r>
            <a:endParaRPr lang="en-US" dirty="0"/>
          </a:p>
          <a:p>
            <a:pPr algn="just"/>
            <a:r>
              <a:rPr lang="en-US" b="1" dirty="0"/>
              <a:t>Punjab National Bank </a:t>
            </a:r>
            <a:r>
              <a:rPr lang="en-US" dirty="0"/>
              <a:t>is the first bank purely managed by Indians, which was established in Lahore in 1895.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First Truly </a:t>
            </a:r>
            <a:r>
              <a:rPr lang="en-US" b="1" dirty="0" err="1"/>
              <a:t>Swadeshi</a:t>
            </a:r>
            <a:r>
              <a:rPr lang="en-US" b="1" dirty="0"/>
              <a:t> bank</a:t>
            </a:r>
            <a:r>
              <a:rPr lang="en-US" dirty="0"/>
              <a:t> – </a:t>
            </a:r>
            <a:r>
              <a:rPr lang="en-US" b="1" dirty="0"/>
              <a:t>Central Bank of India</a:t>
            </a:r>
            <a:r>
              <a:rPr lang="en-US" dirty="0"/>
              <a:t> is called India’s First Truly </a:t>
            </a:r>
            <a:r>
              <a:rPr lang="en-US" dirty="0" err="1"/>
              <a:t>Swadeshi</a:t>
            </a:r>
            <a:r>
              <a:rPr lang="en-US" dirty="0"/>
              <a:t> bank, which was established in 1911 and wholly owned and managed by Indians.</a:t>
            </a:r>
          </a:p>
          <a:p>
            <a:pPr algn="just"/>
            <a:r>
              <a:rPr lang="en-US" dirty="0"/>
              <a:t>Union Bank of India was inaugurated by</a:t>
            </a:r>
            <a:r>
              <a:rPr lang="en-US" b="1" dirty="0"/>
              <a:t> Mahatma Gandhi in 1919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Osborne Smith was the first governor of the</a:t>
            </a:r>
            <a:r>
              <a:rPr lang="en-US" b="1" dirty="0"/>
              <a:t> Reserve Bank.</a:t>
            </a:r>
            <a:endParaRPr lang="en-US" dirty="0"/>
          </a:p>
          <a:p>
            <a:pPr algn="just"/>
            <a:r>
              <a:rPr lang="en-US" b="1" dirty="0"/>
              <a:t>CD </a:t>
            </a:r>
            <a:r>
              <a:rPr lang="en-US" b="1" dirty="0" err="1"/>
              <a:t>Deshmukh</a:t>
            </a:r>
            <a:r>
              <a:rPr lang="en-US" dirty="0"/>
              <a:t> was the first Indian to be the governor of</a:t>
            </a:r>
            <a:r>
              <a:rPr lang="en-US" b="1" dirty="0"/>
              <a:t> Reserve Bank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Savings account system in India was started by </a:t>
            </a:r>
            <a:r>
              <a:rPr lang="en-US" b="1" dirty="0"/>
              <a:t>Presidency Bank, 1833.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The first Indian bank to open overseas branch is </a:t>
            </a:r>
            <a:r>
              <a:rPr lang="en-US" b="1" dirty="0"/>
              <a:t>Bank of India.</a:t>
            </a:r>
            <a:r>
              <a:rPr lang="en-US" dirty="0"/>
              <a:t> It established a branch in London</a:t>
            </a:r>
            <a:r>
              <a:rPr lang="en-US" b="1" dirty="0"/>
              <a:t> in 1946.</a:t>
            </a:r>
            <a:endParaRPr lang="en-US" dirty="0"/>
          </a:p>
          <a:p>
            <a:pPr algn="just"/>
            <a:r>
              <a:rPr lang="en-US" b="1" dirty="0"/>
              <a:t>ICICI Bank</a:t>
            </a:r>
            <a:r>
              <a:rPr lang="en-US" dirty="0"/>
              <a:t> was the first Indian bank to provide </a:t>
            </a:r>
            <a:r>
              <a:rPr lang="en-US" b="1" dirty="0"/>
              <a:t>internet banking facility.</a:t>
            </a:r>
            <a:endParaRPr lang="en-US" dirty="0"/>
          </a:p>
          <a:p>
            <a:pPr algn="just"/>
            <a:r>
              <a:rPr lang="en-US" b="1" dirty="0"/>
              <a:t>Central Bank of India</a:t>
            </a:r>
            <a:r>
              <a:rPr lang="en-US" dirty="0"/>
              <a:t> was the first public bank to introduce </a:t>
            </a:r>
            <a:r>
              <a:rPr lang="en-US" b="1" dirty="0"/>
              <a:t>Credit card.</a:t>
            </a:r>
            <a:endParaRPr lang="en-US" dirty="0"/>
          </a:p>
          <a:p>
            <a:pPr algn="just"/>
            <a:r>
              <a:rPr lang="en-US" b="1" dirty="0"/>
              <a:t>ICICI</a:t>
            </a:r>
            <a:r>
              <a:rPr lang="en-US" dirty="0"/>
              <a:t> is the first bank to provide </a:t>
            </a:r>
            <a:r>
              <a:rPr lang="en-US" b="1" dirty="0"/>
              <a:t>mobile ATM.</a:t>
            </a:r>
            <a:endParaRPr lang="en-US" dirty="0"/>
          </a:p>
          <a:p>
            <a:pPr algn="just"/>
            <a:r>
              <a:rPr lang="en-US" b="1" dirty="0"/>
              <a:t>State Bank of India</a:t>
            </a:r>
            <a:r>
              <a:rPr lang="en-US" dirty="0"/>
              <a:t> has the maximum number of </a:t>
            </a:r>
            <a:r>
              <a:rPr lang="en-US" b="1" dirty="0"/>
              <a:t>overseas branches.</a:t>
            </a:r>
            <a:endParaRPr lang="en-US" dirty="0"/>
          </a:p>
          <a:p>
            <a:pPr algn="just"/>
            <a:r>
              <a:rPr lang="en-US" b="1" dirty="0"/>
              <a:t>Capital Small Finance Bank </a:t>
            </a:r>
            <a:r>
              <a:rPr lang="en-US" dirty="0"/>
              <a:t>is India's first small finance bank started its banking operations in April 2016 in </a:t>
            </a:r>
            <a:r>
              <a:rPr lang="en-US" dirty="0" err="1"/>
              <a:t>Jalandhar</a:t>
            </a:r>
            <a:r>
              <a:rPr lang="en-US" dirty="0"/>
              <a:t>, Punjab.</a:t>
            </a:r>
            <a:r>
              <a:rPr lang="en-US" b="1" dirty="0"/>
              <a:t> </a:t>
            </a:r>
            <a:endParaRPr lang="en-US" dirty="0"/>
          </a:p>
          <a:p>
            <a:pPr algn="just"/>
            <a:r>
              <a:rPr lang="en-US" b="1" dirty="0" err="1"/>
              <a:t>Airtel</a:t>
            </a:r>
            <a:r>
              <a:rPr lang="en-US" b="1" dirty="0"/>
              <a:t> Payment bank Ltd </a:t>
            </a:r>
            <a:r>
              <a:rPr lang="en-US" dirty="0"/>
              <a:t>is the first payments banks in India.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/>
              <a:t>On January 02, 2019, </a:t>
            </a:r>
            <a:r>
              <a:rPr lang="en-US" dirty="0"/>
              <a:t>the</a:t>
            </a:r>
            <a:r>
              <a:rPr lang="en-US" b="1" dirty="0"/>
              <a:t> </a:t>
            </a:r>
            <a:r>
              <a:rPr lang="en-US" dirty="0"/>
              <a:t>Cabinet approves the merger of </a:t>
            </a:r>
            <a:r>
              <a:rPr lang="en-US" b="1" dirty="0" err="1"/>
              <a:t>Vijaya</a:t>
            </a:r>
            <a:r>
              <a:rPr lang="en-US" b="1" dirty="0"/>
              <a:t> Bank &amp; Dena Bank with Bank of Baroda. </a:t>
            </a:r>
            <a:r>
              <a:rPr lang="en-US" dirty="0"/>
              <a:t>After this merger, Bank of Baroda will become the third biggest public sector bank. </a:t>
            </a:r>
          </a:p>
          <a:p>
            <a:pPr algn="just"/>
            <a:r>
              <a:rPr lang="en-US" dirty="0"/>
              <a:t>On 18th December 2018,</a:t>
            </a:r>
            <a:r>
              <a:rPr lang="en-US" b="1" dirty="0"/>
              <a:t> </a:t>
            </a:r>
            <a:r>
              <a:rPr lang="en-US" dirty="0"/>
              <a:t>IDFC Bank and non-banking financial company (NBFC) Capital First merged to create </a:t>
            </a:r>
            <a:r>
              <a:rPr lang="en-US" b="1" dirty="0"/>
              <a:t>IDFC First Bank. </a:t>
            </a:r>
            <a:r>
              <a:rPr lang="en-US" dirty="0"/>
              <a:t>Its headquarter is in Mumbai. </a:t>
            </a:r>
          </a:p>
          <a:p>
            <a:pPr algn="just"/>
            <a:r>
              <a:rPr lang="en-US" dirty="0"/>
              <a:t>The government amalgamated three Regional Rural Banks -- Punjab </a:t>
            </a:r>
            <a:r>
              <a:rPr lang="en-US" dirty="0" err="1"/>
              <a:t>Gramin</a:t>
            </a:r>
            <a:r>
              <a:rPr lang="en-US" dirty="0"/>
              <a:t> Bank, </a:t>
            </a:r>
            <a:r>
              <a:rPr lang="en-US" dirty="0" err="1"/>
              <a:t>Malwa</a:t>
            </a:r>
            <a:r>
              <a:rPr lang="en-US" dirty="0"/>
              <a:t> </a:t>
            </a:r>
            <a:r>
              <a:rPr lang="en-US" dirty="0" err="1"/>
              <a:t>Gramin</a:t>
            </a:r>
            <a:r>
              <a:rPr lang="en-US" dirty="0"/>
              <a:t> Bank and Sutlej </a:t>
            </a:r>
            <a:r>
              <a:rPr lang="en-US" dirty="0" err="1"/>
              <a:t>Gramin</a:t>
            </a:r>
            <a:r>
              <a:rPr lang="en-US" dirty="0"/>
              <a:t> Bank -- into a single RRB with effect from January 1, 2019. New </a:t>
            </a:r>
            <a:r>
              <a:rPr lang="en-US" dirty="0" err="1"/>
              <a:t>Gramin</a:t>
            </a:r>
            <a:r>
              <a:rPr lang="en-US" dirty="0"/>
              <a:t> Bank is known as -Punjab </a:t>
            </a:r>
            <a:r>
              <a:rPr lang="en-US" dirty="0" err="1"/>
              <a:t>Gramin</a:t>
            </a:r>
            <a:r>
              <a:rPr lang="en-US" dirty="0"/>
              <a:t> Bank.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r>
              <a:rPr lang="en-US" sz="4800" dirty="0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History of Banking in India </a:t>
            </a:r>
            <a:br>
              <a:rPr lang="en-US" b="1" dirty="0"/>
            </a:br>
            <a:r>
              <a:rPr lang="en-US" b="1" dirty="0"/>
              <a:t>(Before &amp; After Independence)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Phases of Indian Banking System</a:t>
            </a:r>
            <a:endParaRPr lang="en-US" dirty="0"/>
          </a:p>
          <a:p>
            <a:pPr algn="just"/>
            <a:r>
              <a:rPr lang="en-US" dirty="0"/>
              <a:t>The advancement in the Indian banking system is classified into </a:t>
            </a:r>
            <a:r>
              <a:rPr lang="en-US" b="1" dirty="0"/>
              <a:t>3 distinct phases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1. The Pre-Independence Phase i.e. before 1947</a:t>
            </a:r>
          </a:p>
          <a:p>
            <a:pPr algn="just"/>
            <a:r>
              <a:rPr lang="en-US" dirty="0"/>
              <a:t>2. Second Phase from 1947 to 1991</a:t>
            </a:r>
          </a:p>
          <a:p>
            <a:pPr algn="just"/>
            <a:r>
              <a:rPr lang="en-US" dirty="0"/>
              <a:t>3. Third Phase 1991 and beyond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 The Pre-Independence Phase i.e. before 1947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/>
              <a:t>This phase is characterized by the presence of a large number of banks (</a:t>
            </a:r>
            <a:r>
              <a:rPr lang="en-US" b="1" dirty="0"/>
              <a:t>more than 600</a:t>
            </a:r>
            <a:r>
              <a:rPr lang="en-US" dirty="0"/>
              <a:t>).</a:t>
            </a:r>
          </a:p>
          <a:p>
            <a:pPr lvl="0" algn="just"/>
            <a:r>
              <a:rPr lang="en-US" dirty="0"/>
              <a:t>Banking system commenced in India with the foundation of </a:t>
            </a:r>
            <a:r>
              <a:rPr lang="en-US" b="1" dirty="0"/>
              <a:t>Bank of Hindustan</a:t>
            </a:r>
            <a:r>
              <a:rPr lang="en-US" dirty="0"/>
              <a:t> in Calcutta (now Kolkata) in </a:t>
            </a:r>
            <a:r>
              <a:rPr lang="en-US" b="1" dirty="0"/>
              <a:t>1770</a:t>
            </a:r>
            <a:r>
              <a:rPr lang="en-US" dirty="0"/>
              <a:t> which ceased</a:t>
            </a:r>
            <a:r>
              <a:rPr lang="en-US" b="1" dirty="0"/>
              <a:t> to operate in 1832.</a:t>
            </a:r>
            <a:endParaRPr lang="en-US" dirty="0"/>
          </a:p>
          <a:p>
            <a:pPr lvl="0" algn="just"/>
            <a:r>
              <a:rPr lang="en-US" dirty="0"/>
              <a:t>After that many banks came but were not successful like:</a:t>
            </a:r>
            <a:br>
              <a:rPr lang="en-US" dirty="0"/>
            </a:br>
            <a:r>
              <a:rPr lang="en-US" dirty="0"/>
              <a:t>(1) General Bank of India (1786-1791)</a:t>
            </a:r>
            <a:br>
              <a:rPr lang="en-US" dirty="0"/>
            </a:br>
            <a:r>
              <a:rPr lang="en-US" dirty="0"/>
              <a:t>(2) Oudh Commercial Bank (1881-1958) – the </a:t>
            </a:r>
            <a:r>
              <a:rPr lang="en-US" b="1" dirty="0"/>
              <a:t>first commercial bank of India. 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Whereas some are successful and continue to lead even now like:</a:t>
            </a:r>
            <a:br>
              <a:rPr lang="en-US" dirty="0"/>
            </a:br>
            <a:r>
              <a:rPr lang="en-US" b="1" dirty="0"/>
              <a:t>(1) Allahabad Bank</a:t>
            </a:r>
            <a:r>
              <a:rPr lang="en-US" dirty="0"/>
              <a:t> (est. 1865)</a:t>
            </a:r>
            <a:br>
              <a:rPr lang="en-US" dirty="0"/>
            </a:br>
            <a:r>
              <a:rPr lang="en-US" b="1" dirty="0"/>
              <a:t>(2) Punjab National Bank</a:t>
            </a:r>
            <a:r>
              <a:rPr lang="en-US" dirty="0"/>
              <a:t> (est. 1894, with HQ in Lahore (that time))</a:t>
            </a:r>
            <a:br>
              <a:rPr lang="en-US" dirty="0"/>
            </a:br>
            <a:r>
              <a:rPr lang="en-US" b="1" dirty="0"/>
              <a:t>(3) Bank of India</a:t>
            </a:r>
            <a:r>
              <a:rPr lang="en-US" dirty="0"/>
              <a:t> (est. 1906)</a:t>
            </a:r>
            <a:br>
              <a:rPr lang="en-US" dirty="0"/>
            </a:br>
            <a:r>
              <a:rPr lang="en-US" b="1" dirty="0"/>
              <a:t>(4) Bank of Baroda</a:t>
            </a:r>
            <a:r>
              <a:rPr lang="en-US" dirty="0"/>
              <a:t> (est. 1908)</a:t>
            </a:r>
            <a:br>
              <a:rPr lang="en-US" dirty="0"/>
            </a:br>
            <a:r>
              <a:rPr lang="en-US" b="1" dirty="0"/>
              <a:t>(5) Central Bank of India</a:t>
            </a:r>
            <a:r>
              <a:rPr lang="en-US" dirty="0"/>
              <a:t> (est. 1911)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In this time period, most of the </a:t>
            </a:r>
            <a:r>
              <a:rPr lang="en-US" b="1" dirty="0"/>
              <a:t>bank were small in size and suffered from a high rate of failures</a:t>
            </a:r>
            <a:r>
              <a:rPr lang="en-US" dirty="0"/>
              <a:t>. </a:t>
            </a:r>
          </a:p>
          <a:p>
            <a:pPr lvl="0" algn="just"/>
            <a:r>
              <a:rPr lang="en-US" dirty="0"/>
              <a:t>As a result, public confidence is low in these banks and deposit mobilization was also very slow. People continued to rely on the unorganized sector (moneylenders and indigenous bankers).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 The second phase from 1947 to 1991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/>
              <a:t>Broadly the main characteristic feature of this phase is the </a:t>
            </a:r>
            <a:r>
              <a:rPr lang="en-US" b="1" dirty="0"/>
              <a:t>Nationalization of the bank</a:t>
            </a:r>
            <a:r>
              <a:rPr lang="en-US" dirty="0"/>
              <a:t>. </a:t>
            </a:r>
          </a:p>
          <a:p>
            <a:pPr lvl="0" algn="just"/>
            <a:r>
              <a:rPr lang="en-US" dirty="0"/>
              <a:t>With the view of economic planning, nationalization emerged as an effective measure. </a:t>
            </a:r>
            <a:br>
              <a:rPr lang="en-US" dirty="0"/>
            </a:br>
            <a:r>
              <a:rPr lang="en-US" b="1" dirty="0"/>
              <a:t>Need for nationalization in India:</a:t>
            </a:r>
            <a:br>
              <a:rPr lang="en-US" dirty="0"/>
            </a:br>
            <a:r>
              <a:rPr lang="en-US" dirty="0"/>
              <a:t>(a) The banks mostly catered to the needs of large industries, big business houses.</a:t>
            </a:r>
            <a:br>
              <a:rPr lang="en-US" dirty="0"/>
            </a:br>
            <a:r>
              <a:rPr lang="en-US" dirty="0"/>
              <a:t>(b) Sectors such as agriculture, small-scale industries and exports were lagging behind.</a:t>
            </a:r>
            <a:br>
              <a:rPr lang="en-US" dirty="0"/>
            </a:br>
            <a:r>
              <a:rPr lang="en-US" dirty="0"/>
              <a:t>(c) The poor masses continued to be exploited by the moneylenders.</a:t>
            </a:r>
          </a:p>
          <a:p>
            <a:pPr lvl="0" algn="just"/>
            <a:r>
              <a:rPr lang="en-US" dirty="0"/>
              <a:t>Following this, in the year</a:t>
            </a:r>
            <a:r>
              <a:rPr lang="en-US" b="1" dirty="0"/>
              <a:t> 1949, 1st January</a:t>
            </a:r>
            <a:r>
              <a:rPr lang="en-US" dirty="0"/>
              <a:t> the </a:t>
            </a:r>
            <a:r>
              <a:rPr lang="en-US" b="1" dirty="0"/>
              <a:t>Reserve Bank of India was nationalized.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Fourteen commercial banks</a:t>
            </a:r>
            <a:r>
              <a:rPr lang="en-US" dirty="0"/>
              <a:t> were nationalized on</a:t>
            </a:r>
            <a:r>
              <a:rPr lang="en-US" b="1" dirty="0"/>
              <a:t> 19th July 1969. </a:t>
            </a:r>
            <a:r>
              <a:rPr lang="en-US" dirty="0"/>
              <a:t>Smt. </a:t>
            </a:r>
            <a:r>
              <a:rPr lang="en-US" dirty="0" err="1"/>
              <a:t>Indira</a:t>
            </a:r>
            <a:r>
              <a:rPr lang="en-US" dirty="0"/>
              <a:t> Gandhi was the Prime Minister of India, during in 1969. The following banks are nationalized:</a:t>
            </a:r>
            <a:br>
              <a:rPr lang="en-US" dirty="0"/>
            </a:br>
            <a:r>
              <a:rPr lang="en-US" b="1" dirty="0"/>
              <a:t>1</a:t>
            </a:r>
            <a:r>
              <a:rPr lang="en-US" dirty="0"/>
              <a:t>. Central Bank of India            </a:t>
            </a:r>
            <a:br>
              <a:rPr lang="en-US" dirty="0"/>
            </a:br>
            <a:r>
              <a:rPr lang="en-US" b="1" dirty="0"/>
              <a:t>2.</a:t>
            </a:r>
            <a:r>
              <a:rPr lang="en-US" dirty="0"/>
              <a:t> Bank of India          </a:t>
            </a:r>
            <a:r>
              <a:rPr lang="en-US" b="1" dirty="0"/>
              <a:t>                 </a:t>
            </a:r>
            <a:br>
              <a:rPr lang="en-US" b="1" dirty="0"/>
            </a:br>
            <a:r>
              <a:rPr lang="en-US" b="1" dirty="0"/>
              <a:t>3.</a:t>
            </a:r>
            <a:r>
              <a:rPr lang="en-US" dirty="0"/>
              <a:t> Punjab National Bank</a:t>
            </a:r>
            <a:br>
              <a:rPr lang="en-US" dirty="0"/>
            </a:br>
            <a:r>
              <a:rPr lang="en-US" b="1" dirty="0"/>
              <a:t>4.</a:t>
            </a:r>
            <a:r>
              <a:rPr lang="en-US" dirty="0"/>
              <a:t> Bank of Baroda                   </a:t>
            </a:r>
            <a:br>
              <a:rPr lang="en-US" dirty="0"/>
            </a:br>
            <a:r>
              <a:rPr lang="en-US" b="1" dirty="0"/>
              <a:t>5. </a:t>
            </a:r>
            <a:r>
              <a:rPr lang="en-US" dirty="0"/>
              <a:t>United Commercial Bank            </a:t>
            </a:r>
            <a:br>
              <a:rPr lang="en-US" dirty="0"/>
            </a:br>
            <a:r>
              <a:rPr lang="en-US" b="1" dirty="0"/>
              <a:t>6</a:t>
            </a:r>
            <a:r>
              <a:rPr lang="en-US" dirty="0"/>
              <a:t>. </a:t>
            </a:r>
            <a:r>
              <a:rPr lang="en-US" dirty="0" err="1"/>
              <a:t>Canara</a:t>
            </a:r>
            <a:r>
              <a:rPr lang="en-US" dirty="0"/>
              <a:t> Bank         </a:t>
            </a:r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7.</a:t>
            </a:r>
            <a:r>
              <a:rPr lang="en-US" dirty="0"/>
              <a:t> Dena Bank                        </a:t>
            </a:r>
            <a:br>
              <a:rPr lang="en-US" dirty="0"/>
            </a:br>
            <a:r>
              <a:rPr lang="en-US" b="1" dirty="0"/>
              <a:t>8.</a:t>
            </a:r>
            <a:r>
              <a:rPr lang="en-US" dirty="0"/>
              <a:t> United Bank                    </a:t>
            </a:r>
            <a:r>
              <a:rPr lang="en-US" b="1" dirty="0"/>
              <a:t>         </a:t>
            </a:r>
            <a:br>
              <a:rPr lang="en-US" b="1" dirty="0"/>
            </a:br>
            <a:r>
              <a:rPr lang="en-US" b="1" dirty="0"/>
              <a:t>9.</a:t>
            </a:r>
            <a:r>
              <a:rPr lang="en-US" dirty="0"/>
              <a:t> Syndicate Bank             </a:t>
            </a:r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>10.</a:t>
            </a:r>
            <a:r>
              <a:rPr lang="en-US" dirty="0"/>
              <a:t> Allahabad Bank             </a:t>
            </a:r>
            <a:r>
              <a:rPr lang="en-US" b="1" dirty="0"/>
              <a:t>   </a:t>
            </a:r>
            <a:br>
              <a:rPr lang="en-US" b="1" dirty="0"/>
            </a:br>
            <a:r>
              <a:rPr lang="en-US" b="1" dirty="0"/>
              <a:t>11. </a:t>
            </a:r>
            <a:r>
              <a:rPr lang="en-US" dirty="0"/>
              <a:t>Indian Bank                          </a:t>
            </a:r>
            <a:br>
              <a:rPr lang="en-US" dirty="0"/>
            </a:br>
            <a:r>
              <a:rPr lang="en-US" b="1" dirty="0"/>
              <a:t>12.</a:t>
            </a:r>
            <a:r>
              <a:rPr lang="en-US" dirty="0"/>
              <a:t> Union Bank of India</a:t>
            </a:r>
            <a:br>
              <a:rPr lang="en-US" dirty="0"/>
            </a:br>
            <a:r>
              <a:rPr lang="en-US" b="1" dirty="0"/>
              <a:t>13.</a:t>
            </a:r>
            <a:r>
              <a:rPr lang="en-US" dirty="0"/>
              <a:t> Bank of Maharashtra        </a:t>
            </a:r>
            <a:br>
              <a:rPr lang="en-US" dirty="0"/>
            </a:br>
            <a:r>
              <a:rPr lang="en-US" b="1" dirty="0"/>
              <a:t>14.</a:t>
            </a:r>
            <a:r>
              <a:rPr lang="en-US" dirty="0"/>
              <a:t> Indian Overseas Bank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sz="1600" b="1" dirty="0"/>
              <a:t>Six more commercial banks were nationalized in April 1980</a:t>
            </a:r>
            <a:r>
              <a:rPr lang="en-US" sz="1600" dirty="0"/>
              <a:t>. These are mentioned below:</a:t>
            </a:r>
            <a:br>
              <a:rPr lang="en-US" sz="1600" dirty="0"/>
            </a:br>
            <a:r>
              <a:rPr lang="en-US" sz="1600" b="1" dirty="0"/>
              <a:t>1.</a:t>
            </a:r>
            <a:r>
              <a:rPr lang="en-US" sz="1600" dirty="0"/>
              <a:t> Andhra Bank         </a:t>
            </a:r>
            <a:r>
              <a:rPr lang="en-US" sz="1600" b="1" dirty="0"/>
              <a:t>     </a:t>
            </a:r>
            <a:br>
              <a:rPr lang="en-US" sz="1600" b="1" dirty="0"/>
            </a:br>
            <a:r>
              <a:rPr lang="en-US" sz="1600" b="1" dirty="0"/>
              <a:t>2.</a:t>
            </a:r>
            <a:r>
              <a:rPr lang="en-US" sz="1600" dirty="0"/>
              <a:t> Corporation Bank                    </a:t>
            </a:r>
            <a:br>
              <a:rPr lang="en-US" sz="1600" b="1" dirty="0"/>
            </a:br>
            <a:r>
              <a:rPr lang="en-US" sz="1600" b="1" dirty="0"/>
              <a:t>3.</a:t>
            </a:r>
            <a:r>
              <a:rPr lang="en-US" sz="1600" dirty="0"/>
              <a:t> New Bank of India</a:t>
            </a:r>
            <a:br>
              <a:rPr lang="en-US" sz="1600" dirty="0"/>
            </a:br>
            <a:r>
              <a:rPr lang="en-US" sz="1600" b="1" dirty="0"/>
              <a:t>4.</a:t>
            </a:r>
            <a:r>
              <a:rPr lang="en-US" sz="1600" dirty="0"/>
              <a:t> Oriental Bank of Commerce                         </a:t>
            </a:r>
            <a:r>
              <a:rPr lang="en-US" sz="1600" b="1" dirty="0"/>
              <a:t>   </a:t>
            </a:r>
            <a:br>
              <a:rPr lang="en-US" sz="1600" b="1" dirty="0"/>
            </a:br>
            <a:r>
              <a:rPr lang="en-US" sz="1600" b="1" dirty="0"/>
              <a:t>5.</a:t>
            </a:r>
            <a:r>
              <a:rPr lang="en-US" sz="1600" dirty="0"/>
              <a:t> Punjab &amp; </a:t>
            </a:r>
            <a:r>
              <a:rPr lang="en-US" sz="1600" dirty="0" err="1"/>
              <a:t>Sindh</a:t>
            </a:r>
            <a:r>
              <a:rPr lang="en-US" sz="1600" dirty="0"/>
              <a:t> Bank              </a:t>
            </a:r>
            <a:r>
              <a:rPr lang="en-US" sz="1600" b="1" dirty="0"/>
              <a:t>  </a:t>
            </a:r>
            <a:br>
              <a:rPr lang="en-US" sz="1600" b="1" dirty="0"/>
            </a:br>
            <a:r>
              <a:rPr lang="en-US" sz="1600" b="1" dirty="0"/>
              <a:t>6</a:t>
            </a:r>
            <a:r>
              <a:rPr lang="en-US" sz="1600" dirty="0"/>
              <a:t>.Vijaya Bank.</a:t>
            </a:r>
          </a:p>
          <a:p>
            <a:pPr lvl="0" algn="just"/>
            <a:r>
              <a:rPr lang="en-US" sz="1600" dirty="0"/>
              <a:t>Meanwhile, on the recommendation of </a:t>
            </a:r>
            <a:r>
              <a:rPr lang="en-US" sz="1600" b="1" dirty="0"/>
              <a:t>the </a:t>
            </a:r>
            <a:r>
              <a:rPr lang="en-US" sz="1600" b="1" dirty="0" err="1"/>
              <a:t>Narasimham</a:t>
            </a:r>
            <a:r>
              <a:rPr lang="en-US" sz="1600" b="1" dirty="0"/>
              <a:t> committee</a:t>
            </a:r>
            <a:r>
              <a:rPr lang="en-US" sz="1600" dirty="0"/>
              <a:t>, Regional Rural Banks (RRBs) were formed on </a:t>
            </a:r>
            <a:r>
              <a:rPr lang="en-US" sz="1600" b="1" dirty="0"/>
              <a:t>Oct 2, 1975</a:t>
            </a:r>
            <a:r>
              <a:rPr lang="en-US" sz="1600" dirty="0"/>
              <a:t>. The objective behind the formation of RRBs was </a:t>
            </a:r>
            <a:r>
              <a:rPr lang="en-US" sz="1600" b="1" dirty="0"/>
              <a:t>to serve the large </a:t>
            </a:r>
            <a:r>
              <a:rPr lang="en-US" sz="1600" b="1" dirty="0" err="1"/>
              <a:t>unserved</a:t>
            </a:r>
            <a:r>
              <a:rPr lang="en-US" sz="1600" b="1" dirty="0"/>
              <a:t> population of rural areas and promoting financial inclusion.</a:t>
            </a:r>
            <a:endParaRPr lang="en-US" sz="1600" dirty="0"/>
          </a:p>
          <a:p>
            <a:pPr algn="just"/>
            <a:r>
              <a:rPr lang="en-US" sz="1600" dirty="0"/>
              <a:t>With a view to meet the specific requirement from the different sector (i.e. agriculture, housing, foreign trade, industry) some apex level banking institutions were also set up like:</a:t>
            </a:r>
          </a:p>
          <a:p>
            <a:pPr algn="just"/>
            <a:r>
              <a:rPr lang="en-US" sz="1600" dirty="0"/>
              <a:t>(a) </a:t>
            </a:r>
            <a:r>
              <a:rPr lang="en-US" sz="1600" b="1" dirty="0"/>
              <a:t>NABARD</a:t>
            </a:r>
            <a:r>
              <a:rPr lang="en-US" sz="1600" dirty="0"/>
              <a:t> (est. 1982)</a:t>
            </a:r>
          </a:p>
          <a:p>
            <a:pPr algn="just"/>
            <a:r>
              <a:rPr lang="en-US" sz="1600" dirty="0"/>
              <a:t>(b)</a:t>
            </a:r>
            <a:r>
              <a:rPr lang="en-US" sz="1600" b="1" dirty="0"/>
              <a:t>EXIM</a:t>
            </a:r>
            <a:r>
              <a:rPr lang="en-US" sz="1600" dirty="0"/>
              <a:t> (est. 1982)</a:t>
            </a:r>
            <a:br>
              <a:rPr lang="en-US" sz="1600" dirty="0"/>
            </a:br>
            <a:r>
              <a:rPr lang="en-US" sz="1600" dirty="0"/>
              <a:t>(c)</a:t>
            </a:r>
            <a:r>
              <a:rPr lang="en-US" sz="1600" b="1" dirty="0"/>
              <a:t>NHB</a:t>
            </a:r>
            <a:r>
              <a:rPr lang="en-US" sz="1600" dirty="0"/>
              <a:t> (est. 1988)</a:t>
            </a:r>
            <a:br>
              <a:rPr lang="en-US" sz="1600" dirty="0"/>
            </a:br>
            <a:r>
              <a:rPr lang="en-US" sz="1600" dirty="0"/>
              <a:t>(d)</a:t>
            </a:r>
            <a:r>
              <a:rPr lang="en-US" sz="1600" b="1" dirty="0"/>
              <a:t>SIDBI</a:t>
            </a:r>
            <a:r>
              <a:rPr lang="en-US" sz="1600" dirty="0"/>
              <a:t> (est. 1990)</a:t>
            </a:r>
            <a:br>
              <a:rPr lang="en-US" sz="1600" dirty="0"/>
            </a:b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Impact of Nationalization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b="1" dirty="0"/>
              <a:t>Improved efficiency </a:t>
            </a:r>
            <a:r>
              <a:rPr lang="en-US" dirty="0"/>
              <a:t>in the Banking system – since the </a:t>
            </a:r>
            <a:r>
              <a:rPr lang="en-US" b="1" dirty="0"/>
              <a:t>public‘s confidence </a:t>
            </a:r>
            <a:r>
              <a:rPr lang="en-US" dirty="0"/>
              <a:t>got boosted.</a:t>
            </a:r>
          </a:p>
          <a:p>
            <a:pPr lvl="0" algn="just"/>
            <a:r>
              <a:rPr lang="en-US" dirty="0"/>
              <a:t>Sectors such as </a:t>
            </a:r>
            <a:r>
              <a:rPr lang="en-US" b="1" dirty="0"/>
              <a:t>Agriculture, small and medium industries</a:t>
            </a:r>
            <a:r>
              <a:rPr lang="en-US" dirty="0"/>
              <a:t> started getting funds which led to economic growth.</a:t>
            </a:r>
          </a:p>
          <a:p>
            <a:pPr lvl="0" algn="just"/>
            <a:r>
              <a:rPr lang="en-US" dirty="0"/>
              <a:t>Increased penetration of Bank branches in rural areas.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135</TotalTime>
  <Words>1495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 Boardroom</vt:lpstr>
      <vt:lpstr>HISTORICAL DEVELOPMENT OF BANKING</vt:lpstr>
      <vt:lpstr>History of Banking in India  (Before &amp; After Independence)</vt:lpstr>
      <vt:lpstr>1. The Pre-Independence Phase i.e. before 1947</vt:lpstr>
      <vt:lpstr>PowerPoint Presentation</vt:lpstr>
      <vt:lpstr>PowerPoint Presentation</vt:lpstr>
      <vt:lpstr>2. The second phase from 1947 to 1991</vt:lpstr>
      <vt:lpstr>PowerPoint Presentation</vt:lpstr>
      <vt:lpstr>PowerPoint Presentation</vt:lpstr>
      <vt:lpstr>Impact of Nationalization </vt:lpstr>
      <vt:lpstr>3. Third phase 1991 and beyond</vt:lpstr>
      <vt:lpstr>PowerPoint Presentation</vt:lpstr>
      <vt:lpstr>PowerPoint Presentation</vt:lpstr>
      <vt:lpstr>Points to Note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BANKING</dc:title>
  <dc:creator>Dr. Pramod Kumar</dc:creator>
  <cp:lastModifiedBy>Pramodcsjmu</cp:lastModifiedBy>
  <cp:revision>47</cp:revision>
  <dcterms:created xsi:type="dcterms:W3CDTF">2006-08-16T00:00:00Z</dcterms:created>
  <dcterms:modified xsi:type="dcterms:W3CDTF">2022-08-24T06:56:36Z</dcterms:modified>
</cp:coreProperties>
</file>