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0"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9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19F26C6-EBCC-4C75-886C-B959C80D66CE}" type="datetimeFigureOut">
              <a:rPr lang="en-IN" smtClean="0"/>
              <a:t>03-05-2023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653E983-6B1B-4CD6-BBFE-495331F95DA4}" type="slidenum">
              <a:rPr lang="en-IN" smtClean="0"/>
              <a:t>‹#›</a:t>
            </a:fld>
            <a:endParaRPr lang="en-IN"/>
          </a:p>
        </p:txBody>
      </p:sp>
    </p:spTree>
    <p:extLst>
      <p:ext uri="{BB962C8B-B14F-4D97-AF65-F5344CB8AC3E}">
        <p14:creationId xmlns:p14="http://schemas.microsoft.com/office/powerpoint/2010/main" val="729555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19F26C6-EBCC-4C75-886C-B959C80D66CE}" type="datetimeFigureOut">
              <a:rPr lang="en-IN" smtClean="0"/>
              <a:t>03-05-2023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653E983-6B1B-4CD6-BBFE-495331F95DA4}" type="slidenum">
              <a:rPr lang="en-IN" smtClean="0"/>
              <a:t>‹#›</a:t>
            </a:fld>
            <a:endParaRPr lang="en-IN"/>
          </a:p>
        </p:txBody>
      </p:sp>
    </p:spTree>
    <p:extLst>
      <p:ext uri="{BB962C8B-B14F-4D97-AF65-F5344CB8AC3E}">
        <p14:creationId xmlns:p14="http://schemas.microsoft.com/office/powerpoint/2010/main" val="1254938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19F26C6-EBCC-4C75-886C-B959C80D66CE}" type="datetimeFigureOut">
              <a:rPr lang="en-IN" smtClean="0"/>
              <a:t>03-05-2023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653E983-6B1B-4CD6-BBFE-495331F95DA4}" type="slidenum">
              <a:rPr lang="en-IN" smtClean="0"/>
              <a:t>‹#›</a:t>
            </a:fld>
            <a:endParaRPr lang="en-IN"/>
          </a:p>
        </p:txBody>
      </p:sp>
    </p:spTree>
    <p:extLst>
      <p:ext uri="{BB962C8B-B14F-4D97-AF65-F5344CB8AC3E}">
        <p14:creationId xmlns:p14="http://schemas.microsoft.com/office/powerpoint/2010/main" val="1242172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19F26C6-EBCC-4C75-886C-B959C80D66CE}" type="datetimeFigureOut">
              <a:rPr lang="en-IN" smtClean="0"/>
              <a:t>03-05-2023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653E983-6B1B-4CD6-BBFE-495331F95DA4}" type="slidenum">
              <a:rPr lang="en-IN" smtClean="0"/>
              <a:t>‹#›</a:t>
            </a:fld>
            <a:endParaRPr lang="en-IN"/>
          </a:p>
        </p:txBody>
      </p:sp>
    </p:spTree>
    <p:extLst>
      <p:ext uri="{BB962C8B-B14F-4D97-AF65-F5344CB8AC3E}">
        <p14:creationId xmlns:p14="http://schemas.microsoft.com/office/powerpoint/2010/main" val="2216910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9F26C6-EBCC-4C75-886C-B959C80D66CE}" type="datetimeFigureOut">
              <a:rPr lang="en-IN" smtClean="0"/>
              <a:t>03-05-2023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653E983-6B1B-4CD6-BBFE-495331F95DA4}" type="slidenum">
              <a:rPr lang="en-IN" smtClean="0"/>
              <a:t>‹#›</a:t>
            </a:fld>
            <a:endParaRPr lang="en-IN"/>
          </a:p>
        </p:txBody>
      </p:sp>
    </p:spTree>
    <p:extLst>
      <p:ext uri="{BB962C8B-B14F-4D97-AF65-F5344CB8AC3E}">
        <p14:creationId xmlns:p14="http://schemas.microsoft.com/office/powerpoint/2010/main" val="1670281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19F26C6-EBCC-4C75-886C-B959C80D66CE}" type="datetimeFigureOut">
              <a:rPr lang="en-IN" smtClean="0"/>
              <a:t>03-05-2023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653E983-6B1B-4CD6-BBFE-495331F95DA4}" type="slidenum">
              <a:rPr lang="en-IN" smtClean="0"/>
              <a:t>‹#›</a:t>
            </a:fld>
            <a:endParaRPr lang="en-IN"/>
          </a:p>
        </p:txBody>
      </p:sp>
    </p:spTree>
    <p:extLst>
      <p:ext uri="{BB962C8B-B14F-4D97-AF65-F5344CB8AC3E}">
        <p14:creationId xmlns:p14="http://schemas.microsoft.com/office/powerpoint/2010/main" val="3142326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19F26C6-EBCC-4C75-886C-B959C80D66CE}" type="datetimeFigureOut">
              <a:rPr lang="en-IN" smtClean="0"/>
              <a:t>03-05-2023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653E983-6B1B-4CD6-BBFE-495331F95DA4}" type="slidenum">
              <a:rPr lang="en-IN" smtClean="0"/>
              <a:t>‹#›</a:t>
            </a:fld>
            <a:endParaRPr lang="en-IN"/>
          </a:p>
        </p:txBody>
      </p:sp>
    </p:spTree>
    <p:extLst>
      <p:ext uri="{BB962C8B-B14F-4D97-AF65-F5344CB8AC3E}">
        <p14:creationId xmlns:p14="http://schemas.microsoft.com/office/powerpoint/2010/main" val="1182817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19F26C6-EBCC-4C75-886C-B959C80D66CE}" type="datetimeFigureOut">
              <a:rPr lang="en-IN" smtClean="0"/>
              <a:t>03-05-2023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653E983-6B1B-4CD6-BBFE-495331F95DA4}" type="slidenum">
              <a:rPr lang="en-IN" smtClean="0"/>
              <a:t>‹#›</a:t>
            </a:fld>
            <a:endParaRPr lang="en-IN"/>
          </a:p>
        </p:txBody>
      </p:sp>
    </p:spTree>
    <p:extLst>
      <p:ext uri="{BB962C8B-B14F-4D97-AF65-F5344CB8AC3E}">
        <p14:creationId xmlns:p14="http://schemas.microsoft.com/office/powerpoint/2010/main" val="415440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9F26C6-EBCC-4C75-886C-B959C80D66CE}" type="datetimeFigureOut">
              <a:rPr lang="en-IN" smtClean="0"/>
              <a:t>03-05-2023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653E983-6B1B-4CD6-BBFE-495331F95DA4}" type="slidenum">
              <a:rPr lang="en-IN" smtClean="0"/>
              <a:t>‹#›</a:t>
            </a:fld>
            <a:endParaRPr lang="en-IN"/>
          </a:p>
        </p:txBody>
      </p:sp>
    </p:spTree>
    <p:extLst>
      <p:ext uri="{BB962C8B-B14F-4D97-AF65-F5344CB8AC3E}">
        <p14:creationId xmlns:p14="http://schemas.microsoft.com/office/powerpoint/2010/main" val="2991202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9F26C6-EBCC-4C75-886C-B959C80D66CE}" type="datetimeFigureOut">
              <a:rPr lang="en-IN" smtClean="0"/>
              <a:t>03-05-2023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653E983-6B1B-4CD6-BBFE-495331F95DA4}" type="slidenum">
              <a:rPr lang="en-IN" smtClean="0"/>
              <a:t>‹#›</a:t>
            </a:fld>
            <a:endParaRPr lang="en-IN"/>
          </a:p>
        </p:txBody>
      </p:sp>
    </p:spTree>
    <p:extLst>
      <p:ext uri="{BB962C8B-B14F-4D97-AF65-F5344CB8AC3E}">
        <p14:creationId xmlns:p14="http://schemas.microsoft.com/office/powerpoint/2010/main" val="2193054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9F26C6-EBCC-4C75-886C-B959C80D66CE}" type="datetimeFigureOut">
              <a:rPr lang="en-IN" smtClean="0"/>
              <a:t>03-05-2023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653E983-6B1B-4CD6-BBFE-495331F95DA4}" type="slidenum">
              <a:rPr lang="en-IN" smtClean="0"/>
              <a:t>‹#›</a:t>
            </a:fld>
            <a:endParaRPr lang="en-IN"/>
          </a:p>
        </p:txBody>
      </p:sp>
    </p:spTree>
    <p:extLst>
      <p:ext uri="{BB962C8B-B14F-4D97-AF65-F5344CB8AC3E}">
        <p14:creationId xmlns:p14="http://schemas.microsoft.com/office/powerpoint/2010/main" val="3282019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9F26C6-EBCC-4C75-886C-B959C80D66CE}" type="datetimeFigureOut">
              <a:rPr lang="en-IN" smtClean="0"/>
              <a:t>03-05-2023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53E983-6B1B-4CD6-BBFE-495331F95DA4}" type="slidenum">
              <a:rPr lang="en-IN" smtClean="0"/>
              <a:t>‹#›</a:t>
            </a:fld>
            <a:endParaRPr lang="en-IN"/>
          </a:p>
        </p:txBody>
      </p:sp>
    </p:spTree>
    <p:extLst>
      <p:ext uri="{BB962C8B-B14F-4D97-AF65-F5344CB8AC3E}">
        <p14:creationId xmlns:p14="http://schemas.microsoft.com/office/powerpoint/2010/main" val="2422715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9552" y="332656"/>
            <a:ext cx="8229600" cy="1143000"/>
          </a:xfrm>
        </p:spPr>
        <p:txBody>
          <a:bodyPr/>
          <a:lstStyle/>
          <a:p>
            <a:r>
              <a:rPr lang="en-IN" dirty="0">
                <a:latin typeface="Times New Roman" pitchFamily="18" charset="0"/>
                <a:cs typeface="Times New Roman" pitchFamily="18" charset="0"/>
              </a:rPr>
              <a:t>Brady’s  Volleyball Skill Test</a:t>
            </a:r>
            <a:endParaRPr lang="en-IN" dirty="0"/>
          </a:p>
        </p:txBody>
      </p:sp>
      <p:sp>
        <p:nvSpPr>
          <p:cNvPr id="5" name="Title 1"/>
          <p:cNvSpPr txBox="1">
            <a:spLocks/>
          </p:cNvSpPr>
          <p:nvPr/>
        </p:nvSpPr>
        <p:spPr>
          <a:xfrm rot="10800000" flipV="1">
            <a:off x="3951888" y="2348880"/>
            <a:ext cx="1460848" cy="87322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dirty="0" smtClean="0">
                <a:latin typeface="Times New Roman" pitchFamily="18" charset="0"/>
                <a:cs typeface="Times New Roman" pitchFamily="18" charset="0"/>
              </a:rPr>
              <a:t>by</a:t>
            </a:r>
            <a:endParaRPr lang="en-IN" dirty="0"/>
          </a:p>
        </p:txBody>
      </p:sp>
      <p:sp>
        <p:nvSpPr>
          <p:cNvPr id="6" name="Content Placeholder 2"/>
          <p:cNvSpPr>
            <a:spLocks noGrp="1"/>
          </p:cNvSpPr>
          <p:nvPr>
            <p:ph idx="1"/>
          </p:nvPr>
        </p:nvSpPr>
        <p:spPr>
          <a:xfrm>
            <a:off x="4139952" y="4221088"/>
            <a:ext cx="4176464" cy="1588442"/>
          </a:xfrm>
        </p:spPr>
        <p:txBody>
          <a:bodyPr>
            <a:normAutofit fontScale="92500" lnSpcReduction="10000"/>
          </a:bodyPr>
          <a:lstStyle/>
          <a:p>
            <a:pPr marL="0" indent="0">
              <a:buNone/>
            </a:pPr>
            <a:r>
              <a:rPr lang="en-IN" sz="2400" dirty="0" smtClean="0">
                <a:solidFill>
                  <a:schemeClr val="accent1">
                    <a:lumMod val="50000"/>
                  </a:schemeClr>
                </a:solidFill>
                <a:latin typeface="Times New Roman" pitchFamily="18" charset="0"/>
                <a:cs typeface="Times New Roman" pitchFamily="18" charset="0"/>
              </a:rPr>
              <a:t>         Dr. Ashish Kumar Dubey</a:t>
            </a:r>
          </a:p>
          <a:p>
            <a:pPr marL="0" indent="0">
              <a:buNone/>
            </a:pPr>
            <a:r>
              <a:rPr lang="en-IN" sz="2400" dirty="0">
                <a:solidFill>
                  <a:schemeClr val="accent1">
                    <a:lumMod val="50000"/>
                  </a:schemeClr>
                </a:solidFill>
                <a:latin typeface="Times New Roman" pitchFamily="18" charset="0"/>
                <a:cs typeface="Times New Roman" pitchFamily="18" charset="0"/>
              </a:rPr>
              <a:t>	</a:t>
            </a:r>
            <a:r>
              <a:rPr lang="en-IN" sz="2400" dirty="0" smtClean="0">
                <a:solidFill>
                  <a:schemeClr val="accent1">
                    <a:lumMod val="50000"/>
                  </a:schemeClr>
                </a:solidFill>
                <a:latin typeface="Times New Roman" pitchFamily="18" charset="0"/>
                <a:cs typeface="Times New Roman" pitchFamily="18" charset="0"/>
              </a:rPr>
              <a:t>           Head</a:t>
            </a:r>
          </a:p>
          <a:p>
            <a:pPr marL="0" indent="0">
              <a:buNone/>
            </a:pPr>
            <a:r>
              <a:rPr lang="en-IN" sz="2400" dirty="0" smtClean="0">
                <a:solidFill>
                  <a:schemeClr val="accent1">
                    <a:lumMod val="50000"/>
                  </a:schemeClr>
                </a:solidFill>
                <a:latin typeface="Times New Roman" pitchFamily="18" charset="0"/>
                <a:cs typeface="Times New Roman" pitchFamily="18" charset="0"/>
              </a:rPr>
              <a:t>  Department of Physical Education</a:t>
            </a:r>
          </a:p>
          <a:p>
            <a:pPr marL="0" indent="0">
              <a:buNone/>
            </a:pPr>
            <a:r>
              <a:rPr lang="en-IN" sz="2400" dirty="0" smtClean="0">
                <a:solidFill>
                  <a:schemeClr val="accent1">
                    <a:lumMod val="50000"/>
                  </a:schemeClr>
                </a:solidFill>
                <a:latin typeface="Times New Roman" pitchFamily="18" charset="0"/>
                <a:cs typeface="Times New Roman" pitchFamily="18" charset="0"/>
              </a:rPr>
              <a:t>       C.S.J.M University, Kanpur</a:t>
            </a:r>
            <a:endParaRPr lang="en-IN" sz="2400" dirty="0">
              <a:solidFill>
                <a:schemeClr val="accent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814610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83568" y="332655"/>
            <a:ext cx="7772400" cy="4320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sz="2400" dirty="0" smtClean="0">
                <a:solidFill>
                  <a:schemeClr val="accent5"/>
                </a:solidFill>
                <a:latin typeface="Times New Roman" pitchFamily="18" charset="0"/>
                <a:cs typeface="Times New Roman" pitchFamily="18" charset="0"/>
              </a:rPr>
              <a:t>Brady’s Volleyball Skill Test</a:t>
            </a:r>
            <a:endParaRPr lang="en-IN" sz="2400" dirty="0">
              <a:solidFill>
                <a:schemeClr val="accent5"/>
              </a:solidFill>
              <a:latin typeface="Times New Roman" pitchFamily="18" charset="0"/>
              <a:cs typeface="Times New Roman" pitchFamily="18" charset="0"/>
            </a:endParaRPr>
          </a:p>
        </p:txBody>
      </p:sp>
      <p:sp>
        <p:nvSpPr>
          <p:cNvPr id="8" name="Subtitle 2"/>
          <p:cNvSpPr txBox="1">
            <a:spLocks/>
          </p:cNvSpPr>
          <p:nvPr/>
        </p:nvSpPr>
        <p:spPr>
          <a:xfrm>
            <a:off x="657688" y="785681"/>
            <a:ext cx="8136904" cy="77111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IN" sz="1400" dirty="0" smtClean="0">
                <a:solidFill>
                  <a:schemeClr val="accent2">
                    <a:lumMod val="50000"/>
                  </a:schemeClr>
                </a:solidFill>
                <a:latin typeface="Times New Roman" pitchFamily="18" charset="0"/>
                <a:cs typeface="Times New Roman" pitchFamily="18" charset="0"/>
              </a:rPr>
              <a:t>Brady constructed a volleyball skill test on 537 college men </a:t>
            </a:r>
            <a:r>
              <a:rPr lang="en-IN" sz="1400" dirty="0" err="1" smtClean="0">
                <a:solidFill>
                  <a:schemeClr val="accent2">
                    <a:lumMod val="50000"/>
                  </a:schemeClr>
                </a:solidFill>
                <a:latin typeface="Times New Roman" pitchFamily="18" charset="0"/>
                <a:cs typeface="Times New Roman" pitchFamily="18" charset="0"/>
              </a:rPr>
              <a:t>volleyballers</a:t>
            </a:r>
            <a:r>
              <a:rPr lang="en-IN" sz="1400" dirty="0" smtClean="0">
                <a:solidFill>
                  <a:schemeClr val="accent2">
                    <a:lumMod val="50000"/>
                  </a:schemeClr>
                </a:solidFill>
                <a:latin typeface="Times New Roman" pitchFamily="18" charset="0"/>
                <a:cs typeface="Times New Roman" pitchFamily="18" charset="0"/>
              </a:rPr>
              <a:t>. It was constructed by Brady in 1945. The test-retest reliability coefficient reported is 0.92 while the validity coefficient has been reported to be 0.86. The test was constructed to measure general volleyball playing ability of college men.</a:t>
            </a:r>
            <a:endParaRPr lang="en-IN" sz="1400" dirty="0">
              <a:solidFill>
                <a:schemeClr val="accent2">
                  <a:lumMod val="50000"/>
                </a:schemeClr>
              </a:solidFill>
              <a:latin typeface="Times New Roman" pitchFamily="18" charset="0"/>
              <a:cs typeface="Times New Roman" pitchFamily="18" charset="0"/>
            </a:endParaRPr>
          </a:p>
        </p:txBody>
      </p:sp>
      <p:sp>
        <p:nvSpPr>
          <p:cNvPr id="9" name="Title 1"/>
          <p:cNvSpPr txBox="1">
            <a:spLocks/>
          </p:cNvSpPr>
          <p:nvPr/>
        </p:nvSpPr>
        <p:spPr>
          <a:xfrm>
            <a:off x="835968" y="1628800"/>
            <a:ext cx="7772400" cy="28803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sz="2400" dirty="0">
                <a:solidFill>
                  <a:schemeClr val="accent5"/>
                </a:solidFill>
                <a:latin typeface="Times New Roman" pitchFamily="18" charset="0"/>
                <a:cs typeface="Times New Roman" pitchFamily="18" charset="0"/>
              </a:rPr>
              <a:t>Purpose</a:t>
            </a:r>
            <a:endParaRPr lang="en-IN" sz="2400" dirty="0">
              <a:solidFill>
                <a:schemeClr val="accent5"/>
              </a:solidFill>
              <a:latin typeface="Times New Roman" pitchFamily="18" charset="0"/>
              <a:cs typeface="Times New Roman" pitchFamily="18" charset="0"/>
            </a:endParaRPr>
          </a:p>
        </p:txBody>
      </p:sp>
      <p:sp>
        <p:nvSpPr>
          <p:cNvPr id="10" name="Subtitle 2"/>
          <p:cNvSpPr txBox="1">
            <a:spLocks/>
          </p:cNvSpPr>
          <p:nvPr/>
        </p:nvSpPr>
        <p:spPr>
          <a:xfrm>
            <a:off x="1099165" y="1984370"/>
            <a:ext cx="7408912" cy="335739"/>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n-IN" sz="1600" dirty="0" smtClean="0">
                <a:solidFill>
                  <a:schemeClr val="accent2">
                    <a:lumMod val="50000"/>
                  </a:schemeClr>
                </a:solidFill>
                <a:latin typeface="Times New Roman" pitchFamily="18" charset="0"/>
                <a:cs typeface="Times New Roman" pitchFamily="18" charset="0"/>
              </a:rPr>
              <a:t>The </a:t>
            </a:r>
            <a:r>
              <a:rPr lang="en-IN" sz="1600" dirty="0">
                <a:solidFill>
                  <a:schemeClr val="accent2">
                    <a:lumMod val="50000"/>
                  </a:schemeClr>
                </a:solidFill>
                <a:latin typeface="Times New Roman" pitchFamily="18" charset="0"/>
                <a:cs typeface="Times New Roman" pitchFamily="18" charset="0"/>
              </a:rPr>
              <a:t>test</a:t>
            </a:r>
            <a:r>
              <a:rPr lang="en-IN" sz="1600" dirty="0" smtClean="0">
                <a:solidFill>
                  <a:schemeClr val="accent2">
                    <a:lumMod val="50000"/>
                  </a:schemeClr>
                </a:solidFill>
                <a:latin typeface="Times New Roman" pitchFamily="18" charset="0"/>
                <a:cs typeface="Times New Roman" pitchFamily="18" charset="0"/>
              </a:rPr>
              <a:t> was constructed to measure general volleyball playing ability of college men</a:t>
            </a:r>
            <a:r>
              <a:rPr lang="en-IN" sz="1600" dirty="0" smtClean="0">
                <a:latin typeface="Times New Roman" pitchFamily="18" charset="0"/>
                <a:cs typeface="Times New Roman" pitchFamily="18" charset="0"/>
              </a:rPr>
              <a:t>.</a:t>
            </a:r>
            <a:endParaRPr lang="en-IN" sz="1600" dirty="0">
              <a:latin typeface="Times New Roman" pitchFamily="18" charset="0"/>
              <a:cs typeface="Times New Roman" pitchFamily="18" charset="0"/>
            </a:endParaRPr>
          </a:p>
        </p:txBody>
      </p:sp>
      <p:sp>
        <p:nvSpPr>
          <p:cNvPr id="11" name="Title 1"/>
          <p:cNvSpPr txBox="1">
            <a:spLocks/>
          </p:cNvSpPr>
          <p:nvPr/>
        </p:nvSpPr>
        <p:spPr>
          <a:xfrm rot="10800000" flipV="1">
            <a:off x="3941962" y="2420888"/>
            <a:ext cx="1723318" cy="43305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sz="2400" dirty="0" smtClean="0">
                <a:solidFill>
                  <a:schemeClr val="accent5"/>
                </a:solidFill>
                <a:latin typeface="Times New Roman" pitchFamily="18" charset="0"/>
                <a:cs typeface="Times New Roman" pitchFamily="18" charset="0"/>
              </a:rPr>
              <a:t>Equipment</a:t>
            </a:r>
            <a:endParaRPr lang="en-IN" sz="2400" dirty="0">
              <a:solidFill>
                <a:schemeClr val="accent5"/>
              </a:solidFill>
              <a:latin typeface="Times New Roman" pitchFamily="18" charset="0"/>
              <a:cs typeface="Times New Roman" pitchFamily="18" charset="0"/>
            </a:endParaRPr>
          </a:p>
        </p:txBody>
      </p:sp>
      <p:sp>
        <p:nvSpPr>
          <p:cNvPr id="12" name="Subtitle 2"/>
          <p:cNvSpPr txBox="1">
            <a:spLocks/>
          </p:cNvSpPr>
          <p:nvPr/>
        </p:nvSpPr>
        <p:spPr>
          <a:xfrm>
            <a:off x="1127677" y="2859239"/>
            <a:ext cx="7408912" cy="497753"/>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n-IN" sz="1400" dirty="0" smtClean="0">
                <a:solidFill>
                  <a:schemeClr val="accent2">
                    <a:lumMod val="50000"/>
                  </a:schemeClr>
                </a:solidFill>
                <a:latin typeface="Times New Roman" pitchFamily="18" charset="0"/>
                <a:cs typeface="Times New Roman" pitchFamily="18" charset="0"/>
              </a:rPr>
              <a:t>Standard inflated volleyballs, wall marking chalk, tape, stopwatch and pair of staircases for support to mark the target</a:t>
            </a:r>
            <a:endParaRPr lang="en-IN" sz="1400" dirty="0">
              <a:solidFill>
                <a:schemeClr val="accent2">
                  <a:lumMod val="50000"/>
                </a:schemeClr>
              </a:solidFill>
              <a:latin typeface="Times New Roman" pitchFamily="18" charset="0"/>
              <a:cs typeface="Times New Roman" pitchFamily="18" charset="0"/>
            </a:endParaRPr>
          </a:p>
        </p:txBody>
      </p:sp>
      <p:sp>
        <p:nvSpPr>
          <p:cNvPr id="13" name="Rectangle 12"/>
          <p:cNvSpPr/>
          <p:nvPr/>
        </p:nvSpPr>
        <p:spPr>
          <a:xfrm>
            <a:off x="3419872" y="3356992"/>
            <a:ext cx="3084883" cy="461665"/>
          </a:xfrm>
          <a:prstGeom prst="rect">
            <a:avLst/>
          </a:prstGeom>
        </p:spPr>
        <p:txBody>
          <a:bodyPr wrap="none">
            <a:spAutoFit/>
          </a:bodyPr>
          <a:lstStyle/>
          <a:p>
            <a:r>
              <a:rPr lang="en-US" sz="2400" dirty="0">
                <a:solidFill>
                  <a:schemeClr val="accent5"/>
                </a:solidFill>
                <a:latin typeface="Times New Roman" pitchFamily="18" charset="0"/>
                <a:cs typeface="Times New Roman" pitchFamily="18" charset="0"/>
              </a:rPr>
              <a:t>Test Target Dimensions</a:t>
            </a:r>
            <a:endParaRPr lang="en-IN" sz="2400" dirty="0">
              <a:solidFill>
                <a:schemeClr val="accent5"/>
              </a:solidFill>
              <a:latin typeface="Times New Roman" pitchFamily="18" charset="0"/>
              <a:cs typeface="Times New Roman" pitchFamily="18" charset="0"/>
            </a:endParaRPr>
          </a:p>
        </p:txBody>
      </p:sp>
      <p:sp>
        <p:nvSpPr>
          <p:cNvPr id="14" name="Subtitle 2"/>
          <p:cNvSpPr txBox="1">
            <a:spLocks/>
          </p:cNvSpPr>
          <p:nvPr/>
        </p:nvSpPr>
        <p:spPr>
          <a:xfrm>
            <a:off x="1427422" y="3818657"/>
            <a:ext cx="6400800" cy="10081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sz="1400" dirty="0" smtClean="0">
                <a:solidFill>
                  <a:schemeClr val="accent2">
                    <a:lumMod val="50000"/>
                  </a:schemeClr>
                </a:solidFill>
                <a:latin typeface="Times New Roman" pitchFamily="18" charset="0"/>
                <a:cs typeface="Times New Roman" pitchFamily="18" charset="0"/>
              </a:rPr>
              <a:t>A target is marked on the wall with a good quality marking chalk, The target is bounded by a horizontal line of 5 feet length at a height of 11.5 feet from the floor/ground. The two ends of the horizontal line are extended upward toward the ceiling up to 3 to 4 feet high</a:t>
            </a:r>
            <a:endParaRPr lang="en-IN" sz="1400"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04516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21214" y="188640"/>
            <a:ext cx="2613216" cy="461665"/>
          </a:xfrm>
          <a:prstGeom prst="rect">
            <a:avLst/>
          </a:prstGeom>
        </p:spPr>
        <p:txBody>
          <a:bodyPr wrap="none">
            <a:spAutoFit/>
          </a:bodyPr>
          <a:lstStyle/>
          <a:p>
            <a:r>
              <a:rPr lang="en-US" sz="2400" dirty="0" smtClean="0">
                <a:solidFill>
                  <a:schemeClr val="accent5"/>
                </a:solidFill>
                <a:latin typeface="Times New Roman" pitchFamily="18" charset="0"/>
                <a:cs typeface="Times New Roman" pitchFamily="18" charset="0"/>
              </a:rPr>
              <a:t>Test Administration</a:t>
            </a:r>
            <a:endParaRPr lang="en-IN" sz="2400" dirty="0">
              <a:solidFill>
                <a:schemeClr val="accent5"/>
              </a:solidFill>
              <a:latin typeface="Times New Roman" pitchFamily="18" charset="0"/>
              <a:cs typeface="Times New Roman" pitchFamily="18" charset="0"/>
            </a:endParaRPr>
          </a:p>
        </p:txBody>
      </p:sp>
      <p:sp>
        <p:nvSpPr>
          <p:cNvPr id="6" name="Subtitle 2"/>
          <p:cNvSpPr txBox="1">
            <a:spLocks/>
          </p:cNvSpPr>
          <p:nvPr/>
        </p:nvSpPr>
        <p:spPr>
          <a:xfrm>
            <a:off x="1547664" y="650305"/>
            <a:ext cx="6400800" cy="206906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n-US" sz="1400" dirty="0" smtClean="0">
                <a:solidFill>
                  <a:schemeClr val="accent2">
                    <a:lumMod val="50000"/>
                  </a:schemeClr>
                </a:solidFill>
                <a:latin typeface="Times New Roman" pitchFamily="18" charset="0"/>
                <a:cs typeface="Times New Roman" pitchFamily="18" charset="0"/>
              </a:rPr>
              <a:t>The subject/performer is asked to make a maximum number of volleys standing at any point/points in front of the target in one minute. He is specifically instructed that only legal volleys will be counted, that is, the subject should perform real volleys and not the thrown balls, and the volleys must hit the wall within the boundaries of the target. If the ball is caught or gets out of control, the subject is to be asked to repeat from the start. Two trials may be given and the best be considered. On the signal ‘Go’ the ball is tossed against the wall at the target area and the stopwatch is started. On rebound, the ball is volleyed into the marked target consecutively for one minute till the stop signal is given.</a:t>
            </a:r>
            <a:endParaRPr lang="en-IN" sz="1400" dirty="0">
              <a:solidFill>
                <a:schemeClr val="accent2">
                  <a:lumMod val="50000"/>
                </a:schemeClr>
              </a:solidFill>
              <a:latin typeface="Times New Roman" pitchFamily="18" charset="0"/>
              <a:cs typeface="Times New Roman" pitchFamily="18" charset="0"/>
            </a:endParaRPr>
          </a:p>
        </p:txBody>
      </p:sp>
      <p:pic>
        <p:nvPicPr>
          <p:cNvPr id="7"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03687" y="2492896"/>
            <a:ext cx="2448270" cy="2373292"/>
          </a:xfrm>
          <a:prstGeom prst="rect">
            <a:avLst/>
          </a:prstGeom>
        </p:spPr>
      </p:pic>
      <p:sp>
        <p:nvSpPr>
          <p:cNvPr id="9" name="Rectangle 8"/>
          <p:cNvSpPr/>
          <p:nvPr/>
        </p:nvSpPr>
        <p:spPr>
          <a:xfrm>
            <a:off x="4177234" y="5013176"/>
            <a:ext cx="1141659" cy="461665"/>
          </a:xfrm>
          <a:prstGeom prst="rect">
            <a:avLst/>
          </a:prstGeom>
        </p:spPr>
        <p:txBody>
          <a:bodyPr wrap="none">
            <a:spAutoFit/>
          </a:bodyPr>
          <a:lstStyle/>
          <a:p>
            <a:r>
              <a:rPr lang="en-US" sz="2400" dirty="0" smtClean="0">
                <a:solidFill>
                  <a:schemeClr val="accent5"/>
                </a:solidFill>
                <a:latin typeface="Times New Roman" pitchFamily="18" charset="0"/>
                <a:cs typeface="Times New Roman" pitchFamily="18" charset="0"/>
              </a:rPr>
              <a:t>Scoring</a:t>
            </a:r>
            <a:endParaRPr lang="en-IN" sz="2400" dirty="0">
              <a:solidFill>
                <a:schemeClr val="accent5"/>
              </a:solidFill>
              <a:latin typeface="Times New Roman" pitchFamily="18" charset="0"/>
              <a:cs typeface="Times New Roman" pitchFamily="18" charset="0"/>
            </a:endParaRPr>
          </a:p>
        </p:txBody>
      </p:sp>
      <p:sp>
        <p:nvSpPr>
          <p:cNvPr id="10" name="Subtitle 2"/>
          <p:cNvSpPr>
            <a:spLocks noGrp="1"/>
          </p:cNvSpPr>
          <p:nvPr>
            <p:ph type="subTitle" idx="1"/>
          </p:nvPr>
        </p:nvSpPr>
        <p:spPr>
          <a:xfrm>
            <a:off x="1514701" y="5474841"/>
            <a:ext cx="6400800" cy="330423"/>
          </a:xfrm>
        </p:spPr>
        <p:txBody>
          <a:bodyPr>
            <a:normAutofit/>
          </a:bodyPr>
          <a:lstStyle/>
          <a:p>
            <a:pPr algn="just"/>
            <a:r>
              <a:rPr lang="en-US" sz="1400" dirty="0" smtClean="0">
                <a:solidFill>
                  <a:schemeClr val="accent2">
                    <a:lumMod val="50000"/>
                  </a:schemeClr>
                </a:solidFill>
                <a:latin typeface="Times New Roman" pitchFamily="18" charset="0"/>
                <a:cs typeface="Times New Roman" pitchFamily="18" charset="0"/>
              </a:rPr>
              <a:t>The number of real volleys in one minute gives the score of the test.</a:t>
            </a:r>
            <a:endParaRPr lang="en-IN" sz="1400"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8251752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325</Words>
  <Application>Microsoft Office PowerPoint</Application>
  <PresentationFormat>On-screen Show (4:3)</PresentationFormat>
  <Paragraphs>18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Brady’s  Volleyball Skill Test</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Brady’s  Volleyball Skill Test</dc:title>
  <dc:creator>user</dc:creator>
  <cp:lastModifiedBy>user</cp:lastModifiedBy>
  <cp:revision>21</cp:revision>
  <dcterms:created xsi:type="dcterms:W3CDTF">2023-05-02T12:10:20Z</dcterms:created>
  <dcterms:modified xsi:type="dcterms:W3CDTF">2023-05-03T11:58:19Z</dcterms:modified>
</cp:coreProperties>
</file>