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F18F4C-CCFE-4EFB-A32D-5513A0020F22}"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3FA6D-CB97-4C42-B0EF-334B4E2E195D}" type="slidenum">
              <a:rPr lang="en-US" smtClean="0"/>
              <a:t>‹#›</a:t>
            </a:fld>
            <a:endParaRPr lang="en-US"/>
          </a:p>
        </p:txBody>
      </p:sp>
    </p:spTree>
    <p:extLst>
      <p:ext uri="{BB962C8B-B14F-4D97-AF65-F5344CB8AC3E}">
        <p14:creationId xmlns:p14="http://schemas.microsoft.com/office/powerpoint/2010/main" val="1456823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F18F4C-CCFE-4EFB-A32D-5513A0020F22}"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3FA6D-CB97-4C42-B0EF-334B4E2E195D}" type="slidenum">
              <a:rPr lang="en-US" smtClean="0"/>
              <a:t>‹#›</a:t>
            </a:fld>
            <a:endParaRPr lang="en-US"/>
          </a:p>
        </p:txBody>
      </p:sp>
    </p:spTree>
    <p:extLst>
      <p:ext uri="{BB962C8B-B14F-4D97-AF65-F5344CB8AC3E}">
        <p14:creationId xmlns:p14="http://schemas.microsoft.com/office/powerpoint/2010/main" val="430513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F18F4C-CCFE-4EFB-A32D-5513A0020F22}"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3FA6D-CB97-4C42-B0EF-334B4E2E195D}" type="slidenum">
              <a:rPr lang="en-US" smtClean="0"/>
              <a:t>‹#›</a:t>
            </a:fld>
            <a:endParaRPr lang="en-US"/>
          </a:p>
        </p:txBody>
      </p:sp>
    </p:spTree>
    <p:extLst>
      <p:ext uri="{BB962C8B-B14F-4D97-AF65-F5344CB8AC3E}">
        <p14:creationId xmlns:p14="http://schemas.microsoft.com/office/powerpoint/2010/main" val="1804771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F18F4C-CCFE-4EFB-A32D-5513A0020F22}"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3FA6D-CB97-4C42-B0EF-334B4E2E195D}" type="slidenum">
              <a:rPr lang="en-US" smtClean="0"/>
              <a:t>‹#›</a:t>
            </a:fld>
            <a:endParaRPr lang="en-US"/>
          </a:p>
        </p:txBody>
      </p:sp>
    </p:spTree>
    <p:extLst>
      <p:ext uri="{BB962C8B-B14F-4D97-AF65-F5344CB8AC3E}">
        <p14:creationId xmlns:p14="http://schemas.microsoft.com/office/powerpoint/2010/main" val="1661906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18F4C-CCFE-4EFB-A32D-5513A0020F22}"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3FA6D-CB97-4C42-B0EF-334B4E2E195D}" type="slidenum">
              <a:rPr lang="en-US" smtClean="0"/>
              <a:t>‹#›</a:t>
            </a:fld>
            <a:endParaRPr lang="en-US"/>
          </a:p>
        </p:txBody>
      </p:sp>
    </p:spTree>
    <p:extLst>
      <p:ext uri="{BB962C8B-B14F-4D97-AF65-F5344CB8AC3E}">
        <p14:creationId xmlns:p14="http://schemas.microsoft.com/office/powerpoint/2010/main" val="3506090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F18F4C-CCFE-4EFB-A32D-5513A0020F22}"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3FA6D-CB97-4C42-B0EF-334B4E2E195D}" type="slidenum">
              <a:rPr lang="en-US" smtClean="0"/>
              <a:t>‹#›</a:t>
            </a:fld>
            <a:endParaRPr lang="en-US"/>
          </a:p>
        </p:txBody>
      </p:sp>
    </p:spTree>
    <p:extLst>
      <p:ext uri="{BB962C8B-B14F-4D97-AF65-F5344CB8AC3E}">
        <p14:creationId xmlns:p14="http://schemas.microsoft.com/office/powerpoint/2010/main" val="2579057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F18F4C-CCFE-4EFB-A32D-5513A0020F22}" type="datetimeFigureOut">
              <a:rPr lang="en-US" smtClean="0"/>
              <a:t>10/1/2022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73FA6D-CB97-4C42-B0EF-334B4E2E195D}" type="slidenum">
              <a:rPr lang="en-US" smtClean="0"/>
              <a:t>‹#›</a:t>
            </a:fld>
            <a:endParaRPr lang="en-US"/>
          </a:p>
        </p:txBody>
      </p:sp>
    </p:spTree>
    <p:extLst>
      <p:ext uri="{BB962C8B-B14F-4D97-AF65-F5344CB8AC3E}">
        <p14:creationId xmlns:p14="http://schemas.microsoft.com/office/powerpoint/2010/main" val="1912539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F18F4C-CCFE-4EFB-A32D-5513A0020F22}" type="datetimeFigureOut">
              <a:rPr lang="en-US" smtClean="0"/>
              <a:t>10/1/2022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73FA6D-CB97-4C42-B0EF-334B4E2E195D}" type="slidenum">
              <a:rPr lang="en-US" smtClean="0"/>
              <a:t>‹#›</a:t>
            </a:fld>
            <a:endParaRPr lang="en-US"/>
          </a:p>
        </p:txBody>
      </p:sp>
    </p:spTree>
    <p:extLst>
      <p:ext uri="{BB962C8B-B14F-4D97-AF65-F5344CB8AC3E}">
        <p14:creationId xmlns:p14="http://schemas.microsoft.com/office/powerpoint/2010/main" val="189428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18F4C-CCFE-4EFB-A32D-5513A0020F22}" type="datetimeFigureOut">
              <a:rPr lang="en-US" smtClean="0"/>
              <a:t>10/1/2022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73FA6D-CB97-4C42-B0EF-334B4E2E195D}" type="slidenum">
              <a:rPr lang="en-US" smtClean="0"/>
              <a:t>‹#›</a:t>
            </a:fld>
            <a:endParaRPr lang="en-US"/>
          </a:p>
        </p:txBody>
      </p:sp>
    </p:spTree>
    <p:extLst>
      <p:ext uri="{BB962C8B-B14F-4D97-AF65-F5344CB8AC3E}">
        <p14:creationId xmlns:p14="http://schemas.microsoft.com/office/powerpoint/2010/main" val="4236634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18F4C-CCFE-4EFB-A32D-5513A0020F22}"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3FA6D-CB97-4C42-B0EF-334B4E2E195D}" type="slidenum">
              <a:rPr lang="en-US" smtClean="0"/>
              <a:t>‹#›</a:t>
            </a:fld>
            <a:endParaRPr lang="en-US"/>
          </a:p>
        </p:txBody>
      </p:sp>
    </p:spTree>
    <p:extLst>
      <p:ext uri="{BB962C8B-B14F-4D97-AF65-F5344CB8AC3E}">
        <p14:creationId xmlns:p14="http://schemas.microsoft.com/office/powerpoint/2010/main" val="175953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18F4C-CCFE-4EFB-A32D-5513A0020F22}"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3FA6D-CB97-4C42-B0EF-334B4E2E195D}" type="slidenum">
              <a:rPr lang="en-US" smtClean="0"/>
              <a:t>‹#›</a:t>
            </a:fld>
            <a:endParaRPr lang="en-US"/>
          </a:p>
        </p:txBody>
      </p:sp>
    </p:spTree>
    <p:extLst>
      <p:ext uri="{BB962C8B-B14F-4D97-AF65-F5344CB8AC3E}">
        <p14:creationId xmlns:p14="http://schemas.microsoft.com/office/powerpoint/2010/main" val="351975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18F4C-CCFE-4EFB-A32D-5513A0020F22}" type="datetimeFigureOut">
              <a:rPr lang="en-US" smtClean="0"/>
              <a:t>10/1/2022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73FA6D-CB97-4C42-B0EF-334B4E2E195D}" type="slidenum">
              <a:rPr lang="en-US" smtClean="0"/>
              <a:t>‹#›</a:t>
            </a:fld>
            <a:endParaRPr lang="en-US"/>
          </a:p>
        </p:txBody>
      </p:sp>
    </p:spTree>
    <p:extLst>
      <p:ext uri="{BB962C8B-B14F-4D97-AF65-F5344CB8AC3E}">
        <p14:creationId xmlns:p14="http://schemas.microsoft.com/office/powerpoint/2010/main" val="419157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CELL DIVISION PLANE</a:t>
            </a:r>
            <a:endParaRPr lang="en-US" dirty="0"/>
          </a:p>
        </p:txBody>
      </p:sp>
    </p:spTree>
    <p:extLst>
      <p:ext uri="{BB962C8B-B14F-4D97-AF65-F5344CB8AC3E}">
        <p14:creationId xmlns:p14="http://schemas.microsoft.com/office/powerpoint/2010/main" val="1419014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F8CCC9C6-121A-489B-AAD2-CAE3DC544004}"/>
              </a:ext>
            </a:extLst>
          </p:cNvPr>
          <p:cNvSpPr txBox="1"/>
          <p:nvPr/>
        </p:nvSpPr>
        <p:spPr>
          <a:xfrm>
            <a:off x="142240" y="284540"/>
            <a:ext cx="11927840" cy="6740307"/>
          </a:xfrm>
          <a:prstGeom prst="rect">
            <a:avLst/>
          </a:prstGeom>
          <a:noFill/>
        </p:spPr>
        <p:txBody>
          <a:bodyPr wrap="square">
            <a:spAutoFit/>
          </a:bodyPr>
          <a:lstStyle/>
          <a:p>
            <a:pPr marL="285750" indent="-285750" algn="just">
              <a:buFont typeface="Wingdings" panose="05000000000000000000" pitchFamily="2" charset="2"/>
              <a:buChar char="v"/>
            </a:pPr>
            <a:r>
              <a:rPr lang="en-US" b="1" i="0" dirty="0">
                <a:solidFill>
                  <a:srgbClr val="002060"/>
                </a:solidFill>
                <a:effectLst/>
              </a:rPr>
              <a:t>Plants, a significant source of planet‐wide biomass, have an unique type of cell division in which a new cell wall is constructed </a:t>
            </a:r>
            <a:r>
              <a:rPr lang="en-US" b="1" i="1" dirty="0">
                <a:solidFill>
                  <a:srgbClr val="002060"/>
                </a:solidFill>
                <a:effectLst/>
              </a:rPr>
              <a:t>de novo</a:t>
            </a:r>
            <a:r>
              <a:rPr lang="en-US" b="1" i="0" dirty="0">
                <a:solidFill>
                  <a:srgbClr val="002060"/>
                </a:solidFill>
                <a:effectLst/>
              </a:rPr>
              <a:t> inside the cell and guided towards the cell edge to complete division. </a:t>
            </a:r>
          </a:p>
          <a:p>
            <a:pPr marL="285750" indent="-285750" algn="just">
              <a:buFont typeface="Wingdings" panose="05000000000000000000" pitchFamily="2" charset="2"/>
              <a:buChar char="v"/>
            </a:pPr>
            <a:endParaRPr lang="en-US" b="1" dirty="0">
              <a:solidFill>
                <a:srgbClr val="002060"/>
              </a:solidFill>
            </a:endParaRPr>
          </a:p>
          <a:p>
            <a:pPr marL="285750" indent="-285750" algn="just">
              <a:buFont typeface="Wingdings" panose="05000000000000000000" pitchFamily="2" charset="2"/>
              <a:buChar char="v"/>
            </a:pPr>
            <a:r>
              <a:rPr lang="en-US" b="1" i="0" dirty="0">
                <a:solidFill>
                  <a:srgbClr val="002060"/>
                </a:solidFill>
                <a:effectLst/>
              </a:rPr>
              <a:t>The elegant control over positioning this new cell wall is essential for proper patterning and development.</a:t>
            </a:r>
          </a:p>
          <a:p>
            <a:pPr marL="285750" indent="-285750" algn="just">
              <a:buFont typeface="Wingdings" panose="05000000000000000000" pitchFamily="2" charset="2"/>
              <a:buChar char="v"/>
            </a:pPr>
            <a:endParaRPr lang="en-US" b="1" dirty="0">
              <a:solidFill>
                <a:srgbClr val="002060"/>
              </a:solidFill>
            </a:endParaRPr>
          </a:p>
          <a:p>
            <a:pPr marL="285750" indent="-285750" algn="just">
              <a:buFont typeface="Wingdings" panose="05000000000000000000" pitchFamily="2" charset="2"/>
              <a:buChar char="v"/>
            </a:pPr>
            <a:r>
              <a:rPr lang="en-US" b="1" i="0" dirty="0">
                <a:solidFill>
                  <a:srgbClr val="002060"/>
                </a:solidFill>
                <a:effectLst/>
              </a:rPr>
              <a:t>Plant cells, lacking migration, tightly coordinate division orientation and directed expansion to generate organized shapes. </a:t>
            </a:r>
          </a:p>
          <a:p>
            <a:pPr marL="285750" indent="-285750" algn="just">
              <a:buFont typeface="Wingdings" panose="05000000000000000000" pitchFamily="2" charset="2"/>
              <a:buChar char="v"/>
            </a:pPr>
            <a:endParaRPr lang="en-US" b="1" dirty="0">
              <a:solidFill>
                <a:srgbClr val="002060"/>
              </a:solidFill>
            </a:endParaRPr>
          </a:p>
          <a:p>
            <a:pPr marL="285750" indent="-285750" algn="just">
              <a:buFont typeface="Wingdings" panose="05000000000000000000" pitchFamily="2" charset="2"/>
              <a:buChar char="v"/>
            </a:pPr>
            <a:r>
              <a:rPr lang="en-US" b="1" i="0" dirty="0">
                <a:solidFill>
                  <a:srgbClr val="002060"/>
                </a:solidFill>
                <a:effectLst/>
              </a:rPr>
              <a:t>Several emerging lines of evidence suggest that the proteins required for division‐plane establishment are distinct from those required for division‐plane maintenance.</a:t>
            </a:r>
          </a:p>
          <a:p>
            <a:pPr marL="285750" indent="-285750" algn="just">
              <a:buFont typeface="Wingdings" panose="05000000000000000000" pitchFamily="2" charset="2"/>
              <a:buChar char="v"/>
            </a:pPr>
            <a:endParaRPr lang="en-US" b="1" dirty="0">
              <a:solidFill>
                <a:srgbClr val="002060"/>
              </a:solidFill>
            </a:endParaRPr>
          </a:p>
          <a:p>
            <a:pPr marL="285750" indent="-285750" algn="just">
              <a:buFont typeface="Wingdings" panose="05000000000000000000" pitchFamily="2" charset="2"/>
              <a:buChar char="v"/>
            </a:pPr>
            <a:r>
              <a:rPr lang="en-US" b="1" dirty="0">
                <a:solidFill>
                  <a:srgbClr val="002060"/>
                </a:solidFill>
              </a:rPr>
              <a:t>Cell division, a fundamental requirement for life, is carefully regulated in both space and time. </a:t>
            </a:r>
          </a:p>
          <a:p>
            <a:pPr marL="285750" indent="-285750" algn="just">
              <a:buFont typeface="Wingdings" panose="05000000000000000000" pitchFamily="2" charset="2"/>
              <a:buChar char="v"/>
            </a:pPr>
            <a:endParaRPr lang="en-US" b="1" dirty="0">
              <a:solidFill>
                <a:srgbClr val="002060"/>
              </a:solidFill>
            </a:endParaRPr>
          </a:p>
          <a:p>
            <a:pPr marL="285750" indent="-285750" algn="just">
              <a:buFont typeface="Wingdings" panose="05000000000000000000" pitchFamily="2" charset="2"/>
              <a:buChar char="v"/>
            </a:pPr>
            <a:r>
              <a:rPr lang="en-US" b="1" dirty="0">
                <a:solidFill>
                  <a:srgbClr val="002060"/>
                </a:solidFill>
              </a:rPr>
              <a:t>Symmetrical proliferative divisions are essential for growth and account for the vast majority of plant cell divisions.</a:t>
            </a:r>
          </a:p>
          <a:p>
            <a:pPr marL="285750" indent="-285750" algn="just">
              <a:buFont typeface="Wingdings" panose="05000000000000000000" pitchFamily="2" charset="2"/>
              <a:buChar char="v"/>
            </a:pPr>
            <a:endParaRPr lang="en-US" b="1" dirty="0">
              <a:solidFill>
                <a:srgbClr val="002060"/>
              </a:solidFill>
            </a:endParaRPr>
          </a:p>
          <a:p>
            <a:pPr marL="285750" indent="-285750" algn="just">
              <a:buFont typeface="Wingdings" panose="05000000000000000000" pitchFamily="2" charset="2"/>
              <a:buChar char="v"/>
            </a:pPr>
            <a:r>
              <a:rPr lang="en-US" b="1" dirty="0">
                <a:solidFill>
                  <a:srgbClr val="002060"/>
                </a:solidFill>
              </a:rPr>
              <a:t>When and where proliferative divisions occur along with expansion and differentiation allows formation of the entire plant body.</a:t>
            </a:r>
          </a:p>
          <a:p>
            <a:pPr marL="285750" indent="-285750" algn="just">
              <a:buFont typeface="Wingdings" panose="05000000000000000000" pitchFamily="2" charset="2"/>
              <a:buChar char="v"/>
            </a:pPr>
            <a:endParaRPr lang="en-US" b="1" dirty="0">
              <a:solidFill>
                <a:srgbClr val="002060"/>
              </a:solidFill>
            </a:endParaRPr>
          </a:p>
          <a:p>
            <a:pPr marL="285750" indent="-285750" algn="just">
              <a:buFont typeface="Wingdings" panose="05000000000000000000" pitchFamily="2" charset="2"/>
              <a:buChar char="v"/>
            </a:pPr>
            <a:r>
              <a:rPr lang="en-US" b="1" dirty="0">
                <a:solidFill>
                  <a:srgbClr val="002060"/>
                </a:solidFill>
              </a:rPr>
              <a:t>Formative (asymmetrical) divisions are critical for the development of new cell-types. Due to their precise role in development, asymmetrical cell divisions tend to be initiated by specific transcription factors and signaling pathways</a:t>
            </a:r>
          </a:p>
          <a:p>
            <a:pPr marL="285750" indent="-285750" algn="just">
              <a:buFont typeface="Wingdings" panose="05000000000000000000" pitchFamily="2" charset="2"/>
              <a:buChar char="v"/>
            </a:pPr>
            <a:endParaRPr lang="en-US" b="1" dirty="0">
              <a:solidFill>
                <a:srgbClr val="002060"/>
              </a:solidFill>
            </a:endParaRPr>
          </a:p>
          <a:p>
            <a:pPr marL="285750" indent="-285750" algn="just">
              <a:buFont typeface="Wingdings" panose="05000000000000000000" pitchFamily="2" charset="2"/>
              <a:buChar char="v"/>
            </a:pPr>
            <a:r>
              <a:rPr lang="en-US" b="1" dirty="0">
                <a:solidFill>
                  <a:srgbClr val="002060"/>
                </a:solidFill>
              </a:rPr>
              <a:t>More elongated cells tend to divide along the shortest plane, whereas less elongated cells have more division-plane variability</a:t>
            </a:r>
          </a:p>
          <a:p>
            <a:pPr marL="285750" indent="-285750" algn="just">
              <a:buFont typeface="Wingdings" panose="05000000000000000000" pitchFamily="2" charset="2"/>
              <a:buChar char="v"/>
            </a:pPr>
            <a:endParaRPr lang="en-IN" b="1" dirty="0">
              <a:solidFill>
                <a:srgbClr val="002060"/>
              </a:solidFill>
            </a:endParaRPr>
          </a:p>
        </p:txBody>
      </p:sp>
      <p:sp>
        <p:nvSpPr>
          <p:cNvPr id="4" name="TextBox 3">
            <a:extLst>
              <a:ext uri="{FF2B5EF4-FFF2-40B4-BE49-F238E27FC236}">
                <a16:creationId xmlns="" xmlns:a16="http://schemas.microsoft.com/office/drawing/2014/main" id="{51C920F3-037A-4F1E-A037-86A8DAFDA934}"/>
              </a:ext>
            </a:extLst>
          </p:cNvPr>
          <p:cNvSpPr txBox="1"/>
          <p:nvPr/>
        </p:nvSpPr>
        <p:spPr>
          <a:xfrm>
            <a:off x="4531360" y="20320"/>
            <a:ext cx="2333652" cy="369332"/>
          </a:xfrm>
          <a:prstGeom prst="rect">
            <a:avLst/>
          </a:prstGeom>
          <a:noFill/>
        </p:spPr>
        <p:txBody>
          <a:bodyPr wrap="none" rtlCol="0">
            <a:spAutoFit/>
          </a:bodyPr>
          <a:lstStyle/>
          <a:p>
            <a:r>
              <a:rPr lang="en-US" b="1" dirty="0">
                <a:solidFill>
                  <a:srgbClr val="FF0000"/>
                </a:solidFill>
              </a:rPr>
              <a:t>CELL DIVISION PLANES</a:t>
            </a:r>
            <a:endParaRPr lang="en-IN" b="1" dirty="0">
              <a:solidFill>
                <a:srgbClr val="FF0000"/>
              </a:solidFill>
            </a:endParaRPr>
          </a:p>
        </p:txBody>
      </p:sp>
    </p:spTree>
    <p:extLst>
      <p:ext uri="{BB962C8B-B14F-4D97-AF65-F5344CB8AC3E}">
        <p14:creationId xmlns:p14="http://schemas.microsoft.com/office/powerpoint/2010/main" val="3790326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008EF92E-1FDB-4D99-80B9-1BAB8532FF5B}"/>
              </a:ext>
            </a:extLst>
          </p:cNvPr>
          <p:cNvSpPr txBox="1"/>
          <p:nvPr/>
        </p:nvSpPr>
        <p:spPr>
          <a:xfrm>
            <a:off x="203200" y="64711"/>
            <a:ext cx="11897360" cy="6186309"/>
          </a:xfrm>
          <a:prstGeom prst="rect">
            <a:avLst/>
          </a:prstGeom>
          <a:noFill/>
        </p:spPr>
        <p:txBody>
          <a:bodyPr wrap="square">
            <a:spAutoFit/>
          </a:bodyPr>
          <a:lstStyle/>
          <a:p>
            <a:pPr marL="285750" indent="-285750" algn="just">
              <a:buFont typeface="Wingdings" panose="05000000000000000000" pitchFamily="2" charset="2"/>
              <a:buChar char="v"/>
            </a:pPr>
            <a:r>
              <a:rPr lang="en-IN" b="1" dirty="0"/>
              <a:t>Establishing the division plane </a:t>
            </a:r>
          </a:p>
          <a:p>
            <a:pPr marL="285750" indent="-285750" algn="just">
              <a:buFont typeface="Wingdings" panose="05000000000000000000" pitchFamily="2" charset="2"/>
              <a:buChar char="v"/>
            </a:pPr>
            <a:endParaRPr lang="en-IN" b="1" dirty="0"/>
          </a:p>
          <a:p>
            <a:pPr marL="285750" indent="-285750" algn="just">
              <a:buFont typeface="Wingdings" panose="05000000000000000000" pitchFamily="2" charset="2"/>
              <a:buChar char="v"/>
            </a:pPr>
            <a:r>
              <a:rPr lang="en-IN" b="1" dirty="0"/>
              <a:t>Before the cell divides, several requirements must be met. </a:t>
            </a:r>
          </a:p>
          <a:p>
            <a:pPr marL="285750" indent="-285750" algn="just">
              <a:buFont typeface="Wingdings" panose="05000000000000000000" pitchFamily="2" charset="2"/>
              <a:buChar char="v"/>
            </a:pPr>
            <a:r>
              <a:rPr lang="en-IN" b="1" dirty="0"/>
              <a:t>The cell reaches a minimal size and the nucleus migrates toward the </a:t>
            </a:r>
            <a:r>
              <a:rPr lang="en-IN" b="1" dirty="0" err="1"/>
              <a:t>center</a:t>
            </a:r>
            <a:r>
              <a:rPr lang="en-IN" b="1" dirty="0"/>
              <a:t> of the cell during symmetrical divisions or to another location in asymmetrical divisions.</a:t>
            </a:r>
          </a:p>
          <a:p>
            <a:pPr marL="285750" indent="-285750" algn="just">
              <a:buFont typeface="Wingdings" panose="05000000000000000000" pitchFamily="2" charset="2"/>
              <a:buChar char="v"/>
            </a:pPr>
            <a:r>
              <a:rPr lang="en-IN" b="1" dirty="0"/>
              <a:t>Interactions between cell-cycle regulators and proteins required for division-plane establishment have been identified. </a:t>
            </a:r>
          </a:p>
          <a:p>
            <a:pPr marL="285750" indent="-285750" algn="just">
              <a:buFont typeface="Wingdings" panose="05000000000000000000" pitchFamily="2" charset="2"/>
              <a:buChar char="v"/>
            </a:pPr>
            <a:endParaRPr lang="en-IN" b="1" dirty="0"/>
          </a:p>
          <a:p>
            <a:pPr marL="285750" indent="-285750" algn="just">
              <a:buFont typeface="Wingdings" panose="05000000000000000000" pitchFamily="2" charset="2"/>
              <a:buChar char="v"/>
            </a:pPr>
            <a:r>
              <a:rPr lang="en-IN" b="1" dirty="0">
                <a:solidFill>
                  <a:srgbClr val="FF0000"/>
                </a:solidFill>
              </a:rPr>
              <a:t>Focus on PREPROPHASE BAND (PPB) form and function:</a:t>
            </a:r>
          </a:p>
          <a:p>
            <a:pPr algn="just"/>
            <a:endParaRPr lang="en-IN" b="1" dirty="0">
              <a:solidFill>
                <a:srgbClr val="FF0000"/>
              </a:solidFill>
            </a:endParaRPr>
          </a:p>
          <a:p>
            <a:pPr marL="285750" indent="-285750" algn="just">
              <a:buFont typeface="Wingdings" panose="05000000000000000000" pitchFamily="2" charset="2"/>
              <a:buChar char="q"/>
            </a:pPr>
            <a:r>
              <a:rPr lang="en-IN" b="1" dirty="0"/>
              <a:t>Not all plant cells require a PPB for division-plane orientation.</a:t>
            </a:r>
          </a:p>
          <a:p>
            <a:pPr marL="285750" indent="-285750" algn="just">
              <a:buFont typeface="Wingdings" panose="05000000000000000000" pitchFamily="2" charset="2"/>
              <a:buChar char="q"/>
            </a:pPr>
            <a:r>
              <a:rPr lang="en-IN" b="1" dirty="0"/>
              <a:t>Examples of PPB-independent divisions include meiocytes, endosperm and some moss cells. </a:t>
            </a:r>
          </a:p>
          <a:p>
            <a:pPr marL="285750" indent="-285750" algn="just">
              <a:buFont typeface="Wingdings" panose="05000000000000000000" pitchFamily="2" charset="2"/>
              <a:buChar char="q"/>
            </a:pPr>
            <a:r>
              <a:rPr lang="en-IN" b="1" dirty="0"/>
              <a:t>Many PPB-independent divisions occur in invariant locations suggesting strong positioning cues. </a:t>
            </a:r>
          </a:p>
          <a:p>
            <a:pPr marL="285750" indent="-285750" algn="just">
              <a:buFont typeface="Wingdings" panose="05000000000000000000" pitchFamily="2" charset="2"/>
              <a:buChar char="q"/>
            </a:pPr>
            <a:r>
              <a:rPr lang="en-IN" b="1" dirty="0"/>
              <a:t>Discovering yet unknown positioning mechanisms may identify highly conserved features of plant cell division orientation. </a:t>
            </a:r>
          </a:p>
          <a:p>
            <a:pPr marL="285750" indent="-285750" algn="just">
              <a:buFont typeface="Wingdings" panose="05000000000000000000" pitchFamily="2" charset="2"/>
              <a:buChar char="q"/>
            </a:pPr>
            <a:r>
              <a:rPr lang="en-IN" b="1" u="sng" dirty="0">
                <a:solidFill>
                  <a:srgbClr val="FF0000"/>
                </a:solidFill>
              </a:rPr>
              <a:t>The PPB is a microtubule and actin filament structure that assembles in G2 and aligns with the future division site</a:t>
            </a:r>
            <a:r>
              <a:rPr lang="en-IN" b="1" dirty="0"/>
              <a:t>.</a:t>
            </a:r>
          </a:p>
          <a:p>
            <a:pPr marL="285750" indent="-285750" algn="just">
              <a:buFont typeface="Wingdings" panose="05000000000000000000" pitchFamily="2" charset="2"/>
              <a:buChar char="q"/>
            </a:pPr>
            <a:r>
              <a:rPr lang="en-IN" b="1" dirty="0"/>
              <a:t>PPB orientation often matches that of interphase microtubules. </a:t>
            </a:r>
          </a:p>
          <a:p>
            <a:pPr marL="285750" indent="-285750" algn="just">
              <a:buFont typeface="Wingdings" panose="05000000000000000000" pitchFamily="2" charset="2"/>
              <a:buChar char="q"/>
            </a:pPr>
            <a:r>
              <a:rPr lang="en-IN" b="1" dirty="0"/>
              <a:t>Multiple microtubule-associated proteins co-localize with the PPB. </a:t>
            </a:r>
          </a:p>
          <a:p>
            <a:pPr marL="285750" indent="-285750" algn="just">
              <a:buFont typeface="Wingdings" panose="05000000000000000000" pitchFamily="2" charset="2"/>
              <a:buChar char="q"/>
            </a:pPr>
            <a:r>
              <a:rPr lang="en-IN" b="1" dirty="0"/>
              <a:t>This PPB subtends the cortical division zone (CDZ), a local region of the membrane. </a:t>
            </a:r>
          </a:p>
          <a:p>
            <a:pPr marL="285750" indent="-285750" algn="just">
              <a:buFont typeface="Wingdings" panose="05000000000000000000" pitchFamily="2" charset="2"/>
              <a:buChar char="q"/>
            </a:pPr>
            <a:r>
              <a:rPr lang="en-IN" b="1" dirty="0"/>
              <a:t>The CDZ is characterized by increased accumulation of </a:t>
            </a:r>
            <a:r>
              <a:rPr lang="en-IN" b="1" dirty="0" err="1"/>
              <a:t>clathrin</a:t>
            </a:r>
            <a:r>
              <a:rPr lang="en-IN" b="1" dirty="0"/>
              <a:t>-coated </a:t>
            </a:r>
            <a:r>
              <a:rPr lang="en-IN" b="1" dirty="0" err="1"/>
              <a:t>endocytotic</a:t>
            </a:r>
            <a:r>
              <a:rPr lang="en-IN" b="1" dirty="0"/>
              <a:t> vesicles. </a:t>
            </a:r>
          </a:p>
          <a:p>
            <a:pPr marL="285750" indent="-285750" algn="just">
              <a:buFont typeface="Wingdings" panose="05000000000000000000" pitchFamily="2" charset="2"/>
              <a:buChar char="q"/>
            </a:pPr>
            <a:r>
              <a:rPr lang="en-IN" b="1" dirty="0"/>
              <a:t>As the PPB forms, increased interactions occur between actin filaments and microtubules. </a:t>
            </a:r>
          </a:p>
          <a:p>
            <a:pPr marL="285750" indent="-285750" algn="just">
              <a:buFont typeface="Wingdings" panose="05000000000000000000" pitchFamily="2" charset="2"/>
              <a:buChar char="q"/>
            </a:pPr>
            <a:r>
              <a:rPr lang="en-IN" b="1" dirty="0"/>
              <a:t>Indeed, actin filament disruption by drugs or mutants induces both PPB widening and defects in division-plane orientation </a:t>
            </a:r>
          </a:p>
        </p:txBody>
      </p:sp>
    </p:spTree>
    <p:extLst>
      <p:ext uri="{BB962C8B-B14F-4D97-AF65-F5344CB8AC3E}">
        <p14:creationId xmlns:p14="http://schemas.microsoft.com/office/powerpoint/2010/main" val="3742028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41351C9B-EF0D-4FE9-8406-827E095B775D}"/>
              </a:ext>
            </a:extLst>
          </p:cNvPr>
          <p:cNvSpPr txBox="1"/>
          <p:nvPr/>
        </p:nvSpPr>
        <p:spPr>
          <a:xfrm>
            <a:off x="91440" y="134213"/>
            <a:ext cx="11998960" cy="6463308"/>
          </a:xfrm>
          <a:prstGeom prst="rect">
            <a:avLst/>
          </a:prstGeom>
          <a:noFill/>
        </p:spPr>
        <p:txBody>
          <a:bodyPr wrap="square">
            <a:spAutoFit/>
          </a:bodyPr>
          <a:lstStyle/>
          <a:p>
            <a:pPr marL="285750" indent="-285750" algn="just">
              <a:buFont typeface="Wingdings" panose="05000000000000000000" pitchFamily="2" charset="2"/>
              <a:buChar char="v"/>
            </a:pPr>
            <a:r>
              <a:rPr lang="en-IN" b="1" dirty="0"/>
              <a:t>PPB actin-microtubule interactions are possibly mediated by actin and microtubule-binding proteins that localize to the PPB, such as </a:t>
            </a:r>
            <a:r>
              <a:rPr lang="en-IN" b="1" u="sng" dirty="0" err="1">
                <a:solidFill>
                  <a:srgbClr val="FF0000"/>
                </a:solidFill>
              </a:rPr>
              <a:t>formins</a:t>
            </a:r>
            <a:r>
              <a:rPr lang="en-IN" b="1" dirty="0"/>
              <a:t>, </a:t>
            </a:r>
            <a:r>
              <a:rPr lang="en-IN" b="1" u="sng" dirty="0">
                <a:solidFill>
                  <a:srgbClr val="FF0000"/>
                </a:solidFill>
              </a:rPr>
              <a:t>Myosin VIII</a:t>
            </a:r>
            <a:r>
              <a:rPr lang="en-IN" b="1" dirty="0"/>
              <a:t>, or </a:t>
            </a:r>
            <a:r>
              <a:rPr lang="en-IN" b="1" u="sng" dirty="0">
                <a:solidFill>
                  <a:srgbClr val="FF0000"/>
                </a:solidFill>
              </a:rPr>
              <a:t>kinesins</a:t>
            </a:r>
            <a:r>
              <a:rPr lang="en-IN" b="1" dirty="0"/>
              <a:t>. </a:t>
            </a:r>
          </a:p>
          <a:p>
            <a:pPr marL="285750" indent="-285750" algn="just">
              <a:buFont typeface="Wingdings" panose="05000000000000000000" pitchFamily="2" charset="2"/>
              <a:buChar char="v"/>
            </a:pPr>
            <a:endParaRPr lang="en-IN" b="1" dirty="0"/>
          </a:p>
          <a:p>
            <a:pPr marL="285750" indent="-285750" algn="just">
              <a:buFont typeface="Wingdings" panose="05000000000000000000" pitchFamily="2" charset="2"/>
              <a:buChar char="v"/>
            </a:pPr>
            <a:r>
              <a:rPr lang="en-IN" b="1" dirty="0"/>
              <a:t>The potential role of microtubule-actin crosslinking proteins in refining division-plane orientation or PPB narrowing is still unknown. </a:t>
            </a:r>
          </a:p>
          <a:p>
            <a:pPr marL="285750" indent="-285750" algn="just">
              <a:buFont typeface="Wingdings" panose="05000000000000000000" pitchFamily="2" charset="2"/>
              <a:buChar char="v"/>
            </a:pPr>
            <a:endParaRPr lang="en-IN" b="1" dirty="0"/>
          </a:p>
          <a:p>
            <a:pPr marL="285750" indent="-285750" algn="just">
              <a:buFont typeface="Wingdings" panose="05000000000000000000" pitchFamily="2" charset="2"/>
              <a:buChar char="v"/>
            </a:pPr>
            <a:r>
              <a:rPr lang="en-IN" b="1" dirty="0"/>
              <a:t>Proper </a:t>
            </a:r>
            <a:r>
              <a:rPr lang="en-IN" b="1" u="sng" dirty="0">
                <a:solidFill>
                  <a:srgbClr val="FF0000"/>
                </a:solidFill>
              </a:rPr>
              <a:t>PPB assembly and division-plane establishment requires a complex of conserved type 2A protein phosphatase </a:t>
            </a:r>
            <a:r>
              <a:rPr lang="en-IN" b="1" dirty="0"/>
              <a:t>subunits (PP2A), plant-specific proteins, and those similar to </a:t>
            </a:r>
            <a:r>
              <a:rPr lang="en-IN" b="1" dirty="0" err="1"/>
              <a:t>centrosomal</a:t>
            </a:r>
            <a:r>
              <a:rPr lang="en-IN" b="1" dirty="0"/>
              <a:t> proteins, called the </a:t>
            </a:r>
            <a:r>
              <a:rPr lang="en-IN" b="1" u="sng" dirty="0">
                <a:solidFill>
                  <a:srgbClr val="FF0000"/>
                </a:solidFill>
              </a:rPr>
              <a:t>TON1/TRM/PP2A </a:t>
            </a:r>
            <a:r>
              <a:rPr lang="en-IN" b="1" dirty="0"/>
              <a:t>(</a:t>
            </a:r>
            <a:r>
              <a:rPr lang="en-IN" b="1" dirty="0">
                <a:solidFill>
                  <a:srgbClr val="FF0000"/>
                </a:solidFill>
              </a:rPr>
              <a:t>TTP</a:t>
            </a:r>
            <a:r>
              <a:rPr lang="en-IN" b="1" dirty="0"/>
              <a:t>) complex. </a:t>
            </a:r>
          </a:p>
          <a:p>
            <a:pPr marL="285750" indent="-285750" algn="just">
              <a:buFont typeface="Wingdings" panose="05000000000000000000" pitchFamily="2" charset="2"/>
              <a:buChar char="v"/>
            </a:pPr>
            <a:endParaRPr lang="en-IN" b="1" dirty="0"/>
          </a:p>
          <a:p>
            <a:pPr marL="285750" indent="-285750" algn="just">
              <a:buFont typeface="Wingdings" panose="05000000000000000000" pitchFamily="2" charset="2"/>
              <a:buChar char="v"/>
            </a:pPr>
            <a:r>
              <a:rPr lang="en-IN" b="1" dirty="0"/>
              <a:t>Key components of the TTP complex are identified by mutants with short, thick ‘barrel’ stature called tonneau (ton).</a:t>
            </a:r>
          </a:p>
          <a:p>
            <a:pPr marL="285750" indent="-285750" algn="just">
              <a:buFont typeface="Wingdings" panose="05000000000000000000" pitchFamily="2" charset="2"/>
              <a:buChar char="v"/>
            </a:pPr>
            <a:endParaRPr lang="en-IN" b="1" dirty="0"/>
          </a:p>
          <a:p>
            <a:pPr marL="285750" indent="-285750" algn="just">
              <a:buFont typeface="Wingdings" panose="05000000000000000000" pitchFamily="2" charset="2"/>
              <a:buChar char="v"/>
            </a:pPr>
            <a:r>
              <a:rPr lang="en-IN" b="1" dirty="0"/>
              <a:t>These mutants have cell elongation defects due to aberrant interphase microtubule array organization.</a:t>
            </a:r>
          </a:p>
          <a:p>
            <a:pPr marL="285750" indent="-285750" algn="just">
              <a:buFont typeface="Wingdings" panose="05000000000000000000" pitchFamily="2" charset="2"/>
              <a:buChar char="v"/>
            </a:pPr>
            <a:endParaRPr lang="en-IN" b="1" dirty="0"/>
          </a:p>
          <a:p>
            <a:pPr marL="285750" indent="-285750" algn="just">
              <a:buFont typeface="Wingdings" panose="05000000000000000000" pitchFamily="2" charset="2"/>
              <a:buChar char="v"/>
            </a:pPr>
            <a:r>
              <a:rPr lang="en-IN" b="1" dirty="0"/>
              <a:t>In addition, cells do not form PPBs and have division plane defects. </a:t>
            </a:r>
          </a:p>
          <a:p>
            <a:pPr marL="285750" indent="-285750" algn="just">
              <a:buFont typeface="Wingdings" panose="05000000000000000000" pitchFamily="2" charset="2"/>
              <a:buChar char="v"/>
            </a:pPr>
            <a:endParaRPr lang="en-IN" b="1" dirty="0"/>
          </a:p>
          <a:p>
            <a:pPr marL="285750" indent="-285750" algn="just">
              <a:buFont typeface="Wingdings" panose="05000000000000000000" pitchFamily="2" charset="2"/>
              <a:buChar char="v"/>
            </a:pPr>
            <a:r>
              <a:rPr lang="en-IN" b="1" dirty="0" err="1"/>
              <a:t>fass</a:t>
            </a:r>
            <a:r>
              <a:rPr lang="en-IN" b="1" dirty="0"/>
              <a:t> is allelic to ton2, encoding a B00 regulatory subunit of the PP2A. Similar to </a:t>
            </a:r>
            <a:r>
              <a:rPr lang="en-IN" b="1" dirty="0" err="1"/>
              <a:t>fass</a:t>
            </a:r>
            <a:r>
              <a:rPr lang="en-IN" b="1" dirty="0"/>
              <a:t>, maize </a:t>
            </a:r>
            <a:r>
              <a:rPr lang="en-IN" b="1" dirty="0" err="1"/>
              <a:t>fass</a:t>
            </a:r>
            <a:r>
              <a:rPr lang="en-IN" b="1" dirty="0"/>
              <a:t> homologs discordia1 and alternative discordia1 together are required for PPB formation and their proteins localize to the division site until metaphase, potentially to promote specific protein dephosphorylation. </a:t>
            </a:r>
          </a:p>
          <a:p>
            <a:pPr marL="285750" indent="-285750" algn="just">
              <a:buFont typeface="Wingdings" panose="05000000000000000000" pitchFamily="2" charset="2"/>
              <a:buChar char="v"/>
            </a:pPr>
            <a:r>
              <a:rPr lang="en-IN" b="1" dirty="0"/>
              <a:t>Other TTP components have conserved domains common to </a:t>
            </a:r>
            <a:r>
              <a:rPr lang="en-IN" b="1" dirty="0" err="1"/>
              <a:t>centrosomal</a:t>
            </a:r>
            <a:r>
              <a:rPr lang="en-IN" b="1" dirty="0"/>
              <a:t> proteins encoded by two highly similar genes tonneau1a (ton1a) and ton1b which together are required for PPB formation and interphase microtubule array organization. </a:t>
            </a:r>
          </a:p>
          <a:p>
            <a:pPr marL="285750" indent="-285750" algn="just">
              <a:buFont typeface="Wingdings" panose="05000000000000000000" pitchFamily="2" charset="2"/>
              <a:buChar char="v"/>
            </a:pPr>
            <a:r>
              <a:rPr lang="en-IN" b="1" dirty="0"/>
              <a:t>TON1 colocalizes with interphase microtubules and PPBs. </a:t>
            </a:r>
          </a:p>
        </p:txBody>
      </p:sp>
    </p:spTree>
    <p:extLst>
      <p:ext uri="{BB962C8B-B14F-4D97-AF65-F5344CB8AC3E}">
        <p14:creationId xmlns:p14="http://schemas.microsoft.com/office/powerpoint/2010/main" val="177152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F2A09968-D0BE-4D84-969F-6F54CB38CF2F}"/>
              </a:ext>
            </a:extLst>
          </p:cNvPr>
          <p:cNvSpPr txBox="1"/>
          <p:nvPr/>
        </p:nvSpPr>
        <p:spPr>
          <a:xfrm>
            <a:off x="162560" y="124609"/>
            <a:ext cx="11897360" cy="6186309"/>
          </a:xfrm>
          <a:prstGeom prst="rect">
            <a:avLst/>
          </a:prstGeom>
          <a:noFill/>
        </p:spPr>
        <p:txBody>
          <a:bodyPr wrap="square">
            <a:spAutoFit/>
          </a:bodyPr>
          <a:lstStyle/>
          <a:p>
            <a:pPr marL="285750" indent="-285750" algn="just">
              <a:buFont typeface="Wingdings" panose="05000000000000000000" pitchFamily="2" charset="2"/>
              <a:buChar char="v"/>
            </a:pPr>
            <a:r>
              <a:rPr lang="en-IN" b="1" dirty="0"/>
              <a:t>Recently, an interaction between TON1 and many of a 34-member </a:t>
            </a:r>
            <a:r>
              <a:rPr lang="en-US" b="1" dirty="0"/>
              <a:t>protein family containing a conserved motif named the TON1- recruiting motif (TRM) was identified. </a:t>
            </a:r>
          </a:p>
          <a:p>
            <a:pPr marL="285750" indent="-285750" algn="just">
              <a:buFont typeface="Wingdings" panose="05000000000000000000" pitchFamily="2" charset="2"/>
              <a:buChar char="v"/>
            </a:pPr>
            <a:endParaRPr lang="en-US" b="1" dirty="0"/>
          </a:p>
          <a:p>
            <a:pPr marL="285750" indent="-285750" algn="just">
              <a:buFont typeface="Wingdings" panose="05000000000000000000" pitchFamily="2" charset="2"/>
              <a:buChar char="v"/>
            </a:pPr>
            <a:r>
              <a:rPr lang="en-US" b="1" dirty="0"/>
              <a:t>Several, but not all, TRM proteins bind microtubules and different TRM proteins interact with TTP proteins.</a:t>
            </a:r>
          </a:p>
          <a:p>
            <a:pPr marL="285750" indent="-285750" algn="just">
              <a:buFont typeface="Wingdings" panose="05000000000000000000" pitchFamily="2" charset="2"/>
              <a:buChar char="v"/>
            </a:pPr>
            <a:endParaRPr lang="en-US" b="1" dirty="0"/>
          </a:p>
          <a:p>
            <a:pPr marL="285750" indent="-285750" algn="just">
              <a:buFont typeface="Wingdings" panose="05000000000000000000" pitchFamily="2" charset="2"/>
              <a:buChar char="v"/>
            </a:pPr>
            <a:r>
              <a:rPr lang="en-US" b="1" dirty="0"/>
              <a:t>Specificity may be controlled by TRMs with different binding affinity for TTP members or microtubules. </a:t>
            </a:r>
          </a:p>
          <a:p>
            <a:pPr marL="285750" indent="-285750" algn="just">
              <a:buFont typeface="Wingdings" panose="05000000000000000000" pitchFamily="2" charset="2"/>
              <a:buChar char="v"/>
            </a:pPr>
            <a:endParaRPr lang="en-US" b="1" dirty="0"/>
          </a:p>
          <a:p>
            <a:pPr marL="285750" indent="-285750" algn="just">
              <a:buFont typeface="Wingdings" panose="05000000000000000000" pitchFamily="2" charset="2"/>
              <a:buChar char="v"/>
            </a:pPr>
            <a:r>
              <a:rPr lang="en-US" b="1" dirty="0"/>
              <a:t>It is still unclear what proteins are de-phosphorylated and how that leads to proper interphase microtubule array organization and PPB formation. </a:t>
            </a:r>
          </a:p>
          <a:p>
            <a:pPr marL="285750" indent="-285750" algn="just">
              <a:buFont typeface="Wingdings" panose="05000000000000000000" pitchFamily="2" charset="2"/>
              <a:buChar char="v"/>
            </a:pPr>
            <a:endParaRPr lang="en-US" b="1" dirty="0"/>
          </a:p>
          <a:p>
            <a:pPr marL="285750" indent="-285750" algn="just">
              <a:buFont typeface="Wingdings" panose="05000000000000000000" pitchFamily="2" charset="2"/>
              <a:buChar char="v"/>
            </a:pPr>
            <a:r>
              <a:rPr lang="en-US" b="1" dirty="0"/>
              <a:t>One difficult question is whether interphase microtubule array organization can be functionally separated from PPB formation. Important insight has come from recent analysis of partial-loss-of-function mutants with more severe defects in PPB formation than apparent interphase microtubule array organization. </a:t>
            </a:r>
          </a:p>
          <a:p>
            <a:pPr marL="285750" indent="-285750" algn="just">
              <a:buFont typeface="Wingdings" panose="05000000000000000000" pitchFamily="2" charset="2"/>
              <a:buChar char="v"/>
            </a:pPr>
            <a:endParaRPr lang="en-US" b="1" dirty="0"/>
          </a:p>
          <a:p>
            <a:pPr marL="285750" indent="-285750" algn="just">
              <a:buFont typeface="Wingdings" panose="05000000000000000000" pitchFamily="2" charset="2"/>
              <a:buChar char="v"/>
            </a:pPr>
            <a:r>
              <a:rPr lang="en-US" b="1" dirty="0"/>
              <a:t>These mutants display almost normal growth and mild division-plane orientation. </a:t>
            </a:r>
          </a:p>
          <a:p>
            <a:pPr marL="285750" indent="-285750" algn="just">
              <a:buFont typeface="Wingdings" panose="05000000000000000000" pitchFamily="2" charset="2"/>
              <a:buChar char="v"/>
            </a:pPr>
            <a:r>
              <a:rPr lang="en-US" b="1" dirty="0"/>
              <a:t>The ton1a single mutant lacks proper PPBs, yet many divisions were still properly oriented, especially in root cortex cells.</a:t>
            </a:r>
          </a:p>
          <a:p>
            <a:pPr marL="285750" indent="-285750" algn="just">
              <a:buFont typeface="Wingdings" panose="05000000000000000000" pitchFamily="2" charset="2"/>
              <a:buChar char="v"/>
            </a:pPr>
            <a:r>
              <a:rPr lang="en-US" b="1" dirty="0"/>
              <a:t>The triple </a:t>
            </a:r>
            <a:r>
              <a:rPr lang="en-US" b="1" dirty="0" err="1"/>
              <a:t>trm</a:t>
            </a:r>
            <a:r>
              <a:rPr lang="en-US" b="1" dirty="0"/>
              <a:t> 6,7,8 mutant lacks proper PPBs but grows well. </a:t>
            </a:r>
          </a:p>
          <a:p>
            <a:pPr marL="285750" indent="-285750" algn="just">
              <a:buFont typeface="Wingdings" panose="05000000000000000000" pitchFamily="2" charset="2"/>
              <a:buChar char="v"/>
            </a:pPr>
            <a:r>
              <a:rPr lang="en-US" b="1" dirty="0"/>
              <a:t>These three TRMs compose a small subfamily and encode about a quarter of TRMs with a probable microtubule-binding motif. </a:t>
            </a:r>
          </a:p>
          <a:p>
            <a:pPr marL="285750" indent="-285750" algn="just">
              <a:buFont typeface="Wingdings" panose="05000000000000000000" pitchFamily="2" charset="2"/>
              <a:buChar char="v"/>
            </a:pPr>
            <a:r>
              <a:rPr lang="en-US" b="1" dirty="0"/>
              <a:t>Although the PPB does not form normally, Phragmoplast orienting kinesin1 (POK1) still localizes at the division site, although less often than in wild-type (WT) cells. </a:t>
            </a:r>
          </a:p>
          <a:p>
            <a:pPr marL="285750" indent="-285750" algn="just">
              <a:buFont typeface="Wingdings" panose="05000000000000000000" pitchFamily="2" charset="2"/>
              <a:buChar char="v"/>
            </a:pPr>
            <a:r>
              <a:rPr lang="en-US" b="1" dirty="0"/>
              <a:t>The </a:t>
            </a:r>
            <a:r>
              <a:rPr lang="en-US" b="1" dirty="0" err="1"/>
              <a:t>trm</a:t>
            </a:r>
            <a:r>
              <a:rPr lang="en-US" b="1" dirty="0"/>
              <a:t> mutants lacking proper PPBs had aberrant spindle rotation and division-plane defects. </a:t>
            </a:r>
            <a:endParaRPr lang="en-IN" b="1" dirty="0"/>
          </a:p>
        </p:txBody>
      </p:sp>
    </p:spTree>
    <p:extLst>
      <p:ext uri="{BB962C8B-B14F-4D97-AF65-F5344CB8AC3E}">
        <p14:creationId xmlns:p14="http://schemas.microsoft.com/office/powerpoint/2010/main" val="281276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AC1821AB-30C0-4445-947E-50D1AC6B05F4}"/>
              </a:ext>
            </a:extLst>
          </p:cNvPr>
          <p:cNvPicPr>
            <a:picLocks noChangeAspect="1"/>
          </p:cNvPicPr>
          <p:nvPr/>
        </p:nvPicPr>
        <p:blipFill>
          <a:blip r:embed="rId2"/>
          <a:stretch>
            <a:fillRect/>
          </a:stretch>
        </p:blipFill>
        <p:spPr>
          <a:xfrm>
            <a:off x="1255619" y="20320"/>
            <a:ext cx="9115856" cy="4013200"/>
          </a:xfrm>
          <a:prstGeom prst="rect">
            <a:avLst/>
          </a:prstGeom>
        </p:spPr>
      </p:pic>
      <p:sp>
        <p:nvSpPr>
          <p:cNvPr id="5" name="TextBox 4">
            <a:extLst>
              <a:ext uri="{FF2B5EF4-FFF2-40B4-BE49-F238E27FC236}">
                <a16:creationId xmlns="" xmlns:a16="http://schemas.microsoft.com/office/drawing/2014/main" id="{26C50AB9-B1CE-4B16-8F93-4FF89C9815F1}"/>
              </a:ext>
            </a:extLst>
          </p:cNvPr>
          <p:cNvSpPr txBox="1"/>
          <p:nvPr/>
        </p:nvSpPr>
        <p:spPr>
          <a:xfrm>
            <a:off x="243840" y="4214843"/>
            <a:ext cx="11765280" cy="2308324"/>
          </a:xfrm>
          <a:prstGeom prst="rect">
            <a:avLst/>
          </a:prstGeom>
          <a:noFill/>
        </p:spPr>
        <p:txBody>
          <a:bodyPr wrap="square">
            <a:spAutoFit/>
          </a:bodyPr>
          <a:lstStyle/>
          <a:p>
            <a:pPr algn="just"/>
            <a:r>
              <a:rPr lang="en-US" dirty="0"/>
              <a:t>Division-plane establishment and maintenance. (a) Examples of typical land-plant </a:t>
            </a:r>
            <a:r>
              <a:rPr lang="en-US" b="1" u="sng" dirty="0">
                <a:solidFill>
                  <a:srgbClr val="FF0000"/>
                </a:solidFill>
              </a:rPr>
              <a:t>preprophase band (PPB) </a:t>
            </a:r>
            <a:r>
              <a:rPr lang="en-US" dirty="0"/>
              <a:t>of wild-type Arabidopsis (top left) and </a:t>
            </a:r>
            <a:r>
              <a:rPr lang="en-US" b="1" u="sng" dirty="0">
                <a:solidFill>
                  <a:srgbClr val="FF0000"/>
                </a:solidFill>
              </a:rPr>
              <a:t>mitotic microtubule structures </a:t>
            </a:r>
            <a:r>
              <a:rPr lang="en-US" dirty="0"/>
              <a:t>in maize (from prophase with a PPB until the new cell wall is formed, top right). (b) </a:t>
            </a:r>
            <a:r>
              <a:rPr lang="en-US" b="1" u="sng" dirty="0">
                <a:solidFill>
                  <a:srgbClr val="FF0000"/>
                </a:solidFill>
              </a:rPr>
              <a:t>Mutants with defects in division-plane establishment lacking a clear PPB </a:t>
            </a:r>
            <a:r>
              <a:rPr lang="en-US" dirty="0"/>
              <a:t>(tonneau1 recruitment motif, (trm6,7,8), bottom left) and maintenance, assessed by time-lapse imaging, when the new cell wall does not return to the location of the PPB (tangled1 (tan1) mutant, bottom right).Merged images (far right) show late prophase cell (with PPB in green and indicated with white brackets) and finished cell division (in magenta, asterisk shows misplaced new cell wall). Left panels were modified from (Schaefer et al., 2017) and reprinted with permission from the authors and AAAS. Right panels were modified from (Martinez et al., 2017b) with permission from the authors. Bars, 10 </a:t>
            </a:r>
            <a:r>
              <a:rPr lang="en-US" dirty="0" err="1"/>
              <a:t>lm</a:t>
            </a:r>
            <a:endParaRPr lang="en-IN" dirty="0"/>
          </a:p>
        </p:txBody>
      </p:sp>
    </p:spTree>
    <p:extLst>
      <p:ext uri="{BB962C8B-B14F-4D97-AF65-F5344CB8AC3E}">
        <p14:creationId xmlns:p14="http://schemas.microsoft.com/office/powerpoint/2010/main" val="2907548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00C2FDE4-C8CB-44CB-8515-B73EF3E6E07F}"/>
              </a:ext>
            </a:extLst>
          </p:cNvPr>
          <p:cNvSpPr txBox="1"/>
          <p:nvPr/>
        </p:nvSpPr>
        <p:spPr>
          <a:xfrm>
            <a:off x="243840" y="59958"/>
            <a:ext cx="11775440" cy="3970318"/>
          </a:xfrm>
          <a:prstGeom prst="rect">
            <a:avLst/>
          </a:prstGeom>
          <a:noFill/>
        </p:spPr>
        <p:txBody>
          <a:bodyPr wrap="square">
            <a:spAutoFit/>
          </a:bodyPr>
          <a:lstStyle/>
          <a:p>
            <a:pPr marL="285750" indent="-285750" algn="just">
              <a:buFont typeface="Wingdings" panose="05000000000000000000" pitchFamily="2" charset="2"/>
              <a:buChar char="v"/>
            </a:pPr>
            <a:r>
              <a:rPr lang="en-IN" b="1" dirty="0"/>
              <a:t>The PPB is thought to promote spindle bipolarity and prevent spindle rotation. </a:t>
            </a:r>
          </a:p>
          <a:p>
            <a:pPr marL="285750" indent="-285750" algn="just">
              <a:buFont typeface="Wingdings" panose="05000000000000000000" pitchFamily="2" charset="2"/>
              <a:buChar char="v"/>
            </a:pPr>
            <a:endParaRPr lang="en-IN" b="1" dirty="0"/>
          </a:p>
          <a:p>
            <a:pPr marL="285750" indent="-285750" algn="just">
              <a:buFont typeface="Wingdings" panose="05000000000000000000" pitchFamily="2" charset="2"/>
              <a:buChar char="v"/>
            </a:pPr>
            <a:r>
              <a:rPr lang="en-IN" b="1" dirty="0"/>
              <a:t>When the PPB forms, microtubules accumulate around the nucleus perpendicular to the PPB before metaphase. </a:t>
            </a:r>
          </a:p>
          <a:p>
            <a:pPr marL="285750" indent="-285750" algn="just">
              <a:buFont typeface="Wingdings" panose="05000000000000000000" pitchFamily="2" charset="2"/>
              <a:buChar char="v"/>
            </a:pPr>
            <a:endParaRPr lang="en-IN" b="1" dirty="0"/>
          </a:p>
          <a:p>
            <a:pPr marL="285750" indent="-285750" algn="just">
              <a:buFont typeface="Wingdings" panose="05000000000000000000" pitchFamily="2" charset="2"/>
              <a:buChar char="v"/>
            </a:pPr>
            <a:r>
              <a:rPr lang="en-IN" b="1" dirty="0"/>
              <a:t>If the PPB does not form, microtubules accumulate non-specifically around the nucleus, which delays spindle formation.</a:t>
            </a:r>
          </a:p>
          <a:p>
            <a:pPr marL="285750" indent="-285750" algn="just">
              <a:buFont typeface="Wingdings" panose="05000000000000000000" pitchFamily="2" charset="2"/>
              <a:buChar char="v"/>
            </a:pPr>
            <a:endParaRPr lang="en-IN" b="1" dirty="0"/>
          </a:p>
          <a:p>
            <a:pPr marL="285750" indent="-285750" algn="just">
              <a:buFont typeface="Wingdings" panose="05000000000000000000" pitchFamily="2" charset="2"/>
              <a:buChar char="v"/>
            </a:pPr>
            <a:r>
              <a:rPr lang="en-IN" b="1" dirty="0"/>
              <a:t>Interestingly, in early gametophytic moss cells that do not make PPBs, spindle bipolarity is still anticipated by bipolar accumulation of cytoplasmic microtubule organizing </a:t>
            </a:r>
            <a:r>
              <a:rPr lang="en-IN" b="1" dirty="0" err="1"/>
              <a:t>centers</a:t>
            </a:r>
            <a:r>
              <a:rPr lang="en-IN" b="1" dirty="0"/>
              <a:t> to promote proper division-plane orientation, similar to cytoplasmic microtubule organizing </a:t>
            </a:r>
            <a:r>
              <a:rPr lang="en-IN" b="1" dirty="0" err="1"/>
              <a:t>centers</a:t>
            </a:r>
            <a:r>
              <a:rPr lang="en-IN" b="1" dirty="0"/>
              <a:t> that accumulate before PPB formation in Marchantia polymorpha.</a:t>
            </a:r>
          </a:p>
          <a:p>
            <a:pPr marL="285750" indent="-285750" algn="just">
              <a:buFont typeface="Wingdings" panose="05000000000000000000" pitchFamily="2" charset="2"/>
              <a:buChar char="v"/>
            </a:pPr>
            <a:endParaRPr lang="en-IN" b="1" dirty="0"/>
          </a:p>
          <a:p>
            <a:pPr marL="285750" indent="-285750" algn="just">
              <a:buFont typeface="Wingdings" panose="05000000000000000000" pitchFamily="2" charset="2"/>
              <a:buChar char="v"/>
            </a:pPr>
            <a:r>
              <a:rPr lang="en-IN" b="1" dirty="0"/>
              <a:t>Although altered spindle positioning may lead to </a:t>
            </a:r>
            <a:r>
              <a:rPr lang="en-IN" b="1" dirty="0" err="1"/>
              <a:t>divisionplane</a:t>
            </a:r>
            <a:r>
              <a:rPr lang="en-IN" b="1" dirty="0"/>
              <a:t> defects, spindle rotation and other defects occur in many cells without division-plane defects.</a:t>
            </a:r>
          </a:p>
          <a:p>
            <a:pPr marL="285750" indent="-285750" algn="just">
              <a:buFont typeface="Wingdings" panose="05000000000000000000" pitchFamily="2" charset="2"/>
              <a:buChar char="v"/>
            </a:pPr>
            <a:endParaRPr lang="en-IN" b="1" dirty="0"/>
          </a:p>
        </p:txBody>
      </p:sp>
    </p:spTree>
    <p:extLst>
      <p:ext uri="{BB962C8B-B14F-4D97-AF65-F5344CB8AC3E}">
        <p14:creationId xmlns:p14="http://schemas.microsoft.com/office/powerpoint/2010/main" val="3586565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6F6950DF-7891-419F-880E-1EED8C53FC26}"/>
              </a:ext>
            </a:extLst>
          </p:cNvPr>
          <p:cNvPicPr>
            <a:picLocks noChangeAspect="1"/>
          </p:cNvPicPr>
          <p:nvPr/>
        </p:nvPicPr>
        <p:blipFill>
          <a:blip r:embed="rId2"/>
          <a:stretch>
            <a:fillRect/>
          </a:stretch>
        </p:blipFill>
        <p:spPr>
          <a:xfrm>
            <a:off x="50800" y="0"/>
            <a:ext cx="5781041" cy="5297644"/>
          </a:xfrm>
          <a:prstGeom prst="rect">
            <a:avLst/>
          </a:prstGeom>
        </p:spPr>
      </p:pic>
      <p:sp>
        <p:nvSpPr>
          <p:cNvPr id="5" name="TextBox 4">
            <a:extLst>
              <a:ext uri="{FF2B5EF4-FFF2-40B4-BE49-F238E27FC236}">
                <a16:creationId xmlns="" xmlns:a16="http://schemas.microsoft.com/office/drawing/2014/main" id="{08422AFF-7BB3-4D53-B457-0579E73FB1B8}"/>
              </a:ext>
            </a:extLst>
          </p:cNvPr>
          <p:cNvSpPr txBox="1"/>
          <p:nvPr/>
        </p:nvSpPr>
        <p:spPr>
          <a:xfrm>
            <a:off x="5740400" y="120869"/>
            <a:ext cx="6400800" cy="4524315"/>
          </a:xfrm>
          <a:prstGeom prst="rect">
            <a:avLst/>
          </a:prstGeom>
          <a:noFill/>
        </p:spPr>
        <p:txBody>
          <a:bodyPr wrap="square">
            <a:spAutoFit/>
          </a:bodyPr>
          <a:lstStyle/>
          <a:p>
            <a:pPr marL="285750" indent="-285750" algn="just">
              <a:buFont typeface="Wingdings" panose="05000000000000000000" pitchFamily="2" charset="2"/>
              <a:buChar char="v"/>
            </a:pPr>
            <a:r>
              <a:rPr lang="en-US" b="1" dirty="0"/>
              <a:t>Accumulation of division site localized proteins required for establishment and maintenance of symmetrical plant cell divisions. </a:t>
            </a:r>
          </a:p>
          <a:p>
            <a:pPr marL="285750" indent="-285750" algn="just">
              <a:buFont typeface="Wingdings" panose="05000000000000000000" pitchFamily="2" charset="2"/>
              <a:buChar char="v"/>
            </a:pPr>
            <a:r>
              <a:rPr lang="en-US" b="1" dirty="0"/>
              <a:t>This schematic representation of the cell cycle indicates key transitions, not the timing of the transitions. The position of cortical microtubule arrays (black) and DNA (gray) of plant cells is shown together with phases of the cell cycle. </a:t>
            </a:r>
          </a:p>
          <a:p>
            <a:pPr marL="285750" indent="-285750" algn="just">
              <a:buFont typeface="Wingdings" panose="05000000000000000000" pitchFamily="2" charset="2"/>
              <a:buChar char="v"/>
            </a:pPr>
            <a:r>
              <a:rPr lang="en-US" b="1" dirty="0"/>
              <a:t>The localization of proteins that promote proper formation of the preprophase band (PPB) are listed under Establishment.</a:t>
            </a:r>
          </a:p>
          <a:p>
            <a:pPr marL="285750" indent="-285750" algn="just">
              <a:buFont typeface="Wingdings" panose="05000000000000000000" pitchFamily="2" charset="2"/>
              <a:buChar char="v"/>
            </a:pPr>
            <a:r>
              <a:rPr lang="en-US" b="1" dirty="0"/>
              <a:t> TON1a (red) localizes to the interphase microtubule array, then the division site during prophase and part of metaphase.</a:t>
            </a:r>
          </a:p>
          <a:p>
            <a:pPr marL="285750" indent="-285750" algn="just">
              <a:buFont typeface="Wingdings" panose="05000000000000000000" pitchFamily="2" charset="2"/>
              <a:buChar char="v"/>
            </a:pPr>
            <a:r>
              <a:rPr lang="en-US" b="1" dirty="0"/>
              <a:t>FASS/TON2/DCD1/ADD1 and TRM7 (orange) localize to the division site from prophase to metaphase. </a:t>
            </a:r>
          </a:p>
          <a:p>
            <a:pPr marL="285750" indent="-285750" algn="just">
              <a:buFont typeface="Wingdings" panose="05000000000000000000" pitchFamily="2" charset="2"/>
              <a:buChar char="v"/>
            </a:pPr>
            <a:r>
              <a:rPr lang="en-US" b="1" dirty="0"/>
              <a:t>TRM1 and TRM8 (green) localize to the interphase cortical array and the PPB, similar to many microtubule-binding proteins. </a:t>
            </a:r>
            <a:endParaRPr lang="en-IN" b="1" dirty="0"/>
          </a:p>
        </p:txBody>
      </p:sp>
      <p:sp>
        <p:nvSpPr>
          <p:cNvPr id="7" name="TextBox 6">
            <a:extLst>
              <a:ext uri="{FF2B5EF4-FFF2-40B4-BE49-F238E27FC236}">
                <a16:creationId xmlns="" xmlns:a16="http://schemas.microsoft.com/office/drawing/2014/main" id="{A5361C79-1E02-48E3-A329-71905FB6428A}"/>
              </a:ext>
            </a:extLst>
          </p:cNvPr>
          <p:cNvSpPr txBox="1"/>
          <p:nvPr/>
        </p:nvSpPr>
        <p:spPr>
          <a:xfrm>
            <a:off x="162560" y="5191820"/>
            <a:ext cx="11978640" cy="1477328"/>
          </a:xfrm>
          <a:prstGeom prst="rect">
            <a:avLst/>
          </a:prstGeom>
          <a:noFill/>
        </p:spPr>
        <p:txBody>
          <a:bodyPr wrap="square">
            <a:spAutoFit/>
          </a:bodyPr>
          <a:lstStyle/>
          <a:p>
            <a:pPr marL="285750" indent="-285750" algn="just">
              <a:buFont typeface="Wingdings" panose="05000000000000000000" pitchFamily="2" charset="2"/>
              <a:buChar char="q"/>
            </a:pPr>
            <a:r>
              <a:rPr lang="en-US" b="1" dirty="0"/>
              <a:t>TAN1, POK1, POK2, KCBP, RAN-GAP and MAP65-4 (blue) localize to the division site from prophase through cytokinesis. PHGAP1 and PHGAP2 (indigo) localize to the division site from metaphase through cytokinesis. </a:t>
            </a:r>
          </a:p>
          <a:p>
            <a:pPr marL="285750" indent="-285750" algn="just">
              <a:buFont typeface="Wingdings" panose="05000000000000000000" pitchFamily="2" charset="2"/>
              <a:buChar char="q"/>
            </a:pPr>
            <a:r>
              <a:rPr lang="en-US" b="1" dirty="0"/>
              <a:t>AIR9 (violet) localizes to the division site along the violet track, co-localizing with the interphase microtubule array, then co-localizing with the PPB. </a:t>
            </a:r>
          </a:p>
          <a:p>
            <a:pPr marL="285750" indent="-285750" algn="just">
              <a:buFont typeface="Wingdings" panose="05000000000000000000" pitchFamily="2" charset="2"/>
              <a:buChar char="q"/>
            </a:pPr>
            <a:r>
              <a:rPr lang="en-US" b="1" dirty="0"/>
              <a:t>AIR9 localizes to the division site when the phragmoplast reaches the cortex.</a:t>
            </a:r>
            <a:endParaRPr lang="en-IN" dirty="0"/>
          </a:p>
        </p:txBody>
      </p:sp>
    </p:spTree>
    <p:extLst>
      <p:ext uri="{BB962C8B-B14F-4D97-AF65-F5344CB8AC3E}">
        <p14:creationId xmlns:p14="http://schemas.microsoft.com/office/powerpoint/2010/main" val="2780267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3061FA1C-F160-4E49-BB08-1674DCC8A1DD}"/>
              </a:ext>
            </a:extLst>
          </p:cNvPr>
          <p:cNvPicPr>
            <a:picLocks noChangeAspect="1"/>
          </p:cNvPicPr>
          <p:nvPr/>
        </p:nvPicPr>
        <p:blipFill>
          <a:blip r:embed="rId2"/>
          <a:stretch>
            <a:fillRect/>
          </a:stretch>
        </p:blipFill>
        <p:spPr>
          <a:xfrm>
            <a:off x="672957" y="271078"/>
            <a:ext cx="5562886" cy="2597283"/>
          </a:xfrm>
          <a:prstGeom prst="rect">
            <a:avLst/>
          </a:prstGeom>
        </p:spPr>
      </p:pic>
      <p:sp>
        <p:nvSpPr>
          <p:cNvPr id="5" name="TextBox 4">
            <a:extLst>
              <a:ext uri="{FF2B5EF4-FFF2-40B4-BE49-F238E27FC236}">
                <a16:creationId xmlns="" xmlns:a16="http://schemas.microsoft.com/office/drawing/2014/main" id="{EA6C663C-0927-402A-BBCE-1653CEB42D47}"/>
              </a:ext>
            </a:extLst>
          </p:cNvPr>
          <p:cNvSpPr txBox="1"/>
          <p:nvPr/>
        </p:nvSpPr>
        <p:spPr>
          <a:xfrm>
            <a:off x="254000" y="3097471"/>
            <a:ext cx="11805920" cy="3416320"/>
          </a:xfrm>
          <a:prstGeom prst="rect">
            <a:avLst/>
          </a:prstGeom>
          <a:noFill/>
        </p:spPr>
        <p:txBody>
          <a:bodyPr wrap="square">
            <a:spAutoFit/>
          </a:bodyPr>
          <a:lstStyle/>
          <a:p>
            <a:pPr marL="285750" indent="-285750" algn="just">
              <a:buFont typeface="Wingdings" panose="05000000000000000000" pitchFamily="2" charset="2"/>
              <a:buChar char="v"/>
            </a:pPr>
            <a:r>
              <a:rPr lang="en-IN" b="1" dirty="0">
                <a:solidFill>
                  <a:srgbClr val="FF0000"/>
                </a:solidFill>
              </a:rPr>
              <a:t>TRM1 interacts with TON1a via a region of TRM1 containing conserved domain 2. </a:t>
            </a:r>
          </a:p>
          <a:p>
            <a:pPr marL="285750" indent="-285750" algn="just">
              <a:buFont typeface="Wingdings" panose="05000000000000000000" pitchFamily="2" charset="2"/>
              <a:buChar char="v"/>
            </a:pPr>
            <a:r>
              <a:rPr lang="en-IN" b="1" dirty="0">
                <a:solidFill>
                  <a:srgbClr val="FF0000"/>
                </a:solidFill>
              </a:rPr>
              <a:t>TON1a interacts with multiple TRMs (2, 3, 7, 11, 14, 19, 20, 21, 22, 25 and 26). </a:t>
            </a:r>
          </a:p>
          <a:p>
            <a:pPr marL="285750" indent="-285750" algn="just">
              <a:buFont typeface="Wingdings" panose="05000000000000000000" pitchFamily="2" charset="2"/>
              <a:buChar char="v"/>
            </a:pPr>
            <a:r>
              <a:rPr lang="en-IN" b="1" dirty="0">
                <a:solidFill>
                  <a:srgbClr val="FF0000"/>
                </a:solidFill>
              </a:rPr>
              <a:t>TRM19 interacts with TON1, FASS/TON2 and PP2A. </a:t>
            </a:r>
          </a:p>
          <a:p>
            <a:pPr marL="285750" indent="-285750" algn="just">
              <a:buFont typeface="Wingdings" panose="05000000000000000000" pitchFamily="2" charset="2"/>
              <a:buChar char="v"/>
            </a:pPr>
            <a:r>
              <a:rPr lang="en-IN" b="1" dirty="0">
                <a:solidFill>
                  <a:srgbClr val="FF0000"/>
                </a:solidFill>
              </a:rPr>
              <a:t>TRM1, TRM3 and TRM29 interact with FASS/TON2, probably via interaction with conserved TRM domain 3. </a:t>
            </a:r>
          </a:p>
          <a:p>
            <a:pPr marL="285750" indent="-285750" algn="just">
              <a:buFont typeface="Wingdings" panose="05000000000000000000" pitchFamily="2" charset="2"/>
              <a:buChar char="v"/>
            </a:pPr>
            <a:r>
              <a:rPr lang="en-IN" b="1" dirty="0">
                <a:solidFill>
                  <a:srgbClr val="FF0000"/>
                </a:solidFill>
              </a:rPr>
              <a:t>CDKA interacts with TON1a and TON1b : genetic interactions suggest that speeding up cell-cycle progression worsens division-plane defects of ton1a mutants.</a:t>
            </a:r>
          </a:p>
          <a:p>
            <a:pPr marL="285750" indent="-285750" algn="just">
              <a:buFont typeface="Wingdings" panose="05000000000000000000" pitchFamily="2" charset="2"/>
              <a:buChar char="v"/>
            </a:pPr>
            <a:r>
              <a:rPr lang="en-IN" b="1" dirty="0">
                <a:solidFill>
                  <a:srgbClr val="FF0000"/>
                </a:solidFill>
              </a:rPr>
              <a:t>Maintenance: POK1 interacts with TAN1, RAN-GAP and PHGAP1 and 2. </a:t>
            </a:r>
          </a:p>
          <a:p>
            <a:pPr marL="285750" indent="-285750" algn="just">
              <a:buFont typeface="Wingdings" panose="05000000000000000000" pitchFamily="2" charset="2"/>
              <a:buChar char="v"/>
            </a:pPr>
            <a:r>
              <a:rPr lang="en-IN" b="1" dirty="0">
                <a:solidFill>
                  <a:srgbClr val="FF0000"/>
                </a:solidFill>
              </a:rPr>
              <a:t>tan1 air9 double mutants have a synthetic division-plane orientation defect suggesting genetic interaction. </a:t>
            </a:r>
          </a:p>
          <a:p>
            <a:pPr marL="285750" indent="-285750" algn="just">
              <a:buFont typeface="Wingdings" panose="05000000000000000000" pitchFamily="2" charset="2"/>
              <a:buChar char="v"/>
            </a:pPr>
            <a:r>
              <a:rPr lang="en-IN" b="1" dirty="0">
                <a:solidFill>
                  <a:srgbClr val="FF0000"/>
                </a:solidFill>
              </a:rPr>
              <a:t>AIR9 physically interacts with KCBP. </a:t>
            </a:r>
          </a:p>
          <a:p>
            <a:pPr marL="285750" indent="-285750" algn="just">
              <a:buFont typeface="Wingdings" panose="05000000000000000000" pitchFamily="2" charset="2"/>
              <a:buChar char="v"/>
            </a:pPr>
            <a:r>
              <a:rPr lang="en-IN" b="1" dirty="0">
                <a:solidFill>
                  <a:srgbClr val="FF0000"/>
                </a:solidFill>
              </a:rPr>
              <a:t>CDKA, KCBP and RANGAP1 are </a:t>
            </a:r>
            <a:r>
              <a:rPr lang="en-IN" b="1" dirty="0" err="1">
                <a:solidFill>
                  <a:srgbClr val="FF0000"/>
                </a:solidFill>
              </a:rPr>
              <a:t>labeled</a:t>
            </a:r>
            <a:r>
              <a:rPr lang="en-IN" b="1" dirty="0">
                <a:solidFill>
                  <a:srgbClr val="FF0000"/>
                </a:solidFill>
              </a:rPr>
              <a:t> in </a:t>
            </a:r>
            <a:r>
              <a:rPr lang="en-IN" b="1" dirty="0" err="1">
                <a:solidFill>
                  <a:srgbClr val="FF0000"/>
                </a:solidFill>
              </a:rPr>
              <a:t>gray</a:t>
            </a:r>
            <a:r>
              <a:rPr lang="en-IN" b="1" dirty="0">
                <a:solidFill>
                  <a:srgbClr val="FF0000"/>
                </a:solidFill>
              </a:rPr>
              <a:t> to reflect that specific roles in division-plane establishment or maintenance are still unclear. This model reflects our current understanding of division-plane establishment and maintenance but there are likely as-yet-unidentified proteins and interactions between them</a:t>
            </a:r>
          </a:p>
        </p:txBody>
      </p:sp>
      <p:sp>
        <p:nvSpPr>
          <p:cNvPr id="7" name="TextBox 6">
            <a:extLst>
              <a:ext uri="{FF2B5EF4-FFF2-40B4-BE49-F238E27FC236}">
                <a16:creationId xmlns="" xmlns:a16="http://schemas.microsoft.com/office/drawing/2014/main" id="{F101DC74-83D5-40CF-954F-6439C92AF09F}"/>
              </a:ext>
            </a:extLst>
          </p:cNvPr>
          <p:cNvSpPr txBox="1"/>
          <p:nvPr/>
        </p:nvSpPr>
        <p:spPr>
          <a:xfrm>
            <a:off x="5567680" y="108079"/>
            <a:ext cx="6441440" cy="2862322"/>
          </a:xfrm>
          <a:prstGeom prst="rect">
            <a:avLst/>
          </a:prstGeom>
          <a:noFill/>
        </p:spPr>
        <p:txBody>
          <a:bodyPr wrap="square">
            <a:spAutoFit/>
          </a:bodyPr>
          <a:lstStyle/>
          <a:p>
            <a:pPr marL="285750" indent="-285750" algn="just">
              <a:buFont typeface="Wingdings" panose="05000000000000000000" pitchFamily="2" charset="2"/>
              <a:buChar char="v"/>
            </a:pPr>
            <a:r>
              <a:rPr lang="en-IN" b="1" dirty="0">
                <a:solidFill>
                  <a:srgbClr val="FF0000"/>
                </a:solidFill>
              </a:rPr>
              <a:t>A schematic of currently known division-plane establishment and maintenance interactions. </a:t>
            </a:r>
          </a:p>
          <a:p>
            <a:pPr marL="285750" indent="-285750" algn="just">
              <a:buFont typeface="Wingdings" panose="05000000000000000000" pitchFamily="2" charset="2"/>
              <a:buChar char="v"/>
            </a:pPr>
            <a:r>
              <a:rPr lang="en-IN" b="1" dirty="0">
                <a:solidFill>
                  <a:srgbClr val="FF0000"/>
                </a:solidFill>
              </a:rPr>
              <a:t>Potentially indirect protein–protein interactions identified by mass-spectrometry are indicated with dotted magenta lines, direct protein–protein interactions are indicated with black lines, whereas genetic interactions are indicated with green lines. </a:t>
            </a:r>
          </a:p>
          <a:p>
            <a:pPr marL="285750" indent="-285750" algn="just">
              <a:buFont typeface="Wingdings" panose="05000000000000000000" pitchFamily="2" charset="2"/>
              <a:buChar char="v"/>
            </a:pPr>
            <a:r>
              <a:rPr lang="en-IN" b="1" dirty="0">
                <a:solidFill>
                  <a:srgbClr val="FF0000"/>
                </a:solidFill>
              </a:rPr>
              <a:t>Establishment: the components of the TON1/TRM/PP2A (TTP) complex. TON1a interacts with. </a:t>
            </a:r>
          </a:p>
          <a:p>
            <a:pPr marL="285750" indent="-285750" algn="just">
              <a:buFont typeface="Wingdings" panose="05000000000000000000" pitchFamily="2" charset="2"/>
              <a:buChar char="v"/>
            </a:pPr>
            <a:r>
              <a:rPr lang="en-IN" b="1" dirty="0">
                <a:solidFill>
                  <a:srgbClr val="FF0000"/>
                </a:solidFill>
              </a:rPr>
              <a:t>FASS/ TON2 interacts with TON1a, TON1b and PP2A. </a:t>
            </a:r>
          </a:p>
        </p:txBody>
      </p:sp>
    </p:spTree>
    <p:extLst>
      <p:ext uri="{BB962C8B-B14F-4D97-AF65-F5344CB8AC3E}">
        <p14:creationId xmlns:p14="http://schemas.microsoft.com/office/powerpoint/2010/main" val="391517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1474</Words>
  <Application>Microsoft Office PowerPoint</Application>
  <PresentationFormat>Widescreen</PresentationFormat>
  <Paragraphs>101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CELL DIVISION PLANE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DIVISION PLANE</dc:title>
  <dc:creator>Lenovo</dc:creator>
  <cp:lastModifiedBy>Lenovo</cp:lastModifiedBy>
  <cp:revision>2</cp:revision>
  <dcterms:created xsi:type="dcterms:W3CDTF">2022-10-01T07:18:57Z</dcterms:created>
  <dcterms:modified xsi:type="dcterms:W3CDTF">2022-10-01T07:19:23Z</dcterms:modified>
</cp:coreProperties>
</file>