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A831C-7159-47F6-ACA2-D629741D53C5}" type="datetimeFigureOut">
              <a:rPr lang="en-IN" smtClean="0"/>
              <a:t>20-09-2022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ADEA3-EFEE-4237-9087-E3C55CA56F8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18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CAB8-35EA-4548-BD45-DE879B96AB17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4E25D-BA1D-4E07-8837-C6DA2D13E97E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DD885-91BC-4B83-BF62-0AF6B9AF6EEB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D777-F7A4-42A5-8A05-C470AE951E7A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99F3-76F2-4876-83EA-4E853C6860DC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8707-4304-4F00-BFF6-7A706D797541}" type="datetime1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C7E6-D1AB-4B70-B3A8-CF6F0163A66D}" type="datetime1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09A1-BE9D-4977-B534-1359CCF8D4CC}" type="datetime1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B5A-EA92-4ADE-863A-3569720C4E4B}" type="datetime1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13E6-3C46-474A-BB54-A436A53633C7}" type="datetime1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A3C5-311C-4E02-815C-69573CE33024}" type="datetime1">
              <a:rPr lang="en-US" smtClean="0"/>
              <a:t>9/20/2022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Samiuddin, Contract Law-I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A8C18A4-2364-469E-9530-8C11839CD0EA}" type="datetime1">
              <a:rPr lang="en-US" smtClean="0"/>
              <a:t>9/20/2022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IN" dirty="0" smtClean="0"/>
              <a:t>Consideration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r>
              <a:rPr lang="en-IN" dirty="0" smtClean="0"/>
              <a:t>Section 25- An agreement made without consideration is void.</a:t>
            </a:r>
          </a:p>
          <a:p>
            <a:r>
              <a:rPr lang="en-IN" dirty="0" smtClean="0"/>
              <a:t>Definitions by various scholars– Blackstone, Pollock</a:t>
            </a:r>
          </a:p>
          <a:p>
            <a:r>
              <a:rPr lang="en-IN" b="1" dirty="0" err="1" smtClean="0"/>
              <a:t>Rann</a:t>
            </a:r>
            <a:r>
              <a:rPr lang="en-IN" b="1" dirty="0" smtClean="0"/>
              <a:t> v Hughes</a:t>
            </a:r>
            <a:r>
              <a:rPr lang="en-IN" dirty="0" smtClean="0"/>
              <a:t>, Lord Baron </a:t>
            </a:r>
            <a:r>
              <a:rPr lang="en-IN" dirty="0" err="1" smtClean="0"/>
              <a:t>Skynner</a:t>
            </a:r>
            <a:endParaRPr lang="en-IN" dirty="0" smtClean="0"/>
          </a:p>
          <a:p>
            <a:r>
              <a:rPr lang="en-IN" b="1" dirty="0" smtClean="0"/>
              <a:t>Curie v </a:t>
            </a:r>
            <a:r>
              <a:rPr lang="en-IN" b="1" dirty="0" err="1" smtClean="0"/>
              <a:t>Misa</a:t>
            </a:r>
            <a:r>
              <a:rPr lang="en-IN" dirty="0" smtClean="0"/>
              <a:t>, J Lush</a:t>
            </a:r>
          </a:p>
          <a:p>
            <a:r>
              <a:rPr lang="en-IN" dirty="0" smtClean="0"/>
              <a:t>S. 2(d)</a:t>
            </a:r>
          </a:p>
          <a:p>
            <a:r>
              <a:rPr lang="en-IN" dirty="0" smtClean="0"/>
              <a:t>Consideration is called “quid pro quo” i.e. something in return.</a:t>
            </a:r>
          </a:p>
          <a:p>
            <a:r>
              <a:rPr lang="en-IN" dirty="0" smtClean="0"/>
              <a:t>Consideration is motive of contract.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8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Legal Rules of Consideration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Consideration should be furnished at the desire of the promisor. </a:t>
            </a:r>
            <a:r>
              <a:rPr lang="en-IN" b="1" dirty="0" err="1" smtClean="0"/>
              <a:t>Durga</a:t>
            </a:r>
            <a:r>
              <a:rPr lang="en-IN" b="1" dirty="0" smtClean="0"/>
              <a:t> Prasad v </a:t>
            </a:r>
            <a:r>
              <a:rPr lang="en-IN" b="1" dirty="0" err="1" smtClean="0"/>
              <a:t>Baldeo</a:t>
            </a:r>
            <a:endParaRPr lang="en-IN" b="1" dirty="0" smtClean="0"/>
          </a:p>
          <a:p>
            <a:r>
              <a:rPr lang="en-IN" dirty="0" smtClean="0"/>
              <a:t>Consideration may be moved by the </a:t>
            </a:r>
            <a:r>
              <a:rPr lang="en-IN" dirty="0" err="1" smtClean="0"/>
              <a:t>promisee</a:t>
            </a:r>
            <a:r>
              <a:rPr lang="en-IN" dirty="0" smtClean="0"/>
              <a:t> or any other person.</a:t>
            </a:r>
          </a:p>
          <a:p>
            <a:r>
              <a:rPr lang="en-IN" dirty="0" smtClean="0"/>
              <a:t>Consideration may be past, present or future</a:t>
            </a:r>
          </a:p>
          <a:p>
            <a:r>
              <a:rPr lang="en-IN" dirty="0" smtClean="0"/>
              <a:t>Consideration must be of some value in the eye of law, i.e. it must be real and not illusory.</a:t>
            </a:r>
          </a:p>
          <a:p>
            <a:r>
              <a:rPr lang="en-IN" dirty="0" smtClean="0"/>
              <a:t>Consideration need not be adequate to promise.(Explanation 2 of S. 25)</a:t>
            </a:r>
          </a:p>
          <a:p>
            <a:r>
              <a:rPr lang="en-IN" dirty="0" smtClean="0"/>
              <a:t>Forbearance to sue is good consideration. (</a:t>
            </a:r>
            <a:r>
              <a:rPr lang="en-IN" b="1" dirty="0" err="1" smtClean="0"/>
              <a:t>Mcgregor</a:t>
            </a:r>
            <a:r>
              <a:rPr lang="en-IN" b="1" dirty="0" smtClean="0"/>
              <a:t> v </a:t>
            </a:r>
            <a:r>
              <a:rPr lang="en-IN" b="1" dirty="0" err="1" smtClean="0"/>
              <a:t>Mcgregor</a:t>
            </a:r>
            <a:r>
              <a:rPr lang="en-IN" dirty="0" smtClean="0"/>
              <a:t>) 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IN" dirty="0" smtClean="0"/>
              <a:t>Promissory Estoppel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r>
              <a:rPr lang="en-IN" dirty="0" smtClean="0"/>
              <a:t>Promissory Estoppel is an exception to consideration.</a:t>
            </a:r>
          </a:p>
          <a:p>
            <a:r>
              <a:rPr lang="en-IN" b="1" dirty="0" err="1" smtClean="0"/>
              <a:t>Kedar</a:t>
            </a:r>
            <a:r>
              <a:rPr lang="en-IN" b="1" dirty="0" smtClean="0"/>
              <a:t> </a:t>
            </a:r>
            <a:r>
              <a:rPr lang="en-IN" b="1" dirty="0" err="1" smtClean="0"/>
              <a:t>Nath</a:t>
            </a:r>
            <a:r>
              <a:rPr lang="en-IN" b="1" dirty="0" smtClean="0"/>
              <a:t> v </a:t>
            </a:r>
            <a:r>
              <a:rPr lang="en-IN" b="1" dirty="0" err="1" smtClean="0"/>
              <a:t>Gorie</a:t>
            </a:r>
            <a:r>
              <a:rPr lang="en-IN" b="1" dirty="0" smtClean="0"/>
              <a:t> </a:t>
            </a:r>
            <a:r>
              <a:rPr lang="en-IN" b="1" dirty="0" err="1" smtClean="0"/>
              <a:t>Mohd</a:t>
            </a:r>
            <a:r>
              <a:rPr lang="en-IN" b="1" dirty="0" smtClean="0"/>
              <a:t>.</a:t>
            </a:r>
          </a:p>
          <a:p>
            <a:r>
              <a:rPr lang="en-IN" b="1" dirty="0" smtClean="0"/>
              <a:t>Union of India v Anglo Afghan Trading Co. </a:t>
            </a:r>
          </a:p>
          <a:p>
            <a:r>
              <a:rPr lang="en-IN" b="1" dirty="0" smtClean="0"/>
              <a:t>M. P. Sugar Mills v State of U.P</a:t>
            </a:r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IN" dirty="0" err="1" smtClean="0"/>
              <a:t>Privity</a:t>
            </a:r>
            <a:r>
              <a:rPr lang="en-IN" dirty="0" smtClean="0"/>
              <a:t> of Consideration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/>
          <a:lstStyle/>
          <a:p>
            <a:pPr marL="114300" indent="0">
              <a:buNone/>
            </a:pPr>
            <a:r>
              <a:rPr lang="en-IN" dirty="0" smtClean="0"/>
              <a:t>Stranger to consideration cannot enforce the contract.</a:t>
            </a:r>
          </a:p>
          <a:p>
            <a:pPr marL="114300" indent="0">
              <a:buNone/>
            </a:pPr>
            <a:endParaRPr lang="en-IN" dirty="0" smtClean="0"/>
          </a:p>
          <a:p>
            <a:pPr marL="114300" indent="0">
              <a:buNone/>
            </a:pPr>
            <a:r>
              <a:rPr lang="en-IN" dirty="0" smtClean="0"/>
              <a:t>English Law:</a:t>
            </a:r>
          </a:p>
          <a:p>
            <a:pPr marL="114300" indent="0">
              <a:buNone/>
            </a:pPr>
            <a:r>
              <a:rPr lang="en-IN" b="1" dirty="0" smtClean="0"/>
              <a:t>Dutton v Poole</a:t>
            </a:r>
          </a:p>
          <a:p>
            <a:pPr marL="114300" indent="0">
              <a:buNone/>
            </a:pPr>
            <a:r>
              <a:rPr lang="en-IN" b="1" dirty="0" smtClean="0"/>
              <a:t>Twiddle v Atkinson</a:t>
            </a:r>
          </a:p>
          <a:p>
            <a:pPr marL="114300" indent="0">
              <a:buNone/>
            </a:pPr>
            <a:r>
              <a:rPr lang="en-IN" b="1" dirty="0" smtClean="0"/>
              <a:t>Dunlop Pneumatic Tyres Co. v Selfridge &amp; Co</a:t>
            </a:r>
          </a:p>
          <a:p>
            <a:pPr marL="114300" indent="0">
              <a:buNone/>
            </a:pPr>
            <a:endParaRPr lang="en-IN" b="1" dirty="0"/>
          </a:p>
          <a:p>
            <a:pPr marL="114300" indent="0">
              <a:buNone/>
            </a:pPr>
            <a:r>
              <a:rPr lang="en-IN" dirty="0" smtClean="0"/>
              <a:t>Indian Position:</a:t>
            </a:r>
          </a:p>
          <a:p>
            <a:pPr marL="114300" indent="0">
              <a:buNone/>
            </a:pPr>
            <a:r>
              <a:rPr lang="en-IN" dirty="0" smtClean="0"/>
              <a:t>Not applicable in India [S. 2(d)]</a:t>
            </a:r>
          </a:p>
          <a:p>
            <a:pPr marL="114300" indent="0">
              <a:buNone/>
            </a:pPr>
            <a:r>
              <a:rPr lang="en-IN" b="1" dirty="0" err="1" smtClean="0"/>
              <a:t>Chinnaya</a:t>
            </a:r>
            <a:r>
              <a:rPr lang="en-IN" b="1" dirty="0" smtClean="0"/>
              <a:t> v </a:t>
            </a:r>
            <a:r>
              <a:rPr lang="en-IN" b="1" dirty="0" err="1" smtClean="0"/>
              <a:t>Ramaya</a:t>
            </a:r>
            <a:endParaRPr lang="en-IN" b="1" dirty="0" smtClean="0"/>
          </a:p>
          <a:p>
            <a:pPr marL="114300" indent="0">
              <a:buNone/>
            </a:pPr>
            <a:endParaRPr lang="en-IN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8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IN" dirty="0" err="1" smtClean="0"/>
              <a:t>Privity</a:t>
            </a:r>
            <a:r>
              <a:rPr lang="en-IN" dirty="0" smtClean="0"/>
              <a:t> of Contract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Stranger to Contract cannot enforce sue to enforce the contract.</a:t>
            </a:r>
          </a:p>
          <a:p>
            <a:r>
              <a:rPr lang="en-IN" dirty="0" smtClean="0"/>
              <a:t>Applicable both in England and India</a:t>
            </a:r>
          </a:p>
          <a:p>
            <a:r>
              <a:rPr lang="en-IN" b="1" dirty="0" err="1" smtClean="0"/>
              <a:t>Jamna</a:t>
            </a:r>
            <a:r>
              <a:rPr lang="en-IN" b="1" dirty="0" smtClean="0"/>
              <a:t> Das v Ram </a:t>
            </a:r>
            <a:r>
              <a:rPr lang="en-IN" b="1" dirty="0" err="1" smtClean="0"/>
              <a:t>Avtar</a:t>
            </a:r>
            <a:endParaRPr lang="en-IN" b="1" dirty="0" smtClean="0"/>
          </a:p>
          <a:p>
            <a:r>
              <a:rPr lang="en-IN" b="1" dirty="0" err="1" smtClean="0"/>
              <a:t>Khwaja</a:t>
            </a:r>
            <a:r>
              <a:rPr lang="en-IN" b="1" dirty="0" smtClean="0"/>
              <a:t> Md. Khan v </a:t>
            </a:r>
            <a:r>
              <a:rPr lang="en-IN" b="1" dirty="0" err="1" smtClean="0"/>
              <a:t>Hussaini</a:t>
            </a:r>
            <a:r>
              <a:rPr lang="en-IN" b="1" dirty="0" smtClean="0"/>
              <a:t> Begum</a:t>
            </a:r>
          </a:p>
          <a:p>
            <a:r>
              <a:rPr lang="en-IN" b="1" dirty="0" smtClean="0"/>
              <a:t>M. C. </a:t>
            </a:r>
            <a:r>
              <a:rPr lang="en-IN" b="1" dirty="0" err="1" smtClean="0"/>
              <a:t>Chacko</a:t>
            </a:r>
            <a:r>
              <a:rPr lang="en-IN" b="1" dirty="0" smtClean="0"/>
              <a:t> v Bank of Travancore</a:t>
            </a:r>
          </a:p>
          <a:p>
            <a:endParaRPr lang="en-IN" b="1" dirty="0"/>
          </a:p>
          <a:p>
            <a:pPr marL="114300" indent="0">
              <a:buNone/>
            </a:pPr>
            <a:r>
              <a:rPr lang="en-IN" b="1" dirty="0" smtClean="0"/>
              <a:t>Exceptions to rule of </a:t>
            </a:r>
            <a:r>
              <a:rPr lang="en-IN" b="1" dirty="0" err="1" smtClean="0"/>
              <a:t>Privity</a:t>
            </a:r>
            <a:r>
              <a:rPr lang="en-IN" b="1" dirty="0" smtClean="0"/>
              <a:t> of Contract—</a:t>
            </a:r>
          </a:p>
          <a:p>
            <a:r>
              <a:rPr lang="en-IN" dirty="0" smtClean="0"/>
              <a:t> Beneficiaries under Trust or Charge (</a:t>
            </a:r>
            <a:r>
              <a:rPr lang="en-IN" b="1" dirty="0" err="1" smtClean="0"/>
              <a:t>Khwaja</a:t>
            </a:r>
            <a:r>
              <a:rPr lang="en-IN" b="1" dirty="0" smtClean="0"/>
              <a:t> </a:t>
            </a:r>
            <a:r>
              <a:rPr lang="en-IN" b="1" dirty="0"/>
              <a:t>M</a:t>
            </a:r>
            <a:r>
              <a:rPr lang="en-IN" b="1" dirty="0" smtClean="0"/>
              <a:t>d. Khan v </a:t>
            </a:r>
            <a:r>
              <a:rPr lang="en-IN" b="1" dirty="0" err="1" smtClean="0"/>
              <a:t>Hussaini</a:t>
            </a:r>
            <a:r>
              <a:rPr lang="en-IN" b="1" dirty="0" smtClean="0"/>
              <a:t> Begum, </a:t>
            </a:r>
            <a:r>
              <a:rPr lang="en-IN" b="1" dirty="0" err="1" smtClean="0"/>
              <a:t>Rana</a:t>
            </a:r>
            <a:r>
              <a:rPr lang="en-IN" b="1" dirty="0" smtClean="0"/>
              <a:t> </a:t>
            </a:r>
            <a:r>
              <a:rPr lang="en-IN" b="1" dirty="0" err="1" smtClean="0"/>
              <a:t>Umanath</a:t>
            </a:r>
            <a:r>
              <a:rPr lang="en-IN" b="1" dirty="0" smtClean="0"/>
              <a:t> Singh v Jung </a:t>
            </a:r>
            <a:r>
              <a:rPr lang="en-IN" b="1" dirty="0" err="1" smtClean="0"/>
              <a:t>Bahadur</a:t>
            </a:r>
            <a:r>
              <a:rPr lang="en-IN" dirty="0"/>
              <a:t>)</a:t>
            </a:r>
            <a:r>
              <a:rPr lang="en-IN" dirty="0" smtClean="0"/>
              <a:t>  </a:t>
            </a:r>
          </a:p>
          <a:p>
            <a:r>
              <a:rPr lang="en-IN" dirty="0" smtClean="0"/>
              <a:t>Family settlement and arrangement</a:t>
            </a:r>
          </a:p>
          <a:p>
            <a:r>
              <a:rPr lang="en-IN" dirty="0" smtClean="0"/>
              <a:t>Acknowledgment or estoppel (</a:t>
            </a:r>
            <a:r>
              <a:rPr lang="en-IN" b="1" dirty="0" err="1" smtClean="0"/>
              <a:t>Narayani</a:t>
            </a:r>
            <a:r>
              <a:rPr lang="en-IN" b="1" dirty="0" smtClean="0"/>
              <a:t> Devi v </a:t>
            </a:r>
            <a:r>
              <a:rPr lang="en-IN" b="1" dirty="0"/>
              <a:t>T</a:t>
            </a:r>
            <a:r>
              <a:rPr lang="en-IN" b="1" dirty="0" smtClean="0"/>
              <a:t>agore Industries</a:t>
            </a:r>
            <a:r>
              <a:rPr lang="en-IN" dirty="0" smtClean="0"/>
              <a:t>)</a:t>
            </a:r>
          </a:p>
          <a:p>
            <a:r>
              <a:rPr lang="en-IN" dirty="0" smtClean="0"/>
              <a:t>Covenant Running with the land</a:t>
            </a:r>
          </a:p>
          <a:p>
            <a:r>
              <a:rPr lang="en-IN" dirty="0" smtClean="0"/>
              <a:t>Contract </a:t>
            </a:r>
            <a:r>
              <a:rPr lang="en-IN" smtClean="0"/>
              <a:t>by Agent </a:t>
            </a:r>
            <a:r>
              <a:rPr lang="en-IN" dirty="0" smtClean="0"/>
              <a:t>bound </a:t>
            </a:r>
            <a:r>
              <a:rPr lang="en-IN" smtClean="0"/>
              <a:t>the Principal.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8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b="1" dirty="0" smtClean="0"/>
              <a:t>Agreements without consideration are void (S. 25)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76800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en-IN" sz="2400" b="1" dirty="0" smtClean="0"/>
              <a:t>Exceptions </a:t>
            </a:r>
          </a:p>
          <a:p>
            <a:pPr algn="just"/>
            <a:r>
              <a:rPr lang="en-IN" sz="2400" dirty="0" smtClean="0"/>
              <a:t>S. 25(1)– Agreement made on account of natural love and affection between parties standing in near relation. But such agreement must be made in writing and registered. </a:t>
            </a:r>
            <a:r>
              <a:rPr lang="en-IN" sz="2400" b="1" dirty="0" err="1" smtClean="0"/>
              <a:t>Rajlukhy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Dabee</a:t>
            </a:r>
            <a:r>
              <a:rPr lang="en-IN" sz="2400" b="1" dirty="0" smtClean="0"/>
              <a:t> v. </a:t>
            </a:r>
            <a:r>
              <a:rPr lang="en-IN" sz="2400" b="1" dirty="0" err="1" smtClean="0"/>
              <a:t>Bhoothnath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Mookerjee</a:t>
            </a:r>
            <a:endParaRPr lang="en-IN" sz="2400" b="1" dirty="0" smtClean="0"/>
          </a:p>
          <a:p>
            <a:pPr algn="just"/>
            <a:r>
              <a:rPr lang="en-IN" sz="2400" dirty="0" smtClean="0"/>
              <a:t>S. 25(2)-- Past Voluntary Service</a:t>
            </a:r>
          </a:p>
          <a:p>
            <a:pPr algn="just"/>
            <a:r>
              <a:rPr lang="en-IN" sz="2400" dirty="0" smtClean="0"/>
              <a:t>S. 25(3)– Time-barred debt </a:t>
            </a:r>
          </a:p>
          <a:p>
            <a:pPr marL="114300" indent="0" algn="just">
              <a:buNone/>
            </a:pPr>
            <a:r>
              <a:rPr lang="en-IN" sz="2400" b="1" dirty="0" smtClean="0"/>
              <a:t>Other Exceptions</a:t>
            </a:r>
          </a:p>
          <a:p>
            <a:pPr algn="just"/>
            <a:r>
              <a:rPr lang="en-IN" sz="2400" dirty="0" smtClean="0"/>
              <a:t>Contract of Indemnity (Ss. 124, 125)</a:t>
            </a:r>
          </a:p>
          <a:p>
            <a:pPr algn="just"/>
            <a:r>
              <a:rPr lang="en-IN" sz="2400" dirty="0" smtClean="0"/>
              <a:t>Contract of guarantee (S. 126)</a:t>
            </a:r>
          </a:p>
          <a:p>
            <a:pPr algn="just"/>
            <a:r>
              <a:rPr lang="en-IN" sz="2400" dirty="0" smtClean="0"/>
              <a:t>Bailment (S. 159)</a:t>
            </a:r>
          </a:p>
          <a:p>
            <a:pPr algn="just"/>
            <a:r>
              <a:rPr lang="en-IN" sz="2400" dirty="0" smtClean="0"/>
              <a:t>Agency contract (S. 185)</a:t>
            </a:r>
          </a:p>
          <a:p>
            <a:pPr algn="just"/>
            <a:r>
              <a:rPr lang="en-IN" sz="2400" dirty="0" smtClean="0"/>
              <a:t>Gift (S. </a:t>
            </a:r>
            <a:r>
              <a:rPr lang="en-IN" sz="2400" smtClean="0"/>
              <a:t>123 TPA)</a:t>
            </a: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Samiuddin, Contract Law-I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1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</TotalTime>
  <Words>445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Consideration</vt:lpstr>
      <vt:lpstr>Legal Rules of Consideration</vt:lpstr>
      <vt:lpstr>Promissory Estoppel</vt:lpstr>
      <vt:lpstr>Privity of Consideration</vt:lpstr>
      <vt:lpstr>Privity of Contract</vt:lpstr>
      <vt:lpstr>Agreements without consideration are void (S. 25)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</dc:title>
  <dc:creator>Samiuddin</dc:creator>
  <cp:lastModifiedBy>Samiuddin</cp:lastModifiedBy>
  <cp:revision>6</cp:revision>
  <dcterms:created xsi:type="dcterms:W3CDTF">2006-08-16T00:00:00Z</dcterms:created>
  <dcterms:modified xsi:type="dcterms:W3CDTF">2022-09-20T07:28:11Z</dcterms:modified>
</cp:coreProperties>
</file>