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ankanoon.org/doc/1227505/" TargetMode="External"/><Relationship Id="rId2" Type="http://schemas.openxmlformats.org/officeDocument/2006/relationships/hyperlink" Target="http://www.ckadvocates.co.ke/2013/04/27/ashby-v-white-this-question-presents-among-the-first-issues-grounded-in-civil-rights-the-issue-of-this-case-is-whether-one-party-may-recover-damages-when-one-of-his-civil-rights-is-hindered-by-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4488" y="579863"/>
            <a:ext cx="6149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ff2"/>
              </a:rPr>
              <a:t>What are the essential elements of a tort?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70517" y="1582341"/>
            <a:ext cx="878716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In the ordinary course of time an act may be consideration as wrongful act when certain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conditions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exist in that act. For example, under Indian panel code to determine the act of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offence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of murder various conditions such as guilt of intention, motive etc., are considered.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In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the same way to constitution a wrongful act such as tort these conditions are in existence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then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only, the person concerned maybe hold liable in the tort. These conditions are as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follows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222222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      A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.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Wrongful Act.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222222"/>
                </a:solidFill>
                <a:latin typeface="+mj-lt"/>
              </a:rPr>
              <a:t>       B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.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Legal Damage.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222222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      C. </a:t>
            </a:r>
            <a:r>
              <a:rPr lang="en-US" dirty="0" smtClean="0"/>
              <a:t>Legal Remedy.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92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6634" y="925551"/>
            <a:ext cx="820729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n-US" b="1" dirty="0" smtClean="0">
                <a:solidFill>
                  <a:srgbClr val="222222"/>
                </a:solidFill>
                <a:latin typeface="+mj-lt"/>
              </a:rPr>
              <a:t>Wrongful Act.</a:t>
            </a:r>
          </a:p>
          <a:p>
            <a:pPr algn="just"/>
            <a:endParaRPr lang="en-US" dirty="0" smtClean="0">
              <a:solidFill>
                <a:srgbClr val="222222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222222"/>
                </a:solidFill>
                <a:latin typeface="+mj-lt"/>
              </a:rPr>
              <a:t>An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act which is done with out any lawful consideration can be called as wrongful act. </a:t>
            </a:r>
            <a:endParaRPr lang="en-US" dirty="0" smtClean="0">
              <a:solidFill>
                <a:srgbClr val="222222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222222"/>
                </a:solidFill>
                <a:latin typeface="+mj-lt"/>
              </a:rPr>
              <a:t>To hold a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person liable in tort, such wrongful act must be proved. </a:t>
            </a:r>
            <a:endParaRPr lang="en-US" dirty="0" smtClean="0">
              <a:solidFill>
                <a:srgbClr val="222222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222222"/>
                </a:solidFill>
                <a:latin typeface="+mj-lt"/>
              </a:rPr>
              <a:t>A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wrongful act is one which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violates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the legal right of another, violation of moral, social, and religious duties does not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come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under the category of tort, Thus in tort the plaintiff has to prove that his legal rights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have been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violated by the act of the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defendant.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562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4332" y="412596"/>
            <a:ext cx="96235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22222"/>
                </a:solidFill>
                <a:latin typeface="+mj-lt"/>
              </a:rPr>
              <a:t>B. Legal Damage</a:t>
            </a:r>
          </a:p>
          <a:p>
            <a:endParaRPr lang="en-US" dirty="0">
              <a:solidFill>
                <a:srgbClr val="222222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Damage means the harm or injury caused to one person by the wrongful act of the </a:t>
            </a:r>
            <a:r>
              <a:rPr lang="en-US" dirty="0" smtClean="0"/>
              <a:t>other.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It is different from Damages which means </a:t>
            </a:r>
            <a:r>
              <a:rPr lang="en-US" dirty="0"/>
              <a:t>the compensation which is given to a person for the harm or injury that </a:t>
            </a:r>
            <a:r>
              <a:rPr lang="en-US" dirty="0" smtClean="0"/>
              <a:t>was caused </a:t>
            </a:r>
            <a:r>
              <a:rPr lang="en-US" dirty="0"/>
              <a:t>to him due to the wrongful act of </a:t>
            </a:r>
            <a:r>
              <a:rPr lang="en-US" dirty="0" smtClean="0"/>
              <a:t>another.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the eyes of law for </a:t>
            </a:r>
            <a:r>
              <a:rPr lang="en-US" dirty="0" smtClean="0"/>
              <a:t>every damage compensation is not </a:t>
            </a:r>
            <a:r>
              <a:rPr lang="en-US" dirty="0"/>
              <a:t>given. Only in </a:t>
            </a:r>
            <a:r>
              <a:rPr lang="en-US" dirty="0" smtClean="0"/>
              <a:t>case </a:t>
            </a:r>
            <a:r>
              <a:rPr lang="en-US" dirty="0"/>
              <a:t>of legal damage damages may be given as compensation</a:t>
            </a:r>
            <a:r>
              <a:rPr lang="en-US" dirty="0" smtClean="0"/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real meaning of legal damage </a:t>
            </a:r>
            <a:r>
              <a:rPr lang="en-US" dirty="0" smtClean="0"/>
              <a:t>may </a:t>
            </a:r>
            <a:r>
              <a:rPr lang="en-US" dirty="0"/>
              <a:t>be ascertained by the following two </a:t>
            </a:r>
            <a:r>
              <a:rPr lang="en-US" dirty="0" smtClean="0"/>
              <a:t>maxims: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	           -Damnum Sine Injuria.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              -Injuria Sine Damnum.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9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5776" y="947854"/>
            <a:ext cx="779470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+mj-lt"/>
              </a:rPr>
              <a:t>Damnum sine injuria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The meaning of the above maximum is as follows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considered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222222"/>
                </a:solidFill>
                <a:latin typeface="+mj-lt"/>
              </a:rPr>
              <a:t>DAMNUM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: the term damnum means damage in the form of money comfort and health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SINE : The terms sine means without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INJURIA : The term injuria means violation of legal rights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The three terms in the above maxim together gives the meaning that a damaged that cause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in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the form of money, comfort and health without the violation of legal rights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91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644" y="758283"/>
            <a:ext cx="9255512" cy="5442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222222"/>
                </a:solidFill>
                <a:latin typeface="ff2"/>
              </a:rPr>
              <a:t>GLOUXESTER GRAMMER SCHOOL CASE, 1410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222222"/>
                </a:solidFill>
                <a:latin typeface="+mj-lt"/>
              </a:rPr>
              <a:t>According to the facts of the case, the plaintiff was running the school and the place later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on, the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defendant started another school near the school of the plaintiff as a result of this most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of the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students of the plaintiff left the plaintiffs school and joined defendants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school. To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meet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the competition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the plaintiff reduced their fees from 40 </a:t>
            </a:r>
            <a:r>
              <a:rPr lang="en-US" dirty="0" err="1">
                <a:solidFill>
                  <a:srgbClr val="222222"/>
                </a:solidFill>
                <a:latin typeface="+mj-lt"/>
              </a:rPr>
              <a:t>penie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 to student per </a:t>
            </a:r>
            <a:r>
              <a:rPr lang="en-US" dirty="0" err="1">
                <a:solidFill>
                  <a:srgbClr val="222222"/>
                </a:solidFill>
                <a:latin typeface="+mj-lt"/>
              </a:rPr>
              <a:t>quater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. Thus the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 plaintiff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suffered huge amount of loss then the plaintiff filed a Suit against the defendant for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compensation. where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both the plaintiff and defendant have the legal right to establish a school, which the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 exercised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respectively even though the establishment of new school near the plaintiff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causes some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monetary loss, no legal right of a plaintiff was violated according to the Maxim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 damnum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sine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injuria. A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claim for damage which is in the form of money, comfort and health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without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violation legal right cannot be entertained as it talk show in this case it was held that </a:t>
            </a:r>
            <a:r>
              <a:rPr lang="en-US" dirty="0" smtClean="0">
                <a:solidFill>
                  <a:srgbClr val="222222"/>
                </a:solidFill>
                <a:latin typeface="+mj-lt"/>
              </a:rPr>
              <a:t>no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action can be against the defendant.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172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8937" y="724829"/>
            <a:ext cx="821844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ff2"/>
              </a:rPr>
              <a:t>B. INJURIA SINE </a:t>
            </a:r>
            <a:r>
              <a:rPr lang="en-US" dirty="0" smtClean="0">
                <a:solidFill>
                  <a:srgbClr val="222222"/>
                </a:solidFill>
                <a:latin typeface="ff2"/>
              </a:rPr>
              <a:t>DAMNUM</a:t>
            </a:r>
          </a:p>
          <a:p>
            <a:endParaRPr lang="en-US" dirty="0">
              <a:solidFill>
                <a:srgbClr val="222222"/>
              </a:solidFill>
              <a:latin typeface="ff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1"/>
              <a:t>Injuria sine damno</a:t>
            </a:r>
            <a:r>
              <a:rPr lang="en-US"/>
              <a:t> means injury without damage</a:t>
            </a:r>
            <a:r>
              <a:rPr lang="en-US"/>
              <a:t>. </a:t>
            </a:r>
            <a:endParaRPr lang="en-US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mtClean="0"/>
              <a:t>Such </a:t>
            </a:r>
            <a:r>
              <a:rPr lang="en-US"/>
              <a:t>damage is actionable under the law of torts</a:t>
            </a:r>
            <a:r>
              <a:rPr lang="en-US"/>
              <a:t>. </a:t>
            </a:r>
            <a:endParaRPr lang="en-US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mtClean="0"/>
              <a:t>It </a:t>
            </a:r>
            <a:r>
              <a:rPr lang="en-US"/>
              <a:t>occurs when a person suffers a legal damage instead of actual loss, i.e. his legal right is infringed by some other </a:t>
            </a:r>
            <a:r>
              <a:rPr lang="en-US"/>
              <a:t>individual</a:t>
            </a:r>
            <a:r>
              <a:rPr lang="en-US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mtClean="0"/>
              <a:t> </a:t>
            </a:r>
            <a:r>
              <a:rPr lang="en-US"/>
              <a:t>In other words, this is an infringement of an absolute private right of a person without having suffered any actual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5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3180" y="1159727"/>
            <a:ext cx="840802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>
                <a:solidFill>
                  <a:srgbClr val="222222"/>
                </a:solidFill>
                <a:latin typeface="Verdana" panose="020B0604030504040204" pitchFamily="34" charset="0"/>
              </a:rPr>
              <a:t>An example of this can be the landmark case of, </a:t>
            </a:r>
            <a:r>
              <a:rPr lang="en-US" i="1">
                <a:solidFill>
                  <a:srgbClr val="4DB2EC"/>
                </a:solidFill>
                <a:latin typeface="Verdana" panose="020B0604030504040204" pitchFamily="34" charset="0"/>
                <a:hlinkClick r:id="rId2"/>
              </a:rPr>
              <a:t>Ashby v. White</a:t>
            </a:r>
            <a:r>
              <a:rPr lang="en-US">
                <a:solidFill>
                  <a:srgbClr val="222222"/>
                </a:solidFill>
                <a:latin typeface="Verdana" panose="020B0604030504040204" pitchFamily="34" charset="0"/>
              </a:rPr>
              <a:t>(1703) 92 ER 126, where Mr. Ashby, the plaintiff, was prevented from voting by the constable Mr. White. This rule is basically based on the old maxim “</a:t>
            </a:r>
            <a:r>
              <a:rPr lang="en-US" i="1">
                <a:solidFill>
                  <a:srgbClr val="222222"/>
                </a:solidFill>
                <a:latin typeface="Verdana" panose="020B0604030504040204" pitchFamily="34" charset="0"/>
              </a:rPr>
              <a:t>Ubi jus ibi remedium</a:t>
            </a:r>
            <a:r>
              <a:rPr lang="en-US">
                <a:solidFill>
                  <a:srgbClr val="222222"/>
                </a:solidFill>
                <a:latin typeface="Verdana" panose="020B0604030504040204" pitchFamily="34" charset="0"/>
              </a:rPr>
              <a:t>” which translates to “where there is a right, there will be a </a:t>
            </a:r>
            <a:r>
              <a:rPr lang="en-US">
                <a:solidFill>
                  <a:srgbClr val="222222"/>
                </a:solidFill>
                <a:latin typeface="Verdana" panose="020B0604030504040204" pitchFamily="34" charset="0"/>
              </a:rPr>
              <a:t>remedy</a:t>
            </a:r>
            <a:r>
              <a:rPr lang="en-US" smtClean="0">
                <a:solidFill>
                  <a:srgbClr val="222222"/>
                </a:solidFill>
                <a:latin typeface="Verdana" panose="020B0604030504040204" pitchFamily="34" charset="0"/>
              </a:rPr>
              <a:t>.”</a:t>
            </a:r>
          </a:p>
          <a:p>
            <a:pPr algn="just">
              <a:lnSpc>
                <a:spcPct val="150000"/>
              </a:lnSpc>
            </a:pPr>
            <a:endParaRPr lang="en-US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/>
              <a:t>Another example in the Indian context would be the </a:t>
            </a:r>
            <a:r>
              <a:rPr lang="en-US"/>
              <a:t>case </a:t>
            </a:r>
            <a:r>
              <a:rPr lang="en-US" smtClean="0"/>
              <a:t>of,</a:t>
            </a:r>
            <a:r>
              <a:rPr lang="en-US" i="1" smtClean="0">
                <a:hlinkClick r:id="rId3"/>
              </a:rPr>
              <a:t>Bhim </a:t>
            </a:r>
            <a:r>
              <a:rPr lang="en-US" i="1">
                <a:hlinkClick r:id="rId3"/>
              </a:rPr>
              <a:t>Singh v. State of J and K</a:t>
            </a:r>
            <a:r>
              <a:rPr lang="en-US" i="1"/>
              <a:t>,</a:t>
            </a:r>
            <a:r>
              <a:rPr lang="en-US"/>
              <a:t> where the plaintiff was a Member of the parliament and was not allowed to enter into the premises of the Assembly election by a police constable, hence his legal right was infringed.</a:t>
            </a:r>
          </a:p>
          <a:p>
            <a:pPr algn="just">
              <a:lnSpc>
                <a:spcPct val="15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281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6133</TotalTime>
  <Words>579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ff2</vt:lpstr>
      <vt:lpstr>Trebuchet MS</vt:lpstr>
      <vt:lpstr>Verdana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</cp:revision>
  <dcterms:created xsi:type="dcterms:W3CDTF">2022-10-02T18:00:13Z</dcterms:created>
  <dcterms:modified xsi:type="dcterms:W3CDTF">2022-10-07T00:13:14Z</dcterms:modified>
</cp:coreProperties>
</file>