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F4D8DB-0095-45C7-A7B9-B203DB441DDE}" type="datetimeFigureOut">
              <a:rPr lang="en-IN" smtClean="0"/>
              <a:t>06-10-2022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23BDDD-AF0A-4F02-BCCC-D2ECA7CFD529}" type="slidenum">
              <a:rPr lang="en-IN" smtClean="0"/>
              <a:t>‹#›</a:t>
            </a:fld>
            <a:endParaRPr lang="en-IN"/>
          </a:p>
        </p:txBody>
      </p:sp>
    </p:spTree>
    <p:extLst>
      <p:ext uri="{BB962C8B-B14F-4D97-AF65-F5344CB8AC3E}">
        <p14:creationId xmlns:p14="http://schemas.microsoft.com/office/powerpoint/2010/main" val="3815708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3A6984-AD1D-4424-8CE1-E0EFB24F0D44}" type="datetime1">
              <a:rPr lang="en-US" smtClean="0"/>
              <a:t>10/6/2022</a:t>
            </a:fld>
            <a:endParaRPr lang="en-US"/>
          </a:p>
        </p:txBody>
      </p:sp>
      <p:sp>
        <p:nvSpPr>
          <p:cNvPr id="5" name="Footer Placeholder 4"/>
          <p:cNvSpPr>
            <a:spLocks noGrp="1"/>
          </p:cNvSpPr>
          <p:nvPr>
            <p:ph type="ftr" sz="quarter" idx="11"/>
          </p:nvPr>
        </p:nvSpPr>
        <p:spPr/>
        <p:txBody>
          <a:bodyPr/>
          <a:lstStyle/>
          <a:p>
            <a:r>
              <a:rPr lang="en-US" smtClean="0"/>
              <a:t>Samiuddin, Contract Law 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6BF2B7-7100-4008-A17F-1FA62FB07C95}" type="datetime1">
              <a:rPr lang="en-US" smtClean="0"/>
              <a:t>10/6/2022</a:t>
            </a:fld>
            <a:endParaRPr lang="en-US"/>
          </a:p>
        </p:txBody>
      </p:sp>
      <p:sp>
        <p:nvSpPr>
          <p:cNvPr id="5" name="Footer Placeholder 4"/>
          <p:cNvSpPr>
            <a:spLocks noGrp="1"/>
          </p:cNvSpPr>
          <p:nvPr>
            <p:ph type="ftr" sz="quarter" idx="11"/>
          </p:nvPr>
        </p:nvSpPr>
        <p:spPr/>
        <p:txBody>
          <a:bodyPr/>
          <a:lstStyle/>
          <a:p>
            <a:r>
              <a:rPr lang="en-US" smtClean="0"/>
              <a:t>Samiuddin, Contract Law 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5E8EE-D249-47F4-9FAD-722DDB85EAE0}" type="datetime1">
              <a:rPr lang="en-US" smtClean="0"/>
              <a:t>10/6/2022</a:t>
            </a:fld>
            <a:endParaRPr lang="en-US"/>
          </a:p>
        </p:txBody>
      </p:sp>
      <p:sp>
        <p:nvSpPr>
          <p:cNvPr id="5" name="Footer Placeholder 4"/>
          <p:cNvSpPr>
            <a:spLocks noGrp="1"/>
          </p:cNvSpPr>
          <p:nvPr>
            <p:ph type="ftr" sz="quarter" idx="11"/>
          </p:nvPr>
        </p:nvSpPr>
        <p:spPr/>
        <p:txBody>
          <a:bodyPr/>
          <a:lstStyle/>
          <a:p>
            <a:r>
              <a:rPr lang="en-US" smtClean="0"/>
              <a:t>Samiuddin, Contract Law 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7A44F5-A117-4D72-8AE3-D65F41EDD53F}" type="datetime1">
              <a:rPr lang="en-US" smtClean="0"/>
              <a:t>10/6/2022</a:t>
            </a:fld>
            <a:endParaRPr lang="en-US"/>
          </a:p>
        </p:txBody>
      </p:sp>
      <p:sp>
        <p:nvSpPr>
          <p:cNvPr id="5" name="Footer Placeholder 4"/>
          <p:cNvSpPr>
            <a:spLocks noGrp="1"/>
          </p:cNvSpPr>
          <p:nvPr>
            <p:ph type="ftr" sz="quarter" idx="11"/>
          </p:nvPr>
        </p:nvSpPr>
        <p:spPr/>
        <p:txBody>
          <a:bodyPr/>
          <a:lstStyle/>
          <a:p>
            <a:r>
              <a:rPr lang="en-US" smtClean="0"/>
              <a:t>Samiuddin, Contract Law 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800D91-EAEB-45A4-ABA0-08207370AB53}" type="datetime1">
              <a:rPr lang="en-US" smtClean="0"/>
              <a:t>10/6/2022</a:t>
            </a:fld>
            <a:endParaRPr lang="en-US"/>
          </a:p>
        </p:txBody>
      </p:sp>
      <p:sp>
        <p:nvSpPr>
          <p:cNvPr id="5" name="Footer Placeholder 4"/>
          <p:cNvSpPr>
            <a:spLocks noGrp="1"/>
          </p:cNvSpPr>
          <p:nvPr>
            <p:ph type="ftr" sz="quarter" idx="11"/>
          </p:nvPr>
        </p:nvSpPr>
        <p:spPr/>
        <p:txBody>
          <a:bodyPr/>
          <a:lstStyle/>
          <a:p>
            <a:r>
              <a:rPr lang="en-US" smtClean="0"/>
              <a:t>Samiuddin, Contract Law 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3F5735C-5DB0-41E6-9381-D565F2B19094}" type="datetime1">
              <a:rPr lang="en-US" smtClean="0"/>
              <a:t>10/6/2022</a:t>
            </a:fld>
            <a:endParaRPr lang="en-US"/>
          </a:p>
        </p:txBody>
      </p:sp>
      <p:sp>
        <p:nvSpPr>
          <p:cNvPr id="6" name="Footer Placeholder 5"/>
          <p:cNvSpPr>
            <a:spLocks noGrp="1"/>
          </p:cNvSpPr>
          <p:nvPr>
            <p:ph type="ftr" sz="quarter" idx="11"/>
          </p:nvPr>
        </p:nvSpPr>
        <p:spPr/>
        <p:txBody>
          <a:bodyPr/>
          <a:lstStyle/>
          <a:p>
            <a:r>
              <a:rPr lang="en-US" smtClean="0"/>
              <a:t>Samiuddin, Contract Law 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34334D-775F-49C8-B053-EDFC9595C890}" type="datetime1">
              <a:rPr lang="en-US" smtClean="0"/>
              <a:t>10/6/2022</a:t>
            </a:fld>
            <a:endParaRPr lang="en-US"/>
          </a:p>
        </p:txBody>
      </p:sp>
      <p:sp>
        <p:nvSpPr>
          <p:cNvPr id="8" name="Footer Placeholder 7"/>
          <p:cNvSpPr>
            <a:spLocks noGrp="1"/>
          </p:cNvSpPr>
          <p:nvPr>
            <p:ph type="ftr" sz="quarter" idx="11"/>
          </p:nvPr>
        </p:nvSpPr>
        <p:spPr/>
        <p:txBody>
          <a:bodyPr/>
          <a:lstStyle/>
          <a:p>
            <a:r>
              <a:rPr lang="en-US" smtClean="0"/>
              <a:t>Samiuddin, Contract Law I</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64436E-56B5-4180-B0DF-E88296A41BE3}" type="datetime1">
              <a:rPr lang="en-US" smtClean="0"/>
              <a:t>10/6/2022</a:t>
            </a:fld>
            <a:endParaRPr lang="en-US"/>
          </a:p>
        </p:txBody>
      </p:sp>
      <p:sp>
        <p:nvSpPr>
          <p:cNvPr id="4" name="Footer Placeholder 3"/>
          <p:cNvSpPr>
            <a:spLocks noGrp="1"/>
          </p:cNvSpPr>
          <p:nvPr>
            <p:ph type="ftr" sz="quarter" idx="11"/>
          </p:nvPr>
        </p:nvSpPr>
        <p:spPr/>
        <p:txBody>
          <a:bodyPr/>
          <a:lstStyle/>
          <a:p>
            <a:r>
              <a:rPr lang="en-US" smtClean="0"/>
              <a:t>Samiuddin, Contract Law I</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55C85E-3C8F-447F-BDF9-744E8CFA4312}" type="datetime1">
              <a:rPr lang="en-US" smtClean="0"/>
              <a:t>10/6/2022</a:t>
            </a:fld>
            <a:endParaRPr lang="en-US"/>
          </a:p>
        </p:txBody>
      </p:sp>
      <p:sp>
        <p:nvSpPr>
          <p:cNvPr id="3" name="Footer Placeholder 2"/>
          <p:cNvSpPr>
            <a:spLocks noGrp="1"/>
          </p:cNvSpPr>
          <p:nvPr>
            <p:ph type="ftr" sz="quarter" idx="11"/>
          </p:nvPr>
        </p:nvSpPr>
        <p:spPr/>
        <p:txBody>
          <a:bodyPr/>
          <a:lstStyle/>
          <a:p>
            <a:r>
              <a:rPr lang="en-US" smtClean="0"/>
              <a:t>Samiuddin, Contract Law I</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890135-DC32-4818-AA22-6481DACA205C}" type="datetime1">
              <a:rPr lang="en-US" smtClean="0"/>
              <a:t>10/6/2022</a:t>
            </a:fld>
            <a:endParaRPr lang="en-US"/>
          </a:p>
        </p:txBody>
      </p:sp>
      <p:sp>
        <p:nvSpPr>
          <p:cNvPr id="6" name="Footer Placeholder 5"/>
          <p:cNvSpPr>
            <a:spLocks noGrp="1"/>
          </p:cNvSpPr>
          <p:nvPr>
            <p:ph type="ftr" sz="quarter" idx="11"/>
          </p:nvPr>
        </p:nvSpPr>
        <p:spPr/>
        <p:txBody>
          <a:bodyPr/>
          <a:lstStyle/>
          <a:p>
            <a:r>
              <a:rPr lang="en-US" smtClean="0"/>
              <a:t>Samiuddin, Contract Law 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4D1DC75-BABF-4D3D-81CF-F520E36FCF17}" type="datetime1">
              <a:rPr lang="en-US" smtClean="0"/>
              <a:t>10/6/2022</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Samiuddin, Contract Law I</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Samiuddin, Contract Law I</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D14E3B9-C5B5-4EC0-A1F8-8439BC657D79}" type="datetime1">
              <a:rPr lang="en-US" smtClean="0"/>
              <a:t>10/6/2022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IN" dirty="0" smtClean="0"/>
              <a:t>Contingent Contract (S. 31)</a:t>
            </a:r>
            <a:endParaRPr lang="en-IN" dirty="0"/>
          </a:p>
        </p:txBody>
      </p:sp>
      <p:sp>
        <p:nvSpPr>
          <p:cNvPr id="3" name="Content Placeholder 2"/>
          <p:cNvSpPr>
            <a:spLocks noGrp="1"/>
          </p:cNvSpPr>
          <p:nvPr>
            <p:ph idx="1"/>
          </p:nvPr>
        </p:nvSpPr>
        <p:spPr>
          <a:xfrm>
            <a:off x="457200" y="1219200"/>
            <a:ext cx="7620000" cy="5181600"/>
          </a:xfrm>
        </p:spPr>
        <p:txBody>
          <a:bodyPr/>
          <a:lstStyle/>
          <a:p>
            <a:pPr marL="114300" indent="0" algn="just">
              <a:buNone/>
            </a:pPr>
            <a:r>
              <a:rPr lang="en-IN" i="1" dirty="0" smtClean="0"/>
              <a:t>‘A </a:t>
            </a:r>
            <a:r>
              <a:rPr lang="en-IN" i="1" dirty="0"/>
              <a:t>contingent contract is a contract to do or not to do something, if some event collateral to such contract does or does not happen</a:t>
            </a:r>
            <a:r>
              <a:rPr lang="en-IN" i="1" dirty="0" smtClean="0"/>
              <a:t>’.</a:t>
            </a:r>
          </a:p>
          <a:p>
            <a:pPr marL="114300" indent="0" algn="just">
              <a:buNone/>
            </a:pPr>
            <a:endParaRPr lang="en-IN" i="1" dirty="0"/>
          </a:p>
          <a:p>
            <a:pPr marL="114300" indent="0" algn="just">
              <a:buNone/>
            </a:pPr>
            <a:r>
              <a:rPr lang="en-IN" dirty="0"/>
              <a:t>In simple words, contingent contracts, are the ones where the promisor perform his obligation only when certain conditions are met. The contracts of insurance, indemnity, and guarantee are some examples of contingent contracts</a:t>
            </a:r>
            <a:r>
              <a:rPr lang="en-IN" dirty="0" smtClean="0"/>
              <a:t>.</a:t>
            </a:r>
          </a:p>
          <a:p>
            <a:pPr marL="114300" indent="0" algn="just">
              <a:buNone/>
            </a:pP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3341376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44562"/>
          </a:xfrm>
        </p:spPr>
        <p:txBody>
          <a:bodyPr/>
          <a:lstStyle/>
          <a:p>
            <a:pPr algn="just"/>
            <a:r>
              <a:rPr lang="en-IN" sz="3200" b="1" dirty="0"/>
              <a:t>Essential elements of the contingent </a:t>
            </a:r>
            <a:r>
              <a:rPr lang="en-IN" sz="3200" b="1" dirty="0" smtClean="0"/>
              <a:t>contract</a:t>
            </a:r>
            <a:endParaRPr lang="en-IN" b="1" dirty="0"/>
          </a:p>
        </p:txBody>
      </p:sp>
      <p:sp>
        <p:nvSpPr>
          <p:cNvPr id="3" name="Content Placeholder 2"/>
          <p:cNvSpPr>
            <a:spLocks noGrp="1"/>
          </p:cNvSpPr>
          <p:nvPr>
            <p:ph idx="1"/>
          </p:nvPr>
        </p:nvSpPr>
        <p:spPr/>
        <p:txBody>
          <a:bodyPr/>
          <a:lstStyle/>
          <a:p>
            <a:pPr algn="just"/>
            <a:r>
              <a:rPr lang="en-IN" b="1" dirty="0"/>
              <a:t>There must be a valid contract to do or abstain from doing </a:t>
            </a:r>
            <a:r>
              <a:rPr lang="en-IN" b="1" dirty="0" smtClean="0"/>
              <a:t>something.</a:t>
            </a:r>
            <a:endParaRPr lang="en-IN" b="1" dirty="0"/>
          </a:p>
          <a:p>
            <a:pPr marL="114300" indent="0" algn="just">
              <a:buNone/>
            </a:pPr>
            <a:r>
              <a:rPr lang="en-IN" dirty="0"/>
              <a:t>Section 32 and 33 of the Act talks about enforcement of the contingent contract on the happening or not happening of the events respectively. The contract will be valid only if it is about performing or not performing an obligation</a:t>
            </a:r>
            <a:r>
              <a:rPr lang="en-IN" dirty="0" smtClean="0"/>
              <a:t>.</a:t>
            </a:r>
          </a:p>
          <a:p>
            <a:pPr algn="just"/>
            <a:r>
              <a:rPr lang="en-IN" b="1" dirty="0"/>
              <a:t>Performance of the contract must be </a:t>
            </a:r>
            <a:r>
              <a:rPr lang="en-IN" b="1" dirty="0" smtClean="0"/>
              <a:t>conditional.</a:t>
            </a:r>
            <a:endParaRPr lang="en-IN" b="1" dirty="0"/>
          </a:p>
          <a:p>
            <a:pPr marL="114300" indent="0" algn="just">
              <a:buNone/>
            </a:pPr>
            <a:r>
              <a:rPr lang="en-IN" dirty="0"/>
              <a:t>The condition for which the contract has been entered into must be a future event, and it should be uncertain. If the performance of the contract is dependent on an event, which is although a future event, but certain and sure to happen, then it’ll not be considered as a contingent contract</a:t>
            </a: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661218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096000"/>
          </a:xfrm>
        </p:spPr>
        <p:txBody>
          <a:bodyPr/>
          <a:lstStyle/>
          <a:p>
            <a:r>
              <a:rPr lang="en-IN" b="1" dirty="0"/>
              <a:t>The said event must be collateral to such contract</a:t>
            </a:r>
          </a:p>
          <a:p>
            <a:pPr marL="114300" indent="0" algn="just">
              <a:buNone/>
            </a:pPr>
            <a:r>
              <a:rPr lang="en-IN" dirty="0"/>
              <a:t>The event on whose happening or non-happening of the event on which the performance of the contract is dependent should not be a part of the consideration of the contract. The happening or non-happening of the event should be collateral to the </a:t>
            </a:r>
            <a:r>
              <a:rPr lang="en-IN" dirty="0" smtClean="0"/>
              <a:t>contract </a:t>
            </a:r>
            <a:r>
              <a:rPr lang="en-IN" dirty="0"/>
              <a:t>and should exist independently</a:t>
            </a:r>
            <a:r>
              <a:rPr lang="en-IN" dirty="0" smtClean="0"/>
              <a:t>.</a:t>
            </a:r>
          </a:p>
          <a:p>
            <a:pPr marL="114300" indent="0" algn="just">
              <a:buNone/>
            </a:pPr>
            <a:endParaRPr lang="en-IN" dirty="0"/>
          </a:p>
          <a:p>
            <a:pPr algn="just"/>
            <a:r>
              <a:rPr lang="en-IN" b="1" dirty="0"/>
              <a:t>The event should not be at the discretion of the promisor</a:t>
            </a:r>
          </a:p>
          <a:p>
            <a:pPr marL="114300" indent="0" algn="just">
              <a:buNone/>
            </a:pPr>
            <a:r>
              <a:rPr lang="en-IN" dirty="0"/>
              <a:t>The event so considered as for contingency should not at </a:t>
            </a:r>
            <a:r>
              <a:rPr lang="en-IN" dirty="0" smtClean="0"/>
              <a:t>all </a:t>
            </a:r>
            <a:r>
              <a:rPr lang="en-IN" dirty="0"/>
              <a:t>be dependent on the promisor. It should be totally a futuristic and uncertain event</a:t>
            </a:r>
            <a:r>
              <a:rPr lang="en-IN" dirty="0" smtClean="0"/>
              <a:t>.</a:t>
            </a:r>
          </a:p>
          <a:p>
            <a:pPr marL="114300" indent="0" algn="just">
              <a:buNone/>
            </a:pPr>
            <a:endParaRPr lang="en-IN" dirty="0"/>
          </a:p>
          <a:p>
            <a:pPr marL="114300" indent="0" algn="just">
              <a:buNone/>
            </a:pP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1965330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n-IN" sz="4000" dirty="0"/>
              <a:t>Enforcement of contingent </a:t>
            </a:r>
            <a:r>
              <a:rPr lang="en-IN" sz="4000" dirty="0" smtClean="0"/>
              <a:t>contract</a:t>
            </a:r>
            <a:endParaRPr lang="en-IN" dirty="0"/>
          </a:p>
        </p:txBody>
      </p:sp>
      <p:sp>
        <p:nvSpPr>
          <p:cNvPr id="3" name="Content Placeholder 2"/>
          <p:cNvSpPr>
            <a:spLocks noGrp="1"/>
          </p:cNvSpPr>
          <p:nvPr>
            <p:ph idx="1"/>
          </p:nvPr>
        </p:nvSpPr>
        <p:spPr>
          <a:xfrm>
            <a:off x="457200" y="1143000"/>
            <a:ext cx="7620000" cy="5257800"/>
          </a:xfrm>
        </p:spPr>
        <p:txBody>
          <a:bodyPr>
            <a:normAutofit lnSpcReduction="10000"/>
          </a:bodyPr>
          <a:lstStyle/>
          <a:p>
            <a:pPr marL="114300" indent="0">
              <a:buNone/>
            </a:pPr>
            <a:r>
              <a:rPr lang="en-IN" dirty="0"/>
              <a:t>Provisions related to the enforcement of the contingent contract are given under section 32 to 36 as follows</a:t>
            </a:r>
            <a:r>
              <a:rPr lang="en-IN" dirty="0" smtClean="0"/>
              <a:t>:</a:t>
            </a:r>
          </a:p>
          <a:p>
            <a:pPr algn="just"/>
            <a:r>
              <a:rPr lang="en-IN" b="1" dirty="0"/>
              <a:t>E</a:t>
            </a:r>
            <a:r>
              <a:rPr lang="en-IN" b="1" dirty="0" smtClean="0"/>
              <a:t>nforcement </a:t>
            </a:r>
            <a:r>
              <a:rPr lang="en-IN" b="1" dirty="0"/>
              <a:t>of contract contingent on the happening of an </a:t>
            </a:r>
            <a:r>
              <a:rPr lang="en-IN" b="1" dirty="0" smtClean="0"/>
              <a:t>event (Section 32)</a:t>
            </a:r>
            <a:endParaRPr lang="en-IN" b="1" dirty="0"/>
          </a:p>
          <a:p>
            <a:pPr marL="114300" indent="0" algn="just">
              <a:buNone/>
            </a:pPr>
            <a:r>
              <a:rPr lang="en-IN" dirty="0"/>
              <a:t>The contingent contracts to do or abstain from doing something if an uncertain future event happens. However, the contract cannot be enforced by law unless the event takes place. If the </a:t>
            </a:r>
            <a:r>
              <a:rPr lang="en-IN" dirty="0" smtClean="0"/>
              <a:t>event </a:t>
            </a:r>
            <a:r>
              <a:rPr lang="en-IN" dirty="0"/>
              <a:t>becomes impossible, such contracts become void</a:t>
            </a:r>
            <a:r>
              <a:rPr lang="en-IN" dirty="0" smtClean="0"/>
              <a:t>.</a:t>
            </a:r>
          </a:p>
          <a:p>
            <a:pPr marL="114300" indent="0" algn="just">
              <a:buNone/>
            </a:pPr>
            <a:endParaRPr lang="en-IN" dirty="0"/>
          </a:p>
          <a:p>
            <a:pPr algn="just"/>
            <a:r>
              <a:rPr lang="en-IN" b="1" dirty="0" smtClean="0"/>
              <a:t>Enforcement of contract contingent on an event not happening </a:t>
            </a:r>
            <a:r>
              <a:rPr lang="en-IN" b="1" dirty="0"/>
              <a:t>(</a:t>
            </a:r>
            <a:r>
              <a:rPr lang="en-IN" b="1" dirty="0" smtClean="0"/>
              <a:t>Section 33</a:t>
            </a:r>
            <a:r>
              <a:rPr lang="en-IN" b="1" dirty="0"/>
              <a:t>)</a:t>
            </a:r>
            <a:endParaRPr lang="en-IN" b="1" dirty="0" smtClean="0"/>
          </a:p>
          <a:p>
            <a:pPr marL="114300" indent="0" algn="just">
              <a:buNone/>
            </a:pPr>
            <a:r>
              <a:rPr lang="en-IN" dirty="0"/>
              <a:t>The contingent contracts to do or abstain from doing something if an uncertain future event does not happen can be enforced when the happening of that event becomes impossible. If the event takes place, then the contingent contract is </a:t>
            </a:r>
            <a:r>
              <a:rPr lang="en-IN" dirty="0" smtClean="0"/>
              <a:t>void.</a:t>
            </a: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3905406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096000"/>
          </a:xfrm>
        </p:spPr>
        <p:txBody>
          <a:bodyPr/>
          <a:lstStyle/>
          <a:p>
            <a:pPr algn="just"/>
            <a:r>
              <a:rPr lang="en-IN" b="1" dirty="0"/>
              <a:t>W</a:t>
            </a:r>
            <a:r>
              <a:rPr lang="en-IN" b="1" dirty="0" smtClean="0"/>
              <a:t>hen </a:t>
            </a:r>
            <a:r>
              <a:rPr lang="en-IN" b="1" dirty="0"/>
              <a:t>an event on which contract is contingent to be deemed impossible if it is the future conduct of a living </a:t>
            </a:r>
            <a:r>
              <a:rPr lang="en-IN" b="1" dirty="0" smtClean="0"/>
              <a:t>person (Section 34)</a:t>
            </a:r>
            <a:endParaRPr lang="en-IN" b="1" dirty="0"/>
          </a:p>
          <a:p>
            <a:pPr marL="114300" indent="0" algn="just">
              <a:buNone/>
            </a:pPr>
            <a:r>
              <a:rPr lang="en-IN" dirty="0"/>
              <a:t>If a contract contingent upon how a person will act at a future time, the event shall be considered impossible when such person does anything which makes it impossible for the event to happen</a:t>
            </a:r>
            <a:r>
              <a:rPr lang="en-IN" dirty="0" smtClean="0"/>
              <a:t>.</a:t>
            </a:r>
          </a:p>
          <a:p>
            <a:pPr marL="114300" indent="0" algn="just">
              <a:buNone/>
            </a:pPr>
            <a:endParaRPr lang="en-IN" dirty="0"/>
          </a:p>
          <a:p>
            <a:pPr algn="just"/>
            <a:r>
              <a:rPr lang="en-IN" b="1" dirty="0"/>
              <a:t>C</a:t>
            </a:r>
            <a:r>
              <a:rPr lang="en-IN" b="1" dirty="0" smtClean="0"/>
              <a:t>ontracts </a:t>
            </a:r>
            <a:r>
              <a:rPr lang="en-IN" b="1" dirty="0"/>
              <a:t>contingent on an event happening within the fixed </a:t>
            </a:r>
            <a:r>
              <a:rPr lang="en-IN" b="1" dirty="0" smtClean="0"/>
              <a:t>time [</a:t>
            </a:r>
            <a:r>
              <a:rPr lang="en-IN" b="1" dirty="0"/>
              <a:t>Section 35(</a:t>
            </a:r>
            <a:r>
              <a:rPr lang="en-IN" b="1" dirty="0" err="1"/>
              <a:t>para</a:t>
            </a:r>
            <a:r>
              <a:rPr lang="en-IN" b="1" dirty="0"/>
              <a:t> 1</a:t>
            </a:r>
            <a:r>
              <a:rPr lang="en-IN" b="1" dirty="0" smtClean="0"/>
              <a:t>)]</a:t>
            </a:r>
            <a:endParaRPr lang="en-IN" b="1" dirty="0"/>
          </a:p>
          <a:p>
            <a:pPr marL="114300" indent="0" algn="just">
              <a:buNone/>
            </a:pPr>
            <a:r>
              <a:rPr lang="en-IN" dirty="0"/>
              <a:t>Contingent contracts to do or not to do anything if a future uncertain event happens within a fixed time. Such a contract is void if the event does not happen and the time lapses. It is also void if before the time fixed, the happening of the event becomes </a:t>
            </a:r>
            <a:r>
              <a:rPr lang="en-IN" dirty="0" smtClean="0"/>
              <a:t>impossible.</a:t>
            </a: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2752737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019800"/>
          </a:xfrm>
        </p:spPr>
        <p:txBody>
          <a:bodyPr/>
          <a:lstStyle/>
          <a:p>
            <a:r>
              <a:rPr lang="en-IN" b="1" dirty="0"/>
              <a:t>C</a:t>
            </a:r>
            <a:r>
              <a:rPr lang="en-IN" b="1" dirty="0" smtClean="0"/>
              <a:t>ontracts </a:t>
            </a:r>
            <a:r>
              <a:rPr lang="en-IN" b="1" dirty="0"/>
              <a:t>contingent on an event not happening within the fixed </a:t>
            </a:r>
            <a:r>
              <a:rPr lang="en-IN" b="1" dirty="0" smtClean="0"/>
              <a:t>time</a:t>
            </a:r>
            <a:r>
              <a:rPr lang="en-IN" b="1" dirty="0"/>
              <a:t>.[Section 35(</a:t>
            </a:r>
            <a:r>
              <a:rPr lang="en-IN" b="1" dirty="0" err="1"/>
              <a:t>para</a:t>
            </a:r>
            <a:r>
              <a:rPr lang="en-IN" b="1" dirty="0"/>
              <a:t> 2</a:t>
            </a:r>
            <a:r>
              <a:rPr lang="en-IN" b="1" dirty="0" smtClean="0"/>
              <a:t>)]</a:t>
            </a:r>
            <a:endParaRPr lang="en-IN" b="1" dirty="0"/>
          </a:p>
          <a:p>
            <a:pPr marL="114300" indent="0" algn="just">
              <a:buNone/>
            </a:pPr>
            <a:r>
              <a:rPr lang="en-IN" dirty="0"/>
              <a:t>Contingent contract to do or not to do anything if an uncertain event does not happen within a fixed time may be enforced by law when the fixed time has expired, and such event has not happened, or before the time fixed has expired, if it becomes certain that </a:t>
            </a:r>
            <a:r>
              <a:rPr lang="en-IN" dirty="0" smtClean="0"/>
              <a:t>such </a:t>
            </a:r>
            <a:r>
              <a:rPr lang="en-IN" dirty="0"/>
              <a:t>event will not </a:t>
            </a:r>
            <a:r>
              <a:rPr lang="en-IN" dirty="0" smtClean="0"/>
              <a:t>happen.</a:t>
            </a:r>
          </a:p>
          <a:p>
            <a:pPr marL="114300" indent="0" algn="just">
              <a:buNone/>
            </a:pPr>
            <a:endParaRPr lang="en-IN" dirty="0"/>
          </a:p>
          <a:p>
            <a:pPr algn="just"/>
            <a:r>
              <a:rPr lang="en-IN" b="1" dirty="0"/>
              <a:t>C</a:t>
            </a:r>
            <a:r>
              <a:rPr lang="en-IN" b="1" dirty="0" smtClean="0"/>
              <a:t>ontract </a:t>
            </a:r>
            <a:r>
              <a:rPr lang="en-IN" b="1" dirty="0"/>
              <a:t>contingent of impossible event </a:t>
            </a:r>
            <a:r>
              <a:rPr lang="en-IN" b="1" dirty="0" smtClean="0"/>
              <a:t>void</a:t>
            </a:r>
            <a:r>
              <a:rPr lang="en-IN" b="1" dirty="0"/>
              <a:t>.[Section 36</a:t>
            </a:r>
            <a:r>
              <a:rPr lang="en-IN" b="1" dirty="0" smtClean="0"/>
              <a:t>]</a:t>
            </a:r>
            <a:endParaRPr lang="en-IN" b="1" dirty="0"/>
          </a:p>
          <a:p>
            <a:pPr marL="114300" indent="0" algn="just">
              <a:buNone/>
            </a:pPr>
            <a:r>
              <a:rPr lang="en-IN" dirty="0"/>
              <a:t>If an agreement to do or not to do is based on the impossible event, then such agreement is void, whether the impossibility of the event is known or not to the parties to the agreement at the time when it is </a:t>
            </a:r>
            <a:r>
              <a:rPr lang="en-IN" dirty="0" smtClean="0"/>
              <a:t>made.</a:t>
            </a: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1760707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020762"/>
          </a:xfrm>
        </p:spPr>
        <p:txBody>
          <a:bodyPr/>
          <a:lstStyle/>
          <a:p>
            <a:pPr algn="just"/>
            <a:r>
              <a:rPr lang="en-IN" sz="3600" b="1" dirty="0"/>
              <a:t>Conditions when a contingent contract becomes </a:t>
            </a:r>
            <a:r>
              <a:rPr lang="en-IN" sz="3600" b="1" dirty="0" smtClean="0"/>
              <a:t>void</a:t>
            </a:r>
            <a:endParaRPr lang="en-IN" sz="3600" b="1" dirty="0"/>
          </a:p>
        </p:txBody>
      </p:sp>
      <p:sp>
        <p:nvSpPr>
          <p:cNvPr id="3" name="Content Placeholder 2"/>
          <p:cNvSpPr>
            <a:spLocks noGrp="1"/>
          </p:cNvSpPr>
          <p:nvPr>
            <p:ph idx="1"/>
          </p:nvPr>
        </p:nvSpPr>
        <p:spPr/>
        <p:txBody>
          <a:bodyPr>
            <a:normAutofit fontScale="92500" lnSpcReduction="10000"/>
          </a:bodyPr>
          <a:lstStyle/>
          <a:p>
            <a:pPr algn="just"/>
            <a:r>
              <a:rPr lang="en-IN" b="1" dirty="0"/>
              <a:t>Section 32- </a:t>
            </a:r>
            <a:r>
              <a:rPr lang="en-IN" dirty="0"/>
              <a:t>if the event on the happening of which the contract is contingent becomes impossible, the contract becomes void</a:t>
            </a:r>
            <a:r>
              <a:rPr lang="en-IN" dirty="0" smtClean="0"/>
              <a:t>.</a:t>
            </a:r>
          </a:p>
          <a:p>
            <a:pPr algn="just"/>
            <a:r>
              <a:rPr lang="en-IN" b="1" dirty="0"/>
              <a:t>Section 34- </a:t>
            </a:r>
            <a:r>
              <a:rPr lang="en-IN" dirty="0"/>
              <a:t>if the future event on which a contract is a contingent is the way in which a person will act at an unspecified time, the event shall be considered to become impossible when such person does anything which renders it impossible that he should so act within any definite time, or otherwise than under further contingencies.</a:t>
            </a:r>
          </a:p>
          <a:p>
            <a:pPr algn="just"/>
            <a:r>
              <a:rPr lang="en-IN" b="1" dirty="0"/>
              <a:t>Section 35- </a:t>
            </a:r>
            <a:r>
              <a:rPr lang="en-IN" dirty="0"/>
              <a:t>contingent contract to do or not to do something, if a specified uncertain event happens within a fixed time, becomes void if, at the expiration of the time fixed, such event has not happened, or if, before the time fixed, such event becomes impossible.</a:t>
            </a:r>
          </a:p>
          <a:p>
            <a:pPr algn="just"/>
            <a:r>
              <a:rPr lang="en-IN" b="1" dirty="0"/>
              <a:t>Section 36- </a:t>
            </a:r>
            <a:r>
              <a:rPr lang="en-IN" dirty="0"/>
              <a:t>contingent agreement to do or not to do anything, if an impossible event happens, are void, whether the impossibility of the event is known or not to the parties to the agreement at the time when it is made</a:t>
            </a:r>
            <a:r>
              <a:rPr lang="en-IN" dirty="0" smtClean="0"/>
              <a:t>.</a:t>
            </a:r>
            <a:endParaRPr lang="en-IN" dirty="0"/>
          </a:p>
          <a:p>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2037651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147</TotalTime>
  <Words>722</Words>
  <Application>Microsoft Office PowerPoint</Application>
  <PresentationFormat>On-screen Show (4:3)</PresentationFormat>
  <Paragraphs>43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Adjacency</vt:lpstr>
      <vt:lpstr>Contingent Contract (S. 31)</vt:lpstr>
      <vt:lpstr>Essential elements of the contingent contract</vt:lpstr>
      <vt:lpstr>PowerPoint Presentation</vt:lpstr>
      <vt:lpstr>Enforcement of contingent contract</vt:lpstr>
      <vt:lpstr>PowerPoint Presentation</vt:lpstr>
      <vt:lpstr>PowerPoint Presentation</vt:lpstr>
      <vt:lpstr>Conditions when a contingent contract becomes void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Samiuddin</dc:creator>
  <cp:lastModifiedBy>Samiuddin</cp:lastModifiedBy>
  <cp:revision>5</cp:revision>
  <dcterms:created xsi:type="dcterms:W3CDTF">2006-08-16T00:00:00Z</dcterms:created>
  <dcterms:modified xsi:type="dcterms:W3CDTF">2022-10-06T07:41:14Z</dcterms:modified>
</cp:coreProperties>
</file>