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256BF-4003-4092-ADE5-24B2880DB26C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102F7-843D-4445-A9A0-69D1D15B9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69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B106-F817-4529-A082-E1353491EC2E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EFBF-4A44-457E-9009-08F05081D735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5BDF-5A52-4E8F-AEE3-34B31C672FD2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48F0-8C16-4769-8F78-EA3E67A22DB1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C33E-9BE6-48B8-8BFC-BE8ADB234965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D665-0110-48E5-9A3D-F18E39CBF0E3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A0C-0E83-48A9-9101-997020F3F5F2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2C04-C3CB-4D1A-8A4B-B52F95C3B304}" type="datetime1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670E-702A-4820-837D-C7FDE8B7C2B0}" type="datetime1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C9EB-8EDD-4D9B-BA4F-D471B55AB472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3B83-1237-4E1A-99D9-93CB5DB517CD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7805BF-DCDE-46A2-8F18-3DD6C0E9E374}" type="datetime1">
              <a:rPr lang="en-US" smtClean="0"/>
              <a:t>9/20/2022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05000"/>
          </a:xfrm>
        </p:spPr>
        <p:txBody>
          <a:bodyPr/>
          <a:lstStyle/>
          <a:p>
            <a:r>
              <a:rPr lang="en-US" dirty="0"/>
              <a:t>Indian Contract Act </a:t>
            </a:r>
            <a:r>
              <a:rPr lang="en-US" dirty="0" smtClean="0"/>
              <a:t>1872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/>
          <a:lstStyle/>
          <a:p>
            <a:pPr algn="ctr"/>
            <a:r>
              <a:rPr lang="en-IN" dirty="0" smtClean="0"/>
              <a:t>Contract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Samiuddin</a:t>
            </a:r>
            <a:r>
              <a:rPr lang="en-US" dirty="0" smtClean="0"/>
              <a:t>, Contract Law- 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890" y="9906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“An agreement enforceable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law is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S. 2(h)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Agreement + enforceability by law =contract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Agreement must create a legal obligation or duty.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Sec. 2(e), “Every promise and every set of promises, forming consideration for each other.”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Social agreements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Legal agreements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Legal agreements are contracts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Legal Obligation: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AKA “Intention to create contract”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Balfour v Balfour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Mcgregor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Mcgregor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1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Essential of valid contract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Offer and acceptance</a:t>
            </a:r>
          </a:p>
          <a:p>
            <a:pPr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Intention to create legal relationship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Capacity of parties – Competency (S. 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Lawful consideration (S. 23)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Lawful object (S. 23)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consent (S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Agreement not expressly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barred by law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(S. 24)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Not declared by law to be void (Ss. 24-30, 36, 56)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Legal formalities</a:t>
            </a:r>
          </a:p>
          <a:p>
            <a:pPr>
              <a:buFont typeface="Arial" pitchFamily="34" charset="0"/>
              <a:buChar char="•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9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Classification of Contract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According to validity</a:t>
            </a:r>
            <a:r>
              <a:rPr lang="en-US" dirty="0"/>
              <a:t>:</a:t>
            </a:r>
          </a:p>
          <a:p>
            <a:r>
              <a:rPr lang="en-US" dirty="0"/>
              <a:t>Valid contract,</a:t>
            </a:r>
          </a:p>
          <a:p>
            <a:r>
              <a:rPr lang="en-US" dirty="0"/>
              <a:t>voidable contract,</a:t>
            </a:r>
          </a:p>
          <a:p>
            <a:r>
              <a:rPr lang="en-US" dirty="0"/>
              <a:t>void contract, </a:t>
            </a:r>
          </a:p>
          <a:p>
            <a:r>
              <a:rPr lang="en-US" dirty="0"/>
              <a:t>IL-legal contract,</a:t>
            </a:r>
          </a:p>
          <a:p>
            <a:r>
              <a:rPr lang="en-US" dirty="0"/>
              <a:t>unenforceable contract. </a:t>
            </a:r>
          </a:p>
          <a:p>
            <a:pPr>
              <a:buNone/>
            </a:pPr>
            <a:r>
              <a:rPr lang="en-US" b="1" dirty="0"/>
              <a:t>According to formation</a:t>
            </a:r>
            <a:r>
              <a:rPr lang="en-US" dirty="0"/>
              <a:t>:</a:t>
            </a:r>
          </a:p>
          <a:p>
            <a:r>
              <a:rPr lang="en-US" dirty="0"/>
              <a:t>Express contract,</a:t>
            </a:r>
          </a:p>
          <a:p>
            <a:r>
              <a:rPr lang="en-US" dirty="0"/>
              <a:t>Implied contract,</a:t>
            </a:r>
          </a:p>
          <a:p>
            <a:r>
              <a:rPr lang="en-US" dirty="0"/>
              <a:t>Quasi contract.</a:t>
            </a:r>
          </a:p>
          <a:p>
            <a:pPr>
              <a:buNone/>
            </a:pPr>
            <a:r>
              <a:rPr lang="en-US" b="1" dirty="0"/>
              <a:t>According to performance</a:t>
            </a:r>
            <a:r>
              <a:rPr lang="en-US" dirty="0"/>
              <a:t>:</a:t>
            </a:r>
          </a:p>
          <a:p>
            <a:r>
              <a:rPr lang="en-US" dirty="0"/>
              <a:t>Executed contract,</a:t>
            </a:r>
          </a:p>
          <a:p>
            <a:r>
              <a:rPr lang="en-US" dirty="0" err="1"/>
              <a:t>Executory</a:t>
            </a:r>
            <a:r>
              <a:rPr lang="en-US" dirty="0"/>
              <a:t> contract,</a:t>
            </a:r>
          </a:p>
          <a:p>
            <a:r>
              <a:rPr lang="en-US" dirty="0"/>
              <a:t>Unilateral and bilateral contracts.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9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Essentials of a Valid Offer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offer may be general or </a:t>
            </a:r>
            <a:r>
              <a:rPr lang="en-US" dirty="0" smtClean="0"/>
              <a:t>specific (</a:t>
            </a:r>
            <a:r>
              <a:rPr lang="en-US" b="1" dirty="0" smtClean="0"/>
              <a:t>Weeks v </a:t>
            </a:r>
            <a:r>
              <a:rPr lang="en-US" b="1" dirty="0" err="1" smtClean="0"/>
              <a:t>Tybald</a:t>
            </a:r>
            <a:r>
              <a:rPr lang="en-US" b="1" dirty="0" smtClean="0"/>
              <a:t>, </a:t>
            </a:r>
            <a:r>
              <a:rPr lang="en-US" b="1" dirty="0" err="1" smtClean="0"/>
              <a:t>Carlill</a:t>
            </a:r>
            <a:r>
              <a:rPr lang="en-US" b="1" dirty="0" smtClean="0"/>
              <a:t> v Carbolic Smoke Ball Co)</a:t>
            </a:r>
            <a:endParaRPr lang="en-US" b="1" dirty="0"/>
          </a:p>
          <a:p>
            <a:pPr algn="just"/>
            <a:r>
              <a:rPr lang="en-US" dirty="0"/>
              <a:t>An offer should be made with an intention of creating legal </a:t>
            </a:r>
            <a:r>
              <a:rPr lang="en-US" dirty="0" smtClean="0"/>
              <a:t>obligation (</a:t>
            </a:r>
            <a:r>
              <a:rPr lang="en-US" b="1" dirty="0" smtClean="0"/>
              <a:t>Balfour v Balfour</a:t>
            </a:r>
            <a:r>
              <a:rPr lang="en-US" dirty="0" smtClean="0"/>
              <a:t>)</a:t>
            </a:r>
            <a:endParaRPr lang="en-US" b="1" dirty="0"/>
          </a:p>
          <a:p>
            <a:pPr algn="just"/>
            <a:r>
              <a:rPr lang="en-US" dirty="0"/>
              <a:t>An offer must be definite and certain</a:t>
            </a:r>
          </a:p>
          <a:p>
            <a:pPr algn="just"/>
            <a:r>
              <a:rPr lang="en-US" dirty="0"/>
              <a:t>A statement of intention and an invitation to offer are not offers</a:t>
            </a:r>
            <a:r>
              <a:rPr lang="en-US" dirty="0" smtClean="0"/>
              <a:t>. (</a:t>
            </a:r>
            <a:r>
              <a:rPr lang="en-US" b="1" dirty="0" smtClean="0"/>
              <a:t>Harvey v Facie, McPherson v </a:t>
            </a:r>
            <a:r>
              <a:rPr lang="en-US" b="1" dirty="0" err="1" smtClean="0"/>
              <a:t>Apanna</a:t>
            </a:r>
            <a:r>
              <a:rPr lang="en-US" b="1" dirty="0" smtClean="0"/>
              <a:t>, Bank of India v O. P. </a:t>
            </a:r>
            <a:r>
              <a:rPr lang="en-US" b="1" dirty="0" err="1" smtClean="0"/>
              <a:t>Swarnkar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en-US" dirty="0"/>
              <a:t>An offer must be communicated to the </a:t>
            </a:r>
            <a:r>
              <a:rPr lang="en-US" dirty="0" err="1"/>
              <a:t>offeree</a:t>
            </a:r>
            <a:r>
              <a:rPr lang="en-US" dirty="0" smtClean="0"/>
              <a:t>. (</a:t>
            </a:r>
            <a:r>
              <a:rPr lang="en-US" b="1" dirty="0" err="1" smtClean="0"/>
              <a:t>Lalman</a:t>
            </a:r>
            <a:r>
              <a:rPr lang="en-US" b="1" dirty="0" smtClean="0"/>
              <a:t> v. </a:t>
            </a:r>
            <a:r>
              <a:rPr lang="en-US" b="1" dirty="0" err="1" smtClean="0"/>
              <a:t>Gauri</a:t>
            </a:r>
            <a:r>
              <a:rPr lang="en-US" b="1" dirty="0" smtClean="0"/>
              <a:t> </a:t>
            </a:r>
            <a:r>
              <a:rPr lang="en-US" b="1" dirty="0" err="1" smtClean="0"/>
              <a:t>Datta</a:t>
            </a:r>
            <a:r>
              <a:rPr lang="en-US" b="1" dirty="0" smtClean="0"/>
              <a:t>, </a:t>
            </a:r>
            <a:r>
              <a:rPr lang="en-US" b="1" dirty="0" err="1" smtClean="0"/>
              <a:t>Harbhajan</a:t>
            </a:r>
            <a:r>
              <a:rPr lang="en-US" b="1" dirty="0" smtClean="0"/>
              <a:t> v </a:t>
            </a:r>
            <a:r>
              <a:rPr lang="en-US" b="1" dirty="0" err="1" smtClean="0"/>
              <a:t>Haricharan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6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675143"/>
            <a:ext cx="7696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Two identical offers do not make a contract. They are cross-offer. (</a:t>
            </a:r>
            <a:r>
              <a:rPr lang="en-US" sz="2200" b="1" dirty="0"/>
              <a:t>Hyde v Wrench</a:t>
            </a:r>
            <a:r>
              <a:rPr lang="en-US" sz="2200" dirty="0"/>
              <a:t>, </a:t>
            </a:r>
            <a:r>
              <a:rPr lang="en-US" sz="2200" b="1" dirty="0" err="1"/>
              <a:t>Nihal</a:t>
            </a:r>
            <a:r>
              <a:rPr lang="en-US" sz="2200" b="1" dirty="0"/>
              <a:t> Chand v </a:t>
            </a:r>
            <a:r>
              <a:rPr lang="en-US" sz="2200" b="1" dirty="0" err="1"/>
              <a:t>Amarnath</a:t>
            </a:r>
            <a:r>
              <a:rPr lang="en-US" sz="2200" b="1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An offer should not contain any term the non-compliance of which amounts to acceptance. Offer cannot prescribe silence as a mode of acceptance. (</a:t>
            </a:r>
            <a:r>
              <a:rPr lang="en-US" sz="2200" b="1" dirty="0" err="1"/>
              <a:t>Felthouse</a:t>
            </a:r>
            <a:r>
              <a:rPr lang="en-US" sz="2200" b="1" dirty="0"/>
              <a:t> v Bindley</a:t>
            </a:r>
            <a:r>
              <a:rPr lang="en-US" sz="2200" dirty="0" smtClean="0"/>
              <a:t>)</a:t>
            </a:r>
            <a:endParaRPr lang="en-IN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200" dirty="0" smtClean="0"/>
              <a:t>Offer must be an expression of willingness to do or abstain from doing anything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200" dirty="0" smtClean="0"/>
              <a:t>Offer must be made to obtain assent of the other.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206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Legal Rules of Acceptance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When one person to whom the proposal is made signifies his willingness thereto the proposal is said to be </a:t>
            </a:r>
            <a:r>
              <a:rPr lang="en-US" sz="2400" dirty="0" smtClean="0"/>
              <a:t>accepted. [S 2(b)]</a:t>
            </a:r>
            <a:endParaRPr lang="en-US" sz="2400" dirty="0"/>
          </a:p>
          <a:p>
            <a:pPr>
              <a:buNone/>
            </a:pPr>
            <a:r>
              <a:rPr lang="en-US" sz="2400" b="1" dirty="0"/>
              <a:t>Rules:</a:t>
            </a:r>
          </a:p>
          <a:p>
            <a:r>
              <a:rPr lang="en-US" sz="2400" dirty="0"/>
              <a:t>An offer can be accepted only by the person to whom it is made</a:t>
            </a:r>
            <a:r>
              <a:rPr lang="en-US" sz="2400" dirty="0" smtClean="0"/>
              <a:t>. (</a:t>
            </a:r>
            <a:r>
              <a:rPr lang="en-US" sz="2400" b="1" dirty="0" err="1" smtClean="0"/>
              <a:t>Boulton</a:t>
            </a:r>
            <a:r>
              <a:rPr lang="en-US" sz="2400" b="1" dirty="0" smtClean="0"/>
              <a:t> v Jones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Acceptance should be unconditional and absolute</a:t>
            </a:r>
            <a:r>
              <a:rPr lang="en-US" sz="2400" dirty="0" smtClean="0"/>
              <a:t>.[S. 7(1)] (</a:t>
            </a:r>
            <a:r>
              <a:rPr lang="en-US" sz="2400" b="1" dirty="0" smtClean="0"/>
              <a:t>Hyde v Wrench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Acceptance should be </a:t>
            </a:r>
            <a:r>
              <a:rPr lang="en-US" sz="2400" dirty="0" smtClean="0"/>
              <a:t>communicated (</a:t>
            </a:r>
            <a:r>
              <a:rPr lang="en-US" sz="2400" b="1" dirty="0" err="1" smtClean="0"/>
              <a:t>Felthouse</a:t>
            </a:r>
            <a:r>
              <a:rPr lang="en-US" sz="2400" b="1" dirty="0" smtClean="0"/>
              <a:t> v Bindley, Powel v Lee</a:t>
            </a:r>
            <a:r>
              <a:rPr lang="en-US" sz="2400" dirty="0" smtClean="0"/>
              <a:t>) </a:t>
            </a:r>
            <a:endParaRPr lang="en-US" sz="2400" dirty="0"/>
          </a:p>
          <a:p>
            <a:r>
              <a:rPr lang="en-US" sz="2400" dirty="0"/>
              <a:t>Acceptance should be according to the prescribe </a:t>
            </a:r>
            <a:r>
              <a:rPr lang="en-US" sz="2400" dirty="0" smtClean="0"/>
              <a:t>form or in reasonable manner. [S. 7(2)]</a:t>
            </a:r>
            <a:endParaRPr lang="en-US" sz="2400" dirty="0"/>
          </a:p>
          <a:p>
            <a:r>
              <a:rPr lang="en-US" sz="2400" dirty="0" smtClean="0"/>
              <a:t>Silence </a:t>
            </a:r>
            <a:r>
              <a:rPr lang="en-US" sz="2400" dirty="0"/>
              <a:t>cannot be prescribed as mode of acceptance.</a:t>
            </a:r>
          </a:p>
          <a:p>
            <a:r>
              <a:rPr lang="en-US" sz="2400" dirty="0"/>
              <a:t>Acceptance must be given within the time stipulated or within a reasonable time. </a:t>
            </a:r>
            <a:endParaRPr lang="en-US" sz="2400" dirty="0" smtClean="0"/>
          </a:p>
          <a:p>
            <a:r>
              <a:rPr lang="en-IN" sz="2400" dirty="0"/>
              <a:t>Acceptance must be given before the offer lapses or is revoked</a:t>
            </a:r>
            <a:r>
              <a:rPr lang="en-IN" sz="2400" dirty="0" smtClean="0"/>
              <a:t>. (</a:t>
            </a:r>
            <a:r>
              <a:rPr lang="en-IN" sz="2400" b="1" dirty="0" smtClean="0"/>
              <a:t>Ramsgate Victoria Hotel Co. v. </a:t>
            </a:r>
            <a:r>
              <a:rPr lang="en-IN" sz="2400" b="1" dirty="0" err="1" smtClean="0"/>
              <a:t>Montefoire</a:t>
            </a:r>
            <a:r>
              <a:rPr lang="en-IN" sz="2400" dirty="0" smtClean="0"/>
              <a:t>) </a:t>
            </a:r>
          </a:p>
          <a:p>
            <a:r>
              <a:rPr lang="en-IN" sz="2400" dirty="0"/>
              <a:t>Provisional acceptance is no acceptance.</a:t>
            </a:r>
          </a:p>
          <a:p>
            <a:endParaRPr lang="en-IN" sz="2400" b="1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8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Lapse of Offer [S. 6]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IN" dirty="0" smtClean="0"/>
              <a:t>By notice of revocation ( S. 4, 5)</a:t>
            </a:r>
          </a:p>
          <a:p>
            <a:pPr marL="571500" indent="-457200">
              <a:buFont typeface="+mj-lt"/>
              <a:buAutoNum type="arabicPeriod"/>
            </a:pPr>
            <a:r>
              <a:rPr lang="en-IN" dirty="0" smtClean="0"/>
              <a:t>By lapse of time prescribed in proposal</a:t>
            </a:r>
          </a:p>
          <a:p>
            <a:pPr marL="571500" indent="-457200">
              <a:buFont typeface="+mj-lt"/>
              <a:buAutoNum type="arabicPeriod"/>
            </a:pPr>
            <a:r>
              <a:rPr lang="en-IN" dirty="0" smtClean="0"/>
              <a:t>By failure to accept condition precedent</a:t>
            </a:r>
          </a:p>
          <a:p>
            <a:pPr marL="571500" indent="-457200">
              <a:buFont typeface="+mj-lt"/>
              <a:buAutoNum type="arabicPeriod"/>
            </a:pPr>
            <a:r>
              <a:rPr lang="en-IN" dirty="0" smtClean="0"/>
              <a:t>By death or insanity of </a:t>
            </a:r>
            <a:r>
              <a:rPr lang="en-IN" dirty="0" err="1" smtClean="0"/>
              <a:t>offeror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6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>
                <a:latin typeface="+mn-lt"/>
              </a:rPr>
              <a:t>Communication when Complete?</a:t>
            </a:r>
            <a:endParaRPr lang="en-IN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IN" sz="2400" b="1" dirty="0" smtClean="0"/>
              <a:t>English Law:</a:t>
            </a:r>
          </a:p>
          <a:p>
            <a:pPr marL="114300" indent="0">
              <a:buNone/>
            </a:pPr>
            <a:r>
              <a:rPr lang="en-IN" sz="2400" dirty="0" smtClean="0"/>
              <a:t>Household Fire &amp; Accident Insurance Co. v Grant</a:t>
            </a:r>
          </a:p>
          <a:p>
            <a:pPr marL="114300" indent="0">
              <a:buNone/>
            </a:pPr>
            <a:endParaRPr lang="en-IN" sz="2400" dirty="0"/>
          </a:p>
          <a:p>
            <a:pPr marL="114300" indent="0">
              <a:buNone/>
            </a:pPr>
            <a:r>
              <a:rPr lang="en-IN" sz="2400" b="1" dirty="0" smtClean="0"/>
              <a:t>Indian Law:</a:t>
            </a:r>
          </a:p>
          <a:p>
            <a:pPr marL="114300" indent="0">
              <a:buNone/>
            </a:pPr>
            <a:r>
              <a:rPr lang="en-IN" sz="2400" dirty="0" smtClean="0"/>
              <a:t>Section 4</a:t>
            </a:r>
          </a:p>
          <a:p>
            <a:pPr marL="114300" indent="0">
              <a:buNone/>
            </a:pPr>
            <a:r>
              <a:rPr lang="en-IN" sz="2400" b="1" dirty="0" err="1" smtClean="0"/>
              <a:t>Entores</a:t>
            </a:r>
            <a:r>
              <a:rPr lang="en-IN" sz="2400" b="1" dirty="0" smtClean="0"/>
              <a:t> Ltd v. Miles Far East Corporation</a:t>
            </a:r>
          </a:p>
          <a:p>
            <a:pPr marL="114300" indent="0">
              <a:buNone/>
            </a:pPr>
            <a:r>
              <a:rPr lang="en-IN" sz="2400" b="1" dirty="0" err="1" smtClean="0"/>
              <a:t>Bhagwandas</a:t>
            </a:r>
            <a:r>
              <a:rPr lang="en-IN" sz="2400" b="1" dirty="0" smtClean="0"/>
              <a:t> v </a:t>
            </a:r>
            <a:r>
              <a:rPr lang="en-IN" sz="2400" b="1" dirty="0" err="1" smtClean="0"/>
              <a:t>Girdharilal</a:t>
            </a:r>
            <a:endParaRPr lang="en-IN" sz="2400" b="1" dirty="0" smtClean="0"/>
          </a:p>
          <a:p>
            <a:pPr marL="114300" indent="0">
              <a:buNone/>
            </a:pPr>
            <a:r>
              <a:rPr lang="en-IN" sz="2400" dirty="0" smtClean="0"/>
              <a:t>Revocation of Proposal and Acceptance</a:t>
            </a:r>
          </a:p>
          <a:p>
            <a:pPr marL="114300" indent="0">
              <a:buNone/>
            </a:pPr>
            <a:r>
              <a:rPr lang="en-IN" sz="2400" dirty="0" smtClean="0"/>
              <a:t>Section 5</a:t>
            </a:r>
          </a:p>
          <a:p>
            <a:pPr marL="114300" indent="0">
              <a:buNone/>
            </a:pPr>
            <a:r>
              <a:rPr lang="en-IN" sz="2400" b="1" dirty="0" smtClean="0"/>
              <a:t>Ram Das </a:t>
            </a:r>
            <a:r>
              <a:rPr lang="en-IN" sz="2400" b="1" dirty="0" err="1" smtClean="0"/>
              <a:t>Chakravorty</a:t>
            </a:r>
            <a:r>
              <a:rPr lang="en-IN" sz="2400" b="1" dirty="0" smtClean="0"/>
              <a:t> v. Cotton and Century Ginning Mills</a:t>
            </a:r>
            <a:r>
              <a:rPr lang="en-IN" sz="2400" dirty="0" smtClean="0"/>
              <a:t> 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0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</TotalTime>
  <Words>597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Indian Contract Act 1872</vt:lpstr>
      <vt:lpstr>Contract</vt:lpstr>
      <vt:lpstr>Essential of valid contract</vt:lpstr>
      <vt:lpstr>Classification of Contract</vt:lpstr>
      <vt:lpstr>Essentials of a Valid Offer</vt:lpstr>
      <vt:lpstr>PowerPoint Presentation</vt:lpstr>
      <vt:lpstr>Legal Rules of Acceptance</vt:lpstr>
      <vt:lpstr>Lapse of Offer [S. 6]</vt:lpstr>
      <vt:lpstr>Communication when Complete?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Contract Act 1872</dc:title>
  <dc:creator>Samiuddin</dc:creator>
  <cp:lastModifiedBy>Samiuddin</cp:lastModifiedBy>
  <cp:revision>8</cp:revision>
  <dcterms:created xsi:type="dcterms:W3CDTF">2006-08-16T00:00:00Z</dcterms:created>
  <dcterms:modified xsi:type="dcterms:W3CDTF">2022-09-20T07:32:58Z</dcterms:modified>
</cp:coreProperties>
</file>