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70FAC3-10F2-48DC-88E1-93DB812288B3}" type="datetimeFigureOut">
              <a:rPr lang="en-IN" smtClean="0"/>
              <a:t>12-10-2022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FD4CBA-313B-4972-96F4-58B5BBA99FD3}" type="slidenum">
              <a:rPr lang="en-IN" smtClean="0"/>
              <a:t>‹#›</a:t>
            </a:fld>
            <a:endParaRPr lang="en-IN"/>
          </a:p>
        </p:txBody>
      </p:sp>
    </p:spTree>
    <p:extLst>
      <p:ext uri="{BB962C8B-B14F-4D97-AF65-F5344CB8AC3E}">
        <p14:creationId xmlns:p14="http://schemas.microsoft.com/office/powerpoint/2010/main" val="1605265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EFEFEA-C3D6-4C07-8CB8-E96835FD2594}" type="datetime1">
              <a:rPr lang="en-US" smtClean="0"/>
              <a:t>10/12/2022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93157-97C6-4D8B-9FAC-178648E396D6}" type="datetime1">
              <a:rPr lang="en-US" smtClean="0"/>
              <a:t>10/12/2022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9E9D3-3EFE-49B5-9E20-5544DB33359D}" type="datetime1">
              <a:rPr lang="en-US" smtClean="0"/>
              <a:t>10/12/2022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F6487-A640-42AA-9F0B-45BBD1D6AEC9}" type="datetime1">
              <a:rPr lang="en-US" smtClean="0"/>
              <a:t>10/12/2022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673CE-12B6-4313-B83B-D015C8AC790B}" type="datetime1">
              <a:rPr lang="en-US" smtClean="0"/>
              <a:t>10/12/2022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DB79EC-F369-4D50-8FCE-0AB38E25B3CC}" type="datetime1">
              <a:rPr lang="en-US" smtClean="0"/>
              <a:t>10/12/2022</a:t>
            </a:fld>
            <a:endParaRPr lang="en-US"/>
          </a:p>
        </p:txBody>
      </p:sp>
      <p:sp>
        <p:nvSpPr>
          <p:cNvPr id="6" name="Footer Placeholder 5"/>
          <p:cNvSpPr>
            <a:spLocks noGrp="1"/>
          </p:cNvSpPr>
          <p:nvPr>
            <p:ph type="ftr" sz="quarter" idx="11"/>
          </p:nvPr>
        </p:nvSpPr>
        <p:spPr/>
        <p:txBody>
          <a:bodyPr/>
          <a:lstStyle/>
          <a:p>
            <a:r>
              <a:rPr lang="en-US" smtClean="0"/>
              <a:t>Samiuddin, Contract Law 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2F2F7E-F8E0-4464-9F00-B7ACC3D82AA2}" type="datetime1">
              <a:rPr lang="en-US" smtClean="0"/>
              <a:t>10/12/2022</a:t>
            </a:fld>
            <a:endParaRPr lang="en-US"/>
          </a:p>
        </p:txBody>
      </p:sp>
      <p:sp>
        <p:nvSpPr>
          <p:cNvPr id="8" name="Footer Placeholder 7"/>
          <p:cNvSpPr>
            <a:spLocks noGrp="1"/>
          </p:cNvSpPr>
          <p:nvPr>
            <p:ph type="ftr" sz="quarter" idx="11"/>
          </p:nvPr>
        </p:nvSpPr>
        <p:spPr/>
        <p:txBody>
          <a:bodyPr/>
          <a:lstStyle/>
          <a:p>
            <a:r>
              <a:rPr lang="en-US" smtClean="0"/>
              <a:t>Samiuddin, Contract Law I</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B870E5-CD3C-43D5-9F23-DCA6066D9BD8}" type="datetime1">
              <a:rPr lang="en-US" smtClean="0"/>
              <a:t>10/12/2022</a:t>
            </a:fld>
            <a:endParaRPr lang="en-US"/>
          </a:p>
        </p:txBody>
      </p:sp>
      <p:sp>
        <p:nvSpPr>
          <p:cNvPr id="4" name="Footer Placeholder 3"/>
          <p:cNvSpPr>
            <a:spLocks noGrp="1"/>
          </p:cNvSpPr>
          <p:nvPr>
            <p:ph type="ftr" sz="quarter" idx="11"/>
          </p:nvPr>
        </p:nvSpPr>
        <p:spPr/>
        <p:txBody>
          <a:bodyPr/>
          <a:lstStyle/>
          <a:p>
            <a:r>
              <a:rPr lang="en-US" smtClean="0"/>
              <a:t>Samiuddin, Contract Law 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47A1F-8316-4D2A-ACA0-BDA1A1A3E908}" type="datetime1">
              <a:rPr lang="en-US" smtClean="0"/>
              <a:t>10/12/2022</a:t>
            </a:fld>
            <a:endParaRPr lang="en-US"/>
          </a:p>
        </p:txBody>
      </p:sp>
      <p:sp>
        <p:nvSpPr>
          <p:cNvPr id="3" name="Footer Placeholder 2"/>
          <p:cNvSpPr>
            <a:spLocks noGrp="1"/>
          </p:cNvSpPr>
          <p:nvPr>
            <p:ph type="ftr" sz="quarter" idx="11"/>
          </p:nvPr>
        </p:nvSpPr>
        <p:spPr/>
        <p:txBody>
          <a:bodyPr/>
          <a:lstStyle/>
          <a:p>
            <a:r>
              <a:rPr lang="en-US" smtClean="0"/>
              <a:t>Samiuddin, Contract Law I</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027F5-CF44-45AE-B8C6-5BE45D120908}" type="datetime1">
              <a:rPr lang="en-US" smtClean="0"/>
              <a:t>10/12/2022</a:t>
            </a:fld>
            <a:endParaRPr lang="en-US"/>
          </a:p>
        </p:txBody>
      </p:sp>
      <p:sp>
        <p:nvSpPr>
          <p:cNvPr id="6" name="Footer Placeholder 5"/>
          <p:cNvSpPr>
            <a:spLocks noGrp="1"/>
          </p:cNvSpPr>
          <p:nvPr>
            <p:ph type="ftr" sz="quarter" idx="11"/>
          </p:nvPr>
        </p:nvSpPr>
        <p:spPr/>
        <p:txBody>
          <a:bodyPr/>
          <a:lstStyle/>
          <a:p>
            <a:r>
              <a:rPr lang="en-US" smtClean="0"/>
              <a:t>Samiuddin, Contract Law 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7C004F0-573B-42C7-BCA9-8C6CE9DCBECB}" type="datetime1">
              <a:rPr lang="en-US" smtClean="0"/>
              <a:t>10/12/2022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Samiuddin, Contract Law I</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Samiuddin, Contract Law I</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36A6BF7-E59C-459D-9967-63A6E33B594C}" type="datetime1">
              <a:rPr lang="en-US" smtClean="0"/>
              <a:t>10/12/2022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algn="ctr"/>
            <a:r>
              <a:rPr lang="en-IN" dirty="0" smtClean="0"/>
              <a:t>Introduction</a:t>
            </a:r>
            <a:endParaRPr lang="en-IN" dirty="0"/>
          </a:p>
        </p:txBody>
      </p:sp>
      <p:sp>
        <p:nvSpPr>
          <p:cNvPr id="3" name="Content Placeholder 2"/>
          <p:cNvSpPr>
            <a:spLocks noGrp="1"/>
          </p:cNvSpPr>
          <p:nvPr>
            <p:ph idx="1"/>
          </p:nvPr>
        </p:nvSpPr>
        <p:spPr>
          <a:xfrm>
            <a:off x="457200" y="1143000"/>
            <a:ext cx="7620000" cy="5257800"/>
          </a:xfrm>
        </p:spPr>
        <p:txBody>
          <a:bodyPr/>
          <a:lstStyle/>
          <a:p>
            <a:pPr marL="114300" indent="0" algn="just">
              <a:buNone/>
            </a:pPr>
            <a:r>
              <a:rPr lang="en-IN" dirty="0"/>
              <a:t>Discharge of contract means terminating the contractual relationship between the two or more parties who entered into the contract previously. When the rights, obligations and duties of the parties come to an end it is known as the discharge of contract. Discharge of contract also ceases the legally binding power of the contract. Therefore, once a contract has been discharged the parties are no more obligated to each other</a:t>
            </a:r>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888478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20762"/>
          </a:xfrm>
        </p:spPr>
        <p:txBody>
          <a:bodyPr/>
          <a:lstStyle/>
          <a:p>
            <a:pPr algn="ctr"/>
            <a:r>
              <a:rPr lang="en-IN" sz="3600" b="1" dirty="0"/>
              <a:t>IMPOSSIBILITY OF PERFORMANCE – NOT AN </a:t>
            </a:r>
            <a:r>
              <a:rPr lang="en-IN" sz="3600" b="1" dirty="0" smtClean="0"/>
              <a:t>EXCUSE</a:t>
            </a:r>
            <a:endParaRPr lang="en-IN" sz="3600" b="1" dirty="0"/>
          </a:p>
        </p:txBody>
      </p:sp>
      <p:sp>
        <p:nvSpPr>
          <p:cNvPr id="3" name="Content Placeholder 2"/>
          <p:cNvSpPr>
            <a:spLocks noGrp="1"/>
          </p:cNvSpPr>
          <p:nvPr>
            <p:ph idx="1"/>
          </p:nvPr>
        </p:nvSpPr>
        <p:spPr/>
        <p:txBody>
          <a:bodyPr/>
          <a:lstStyle/>
          <a:p>
            <a:pPr marL="114300" indent="0" algn="just">
              <a:buNone/>
            </a:pPr>
            <a:r>
              <a:rPr lang="en-IN" dirty="0"/>
              <a:t>In the following cases, a contract is not discharged on the ground of supervening impossibility.</a:t>
            </a:r>
          </a:p>
          <a:p>
            <a:pPr algn="just"/>
            <a:r>
              <a:rPr lang="en-IN" dirty="0" smtClean="0"/>
              <a:t>Difficulty </a:t>
            </a:r>
            <a:r>
              <a:rPr lang="en-IN" dirty="0"/>
              <a:t>of performance.</a:t>
            </a:r>
          </a:p>
          <a:p>
            <a:pPr algn="just"/>
            <a:r>
              <a:rPr lang="en-IN" dirty="0" smtClean="0"/>
              <a:t>Commercial </a:t>
            </a:r>
            <a:r>
              <a:rPr lang="en-IN" dirty="0"/>
              <a:t>impossibility.</a:t>
            </a:r>
          </a:p>
          <a:p>
            <a:pPr algn="just"/>
            <a:r>
              <a:rPr lang="en-IN" dirty="0" smtClean="0"/>
              <a:t>Impossibility</a:t>
            </a:r>
            <a:r>
              <a:rPr lang="en-IN" dirty="0"/>
              <a:t>	due	to	failure	of	</a:t>
            </a:r>
            <a:r>
              <a:rPr lang="en-IN" dirty="0" smtClean="0"/>
              <a:t>a third </a:t>
            </a:r>
            <a:r>
              <a:rPr lang="en-IN" dirty="0"/>
              <a:t>person.</a:t>
            </a:r>
          </a:p>
          <a:p>
            <a:pPr algn="just"/>
            <a:r>
              <a:rPr lang="en-IN" dirty="0" smtClean="0"/>
              <a:t>Strikes</a:t>
            </a:r>
            <a:r>
              <a:rPr lang="en-IN" dirty="0"/>
              <a:t>, lock-outs and civil disturbance.</a:t>
            </a:r>
          </a:p>
          <a:p>
            <a:pPr algn="just"/>
            <a:r>
              <a:rPr lang="en-IN" dirty="0" smtClean="0"/>
              <a:t>Failure </a:t>
            </a:r>
            <a:r>
              <a:rPr lang="en-IN" dirty="0"/>
              <a:t>of one of the objects</a:t>
            </a:r>
            <a:r>
              <a:rPr lang="en-IN" dirty="0" smtClean="0"/>
              <a:t>.</a:t>
            </a: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1831143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algn="ctr"/>
            <a:r>
              <a:rPr lang="en-IN" sz="2800" b="1" dirty="0"/>
              <a:t>EFFECTS OF SUPERVENING IMPOSSIBILITY</a:t>
            </a:r>
          </a:p>
        </p:txBody>
      </p:sp>
      <p:sp>
        <p:nvSpPr>
          <p:cNvPr id="3" name="Content Placeholder 2"/>
          <p:cNvSpPr>
            <a:spLocks noGrp="1"/>
          </p:cNvSpPr>
          <p:nvPr>
            <p:ph idx="1"/>
          </p:nvPr>
        </p:nvSpPr>
        <p:spPr>
          <a:xfrm>
            <a:off x="457200" y="1219200"/>
            <a:ext cx="7620000" cy="5181600"/>
          </a:xfrm>
        </p:spPr>
        <p:txBody>
          <a:bodyPr/>
          <a:lstStyle/>
          <a:p>
            <a:pPr algn="just">
              <a:buFont typeface="Wingdings" pitchFamily="2" charset="2"/>
              <a:buChar char="§"/>
            </a:pPr>
            <a:r>
              <a:rPr lang="en-IN" dirty="0" smtClean="0"/>
              <a:t>When </a:t>
            </a:r>
            <a:r>
              <a:rPr lang="en-IN" dirty="0"/>
              <a:t>the performance of a contract </a:t>
            </a:r>
            <a:r>
              <a:rPr lang="en-IN" dirty="0" smtClean="0"/>
              <a:t>becomes impossible or unlawful subsequent</a:t>
            </a:r>
            <a:r>
              <a:rPr lang="en-IN" dirty="0"/>
              <a:t>	</a:t>
            </a:r>
            <a:r>
              <a:rPr lang="en-IN" dirty="0" smtClean="0"/>
              <a:t>to its formation, the Contract becomes void (Sec. 56, </a:t>
            </a:r>
            <a:r>
              <a:rPr lang="en-IN" dirty="0" err="1" smtClean="0"/>
              <a:t>para</a:t>
            </a:r>
            <a:r>
              <a:rPr lang="en-IN" dirty="0" smtClean="0"/>
              <a:t> </a:t>
            </a:r>
            <a:r>
              <a:rPr lang="en-IN" dirty="0"/>
              <a:t>3</a:t>
            </a:r>
            <a:r>
              <a:rPr lang="en-IN" dirty="0" smtClean="0"/>
              <a:t>).</a:t>
            </a:r>
          </a:p>
          <a:p>
            <a:pPr lvl="0" algn="just">
              <a:buFont typeface="Wingdings" pitchFamily="2" charset="2"/>
              <a:buChar char="§"/>
            </a:pPr>
            <a:r>
              <a:rPr lang="en-US" dirty="0"/>
              <a:t>Where one person has promised to do something which he knew, or, with reasonable diligence, might have known, and which the </a:t>
            </a:r>
            <a:r>
              <a:rPr lang="en-US" dirty="0" err="1"/>
              <a:t>promisee</a:t>
            </a:r>
            <a:r>
              <a:rPr lang="en-US" dirty="0"/>
              <a:t> did not know to be impossible or unlawful, the promisor must make compensation to the </a:t>
            </a:r>
            <a:r>
              <a:rPr lang="en-US" dirty="0" err="1"/>
              <a:t>promisee</a:t>
            </a:r>
            <a:r>
              <a:rPr lang="en-US" dirty="0"/>
              <a:t> for any loss which the </a:t>
            </a:r>
            <a:r>
              <a:rPr lang="en-US" dirty="0" err="1"/>
              <a:t>promisee</a:t>
            </a:r>
            <a:r>
              <a:rPr lang="en-US" dirty="0"/>
              <a:t> sustains through the non-performance of the promise (</a:t>
            </a:r>
            <a:r>
              <a:rPr lang="en-US" dirty="0" smtClean="0"/>
              <a:t>Sec.56</a:t>
            </a:r>
            <a:r>
              <a:rPr lang="en-US" dirty="0"/>
              <a:t>, </a:t>
            </a:r>
            <a:r>
              <a:rPr lang="en-US" dirty="0" err="1"/>
              <a:t>para</a:t>
            </a:r>
            <a:r>
              <a:rPr lang="en-US" dirty="0"/>
              <a:t> 3</a:t>
            </a:r>
            <a:r>
              <a:rPr lang="en-US" dirty="0" smtClean="0"/>
              <a:t>).</a:t>
            </a:r>
          </a:p>
          <a:p>
            <a:pPr lvl="0" algn="just">
              <a:buFont typeface="Wingdings" pitchFamily="2" charset="2"/>
              <a:buChar char="§"/>
            </a:pPr>
            <a:r>
              <a:rPr lang="en-US" dirty="0"/>
              <a:t>Where an agreement is discovered to be void, or when a contract becomes void, any person who has received any advantage under such agreement or contract is bound to restore it, or to make compensation for it to the person from whom he received it (Sec. 65).</a:t>
            </a:r>
            <a:endParaRPr lang="en-IN" dirty="0"/>
          </a:p>
          <a:p>
            <a:pPr marL="114300" indent="0" algn="just">
              <a:buNone/>
            </a:pPr>
            <a:endParaRPr lang="en-IN" dirty="0"/>
          </a:p>
          <a:p>
            <a:pPr marL="114300" indent="0">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1355035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IN" sz="3600" b="1" dirty="0"/>
              <a:t>DOCTRINE OF FRUSTRATION</a:t>
            </a:r>
          </a:p>
        </p:txBody>
      </p:sp>
      <p:sp>
        <p:nvSpPr>
          <p:cNvPr id="3" name="Content Placeholder 2"/>
          <p:cNvSpPr>
            <a:spLocks noGrp="1"/>
          </p:cNvSpPr>
          <p:nvPr>
            <p:ph idx="1"/>
          </p:nvPr>
        </p:nvSpPr>
        <p:spPr>
          <a:xfrm>
            <a:off x="457200" y="1219200"/>
            <a:ext cx="7620000" cy="5181600"/>
          </a:xfrm>
        </p:spPr>
        <p:txBody>
          <a:bodyPr/>
          <a:lstStyle/>
          <a:p>
            <a:pPr marL="114300" indent="0" algn="just">
              <a:buNone/>
            </a:pPr>
            <a:r>
              <a:rPr lang="en-IN" dirty="0"/>
              <a:t>In England, the doctrine of frustration is the concept that is analogous to ‘supervening impossibility. It comes into play when the common object of a contract can no longer be achieved or when the contract, after it is made, becomes impossible of performance due to circumstances beyond the control </a:t>
            </a:r>
            <a:r>
              <a:rPr lang="en-IN" dirty="0" smtClean="0"/>
              <a:t>or contemplation of the parties. </a:t>
            </a: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3718066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algn="ctr"/>
            <a:r>
              <a:rPr lang="en-IN" sz="4000" b="1" dirty="0"/>
              <a:t>DISCHARGE BY LAPSE OF TIME</a:t>
            </a:r>
          </a:p>
        </p:txBody>
      </p:sp>
      <p:sp>
        <p:nvSpPr>
          <p:cNvPr id="3" name="Content Placeholder 2"/>
          <p:cNvSpPr>
            <a:spLocks noGrp="1"/>
          </p:cNvSpPr>
          <p:nvPr>
            <p:ph idx="1"/>
          </p:nvPr>
        </p:nvSpPr>
        <p:spPr>
          <a:xfrm>
            <a:off x="457200" y="1219200"/>
            <a:ext cx="7620000" cy="5181600"/>
          </a:xfrm>
        </p:spPr>
        <p:txBody>
          <a:bodyPr/>
          <a:lstStyle/>
          <a:p>
            <a:pPr marL="114300" indent="0" algn="just">
              <a:buNone/>
            </a:pPr>
            <a:r>
              <a:rPr lang="en-IN" dirty="0"/>
              <a:t>The Limitation Act, 1963 lays down that a contract should be performed within a specified period, called period of limitation. If it is not performed, and if no action is taken by the </a:t>
            </a:r>
            <a:r>
              <a:rPr lang="en-IN" dirty="0" err="1"/>
              <a:t>promisee</a:t>
            </a:r>
            <a:r>
              <a:rPr lang="en-IN" dirty="0"/>
              <a:t> within the period of limitation. He is deprived of his remedy at law</a:t>
            </a:r>
            <a:r>
              <a:rPr lang="en-IN" dirty="0" smtClean="0"/>
              <a:t>.</a:t>
            </a:r>
          </a:p>
          <a:p>
            <a:pPr marL="114300" indent="0" algn="just">
              <a:buNone/>
            </a:pPr>
            <a:endParaRPr lang="en-IN" dirty="0"/>
          </a:p>
          <a:p>
            <a:pPr marL="114300" indent="0" algn="just">
              <a:buNone/>
            </a:pPr>
            <a:r>
              <a:rPr lang="en-IN" dirty="0"/>
              <a:t>The Limitation Act, 1963 lays down a period of three years for the enforcement of most types of rights.</a:t>
            </a:r>
          </a:p>
          <a:p>
            <a:pPr marL="114300" indent="0" algn="just">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812188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IN" sz="3600" b="1" dirty="0"/>
              <a:t>DISCHARGE BY OPERATION OF LAW</a:t>
            </a:r>
          </a:p>
        </p:txBody>
      </p:sp>
      <p:sp>
        <p:nvSpPr>
          <p:cNvPr id="3" name="Content Placeholder 2"/>
          <p:cNvSpPr>
            <a:spLocks noGrp="1"/>
          </p:cNvSpPr>
          <p:nvPr>
            <p:ph idx="1"/>
          </p:nvPr>
        </p:nvSpPr>
        <p:spPr>
          <a:xfrm>
            <a:off x="457200" y="1219200"/>
            <a:ext cx="7620000" cy="5181600"/>
          </a:xfrm>
        </p:spPr>
        <p:txBody>
          <a:bodyPr/>
          <a:lstStyle/>
          <a:p>
            <a:pPr marL="114300" indent="0" algn="just">
              <a:buNone/>
            </a:pPr>
            <a:r>
              <a:rPr lang="en-IN" dirty="0"/>
              <a:t>A contract may be discharged independently of the wishes of the parties, i.e., by operation of law. This includes discharge –</a:t>
            </a:r>
          </a:p>
          <a:p>
            <a:pPr algn="just">
              <a:buFont typeface="Wingdings" pitchFamily="2" charset="2"/>
              <a:buChar char="§"/>
            </a:pPr>
            <a:r>
              <a:rPr lang="en-IN" dirty="0" smtClean="0"/>
              <a:t>By </a:t>
            </a:r>
            <a:r>
              <a:rPr lang="en-IN" dirty="0"/>
              <a:t>death (in the case of contracts for personal service).</a:t>
            </a:r>
          </a:p>
          <a:p>
            <a:pPr algn="just">
              <a:buFont typeface="Wingdings" pitchFamily="2" charset="2"/>
              <a:buChar char="§"/>
            </a:pPr>
            <a:r>
              <a:rPr lang="en-IN" dirty="0" smtClean="0"/>
              <a:t>By </a:t>
            </a:r>
            <a:r>
              <a:rPr lang="en-IN" dirty="0"/>
              <a:t>insolvency.</a:t>
            </a:r>
          </a:p>
          <a:p>
            <a:pPr algn="just">
              <a:buFont typeface="Wingdings" pitchFamily="2" charset="2"/>
              <a:buChar char="§"/>
            </a:pPr>
            <a:r>
              <a:rPr lang="en-IN" dirty="0" smtClean="0"/>
              <a:t>By </a:t>
            </a:r>
            <a:r>
              <a:rPr lang="en-IN" dirty="0"/>
              <a:t>unauthorised alteration of the terms of a written agreement.</a:t>
            </a:r>
          </a:p>
          <a:p>
            <a:pPr algn="just">
              <a:buFont typeface="Wingdings" pitchFamily="2" charset="2"/>
              <a:buChar char="§"/>
            </a:pPr>
            <a:r>
              <a:rPr lang="en-IN" dirty="0" smtClean="0"/>
              <a:t>By </a:t>
            </a:r>
            <a:r>
              <a:rPr lang="en-IN" dirty="0"/>
              <a:t>rights and liabilities becoming vested in the same person.</a:t>
            </a:r>
          </a:p>
          <a:p>
            <a:pPr marL="114300" indent="0">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22790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IN" sz="3200" b="1" dirty="0"/>
              <a:t>DISCHARGE BY BREACH OF CONTRACT</a:t>
            </a:r>
          </a:p>
        </p:txBody>
      </p:sp>
      <p:sp>
        <p:nvSpPr>
          <p:cNvPr id="3" name="Content Placeholder 2"/>
          <p:cNvSpPr>
            <a:spLocks noGrp="1"/>
          </p:cNvSpPr>
          <p:nvPr>
            <p:ph idx="1"/>
          </p:nvPr>
        </p:nvSpPr>
        <p:spPr>
          <a:xfrm>
            <a:off x="457200" y="1219200"/>
            <a:ext cx="7620000" cy="5181600"/>
          </a:xfrm>
        </p:spPr>
        <p:txBody>
          <a:bodyPr/>
          <a:lstStyle/>
          <a:p>
            <a:pPr marL="114300" indent="0" algn="just">
              <a:buNone/>
            </a:pPr>
            <a:r>
              <a:rPr lang="en-IN" dirty="0"/>
              <a:t>Breach of contract means a braking of the obligation which a contract imposes. It occurs when a party to the contract without lawful excuse does not </a:t>
            </a:r>
            <a:r>
              <a:rPr lang="en-IN" dirty="0" err="1"/>
              <a:t>fulfill</a:t>
            </a:r>
            <a:r>
              <a:rPr lang="en-IN" dirty="0"/>
              <a:t> his contractual obligation or by his own act makes it impossible that he should perform his obligation under it</a:t>
            </a:r>
            <a:r>
              <a:rPr lang="en-IN" dirty="0" smtClean="0"/>
              <a:t>.</a:t>
            </a:r>
          </a:p>
          <a:p>
            <a:pPr marL="114300" indent="0">
              <a:buNone/>
            </a:pPr>
            <a:endParaRPr lang="en-US" dirty="0" smtClean="0"/>
          </a:p>
          <a:p>
            <a:pPr marL="114300" indent="0">
              <a:buNone/>
            </a:pPr>
            <a:r>
              <a:rPr lang="en-US" dirty="0" smtClean="0"/>
              <a:t>Breach </a:t>
            </a:r>
            <a:r>
              <a:rPr lang="en-US" dirty="0"/>
              <a:t>of contract may be –</a:t>
            </a:r>
            <a:endParaRPr lang="en-IN" dirty="0"/>
          </a:p>
          <a:p>
            <a:pPr lvl="0"/>
            <a:r>
              <a:rPr lang="en-US" dirty="0"/>
              <a:t>Actual breach of contract, or</a:t>
            </a:r>
            <a:endParaRPr lang="en-IN" dirty="0"/>
          </a:p>
          <a:p>
            <a:pPr lvl="0"/>
            <a:r>
              <a:rPr lang="en-US" dirty="0"/>
              <a:t>Anticipatory or constructive breach of contract</a:t>
            </a:r>
            <a:r>
              <a:rPr lang="en-US" dirty="0" smtClean="0"/>
              <a:t>.</a:t>
            </a:r>
          </a:p>
          <a:p>
            <a:pPr lvl="0"/>
            <a:endParaRPr lang="en-US" dirty="0"/>
          </a:p>
          <a:p>
            <a:pPr lvl="0"/>
            <a:endParaRPr lang="en-IN" dirty="0"/>
          </a:p>
          <a:p>
            <a:pPr marL="114300" indent="0" algn="just">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772421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IN" sz="3600" b="1" dirty="0"/>
              <a:t>Actual Breach of Contract</a:t>
            </a:r>
          </a:p>
        </p:txBody>
      </p:sp>
      <p:sp>
        <p:nvSpPr>
          <p:cNvPr id="3" name="Content Placeholder 2"/>
          <p:cNvSpPr>
            <a:spLocks noGrp="1"/>
          </p:cNvSpPr>
          <p:nvPr>
            <p:ph idx="1"/>
          </p:nvPr>
        </p:nvSpPr>
        <p:spPr>
          <a:xfrm>
            <a:off x="457200" y="1295400"/>
            <a:ext cx="7620000" cy="5105400"/>
          </a:xfrm>
        </p:spPr>
        <p:txBody>
          <a:bodyPr>
            <a:normAutofit/>
          </a:bodyPr>
          <a:lstStyle/>
          <a:p>
            <a:pPr marL="114300" indent="0">
              <a:buNone/>
            </a:pPr>
            <a:r>
              <a:rPr lang="en-IN" dirty="0"/>
              <a:t>It may take place –</a:t>
            </a:r>
          </a:p>
          <a:p>
            <a:r>
              <a:rPr lang="en-IN" b="1" dirty="0" smtClean="0"/>
              <a:t>At </a:t>
            </a:r>
            <a:r>
              <a:rPr lang="en-IN" b="1" dirty="0"/>
              <a:t>the time when the performance is due</a:t>
            </a:r>
            <a:r>
              <a:rPr lang="en-IN" dirty="0"/>
              <a:t>. Actual breach of contract occurs, when at the time when the performance is due, one party fails or refuses to perform his obligation under the contract</a:t>
            </a:r>
            <a:r>
              <a:rPr lang="en-IN" dirty="0" smtClean="0"/>
              <a:t>.</a:t>
            </a:r>
          </a:p>
          <a:p>
            <a:r>
              <a:rPr lang="en-US" sz="2400" b="1" dirty="0"/>
              <a:t>During the performance of the contract</a:t>
            </a:r>
            <a:r>
              <a:rPr lang="en-US" sz="2400" dirty="0"/>
              <a:t>. Actual breach of contract also occurs when during the performance of the contract, one party fails or refuses to perform his obligation under the </a:t>
            </a:r>
            <a:r>
              <a:rPr lang="en-US" sz="2400" dirty="0" smtClean="0"/>
              <a:t>contract.</a:t>
            </a:r>
            <a:endParaRPr lang="en-IN" sz="1000" dirty="0"/>
          </a:p>
          <a:p>
            <a:pPr marL="114300" indent="0">
              <a:buNone/>
            </a:pPr>
            <a:r>
              <a:rPr lang="en-US" sz="2400" dirty="0" smtClean="0"/>
              <a:t>This </a:t>
            </a:r>
            <a:r>
              <a:rPr lang="en-US" sz="2400" dirty="0"/>
              <a:t>refusal to perform may be by –</a:t>
            </a:r>
            <a:endParaRPr lang="en-IN" sz="2400" dirty="0"/>
          </a:p>
          <a:p>
            <a:pPr lvl="1"/>
            <a:r>
              <a:rPr lang="en-US" sz="2400" dirty="0"/>
              <a:t>Express repudiation (by word or act).</a:t>
            </a:r>
            <a:endParaRPr lang="en-IN" sz="800" dirty="0"/>
          </a:p>
          <a:p>
            <a:pPr lvl="1"/>
            <a:r>
              <a:rPr lang="en-US" sz="2400" dirty="0"/>
              <a:t>Implied repudiation (impossibility created by the act of a party to the contract).</a:t>
            </a:r>
            <a:endParaRPr lang="en-IN" sz="800" dirty="0"/>
          </a:p>
          <a:p>
            <a:pPr marL="114300" indent="0">
              <a:buNone/>
            </a:pPr>
            <a:endParaRPr lang="en-IN" dirty="0"/>
          </a:p>
          <a:p>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2610469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IN" sz="4000" b="1" dirty="0"/>
              <a:t>Anticipatory Breach of Contract</a:t>
            </a:r>
          </a:p>
        </p:txBody>
      </p:sp>
      <p:sp>
        <p:nvSpPr>
          <p:cNvPr id="3" name="Content Placeholder 2"/>
          <p:cNvSpPr>
            <a:spLocks noGrp="1"/>
          </p:cNvSpPr>
          <p:nvPr>
            <p:ph idx="1"/>
          </p:nvPr>
        </p:nvSpPr>
        <p:spPr>
          <a:xfrm>
            <a:off x="457200" y="1295400"/>
            <a:ext cx="7620000" cy="5105400"/>
          </a:xfrm>
        </p:spPr>
        <p:txBody>
          <a:bodyPr/>
          <a:lstStyle/>
          <a:p>
            <a:pPr marL="114300" indent="0" algn="just">
              <a:buNone/>
            </a:pPr>
            <a:r>
              <a:rPr lang="en-IN" dirty="0"/>
              <a:t>It occurs when a party to an </a:t>
            </a:r>
            <a:r>
              <a:rPr lang="en-IN" dirty="0" err="1"/>
              <a:t>executory</a:t>
            </a:r>
            <a:r>
              <a:rPr lang="en-IN" dirty="0"/>
              <a:t> contract declares his intention of not performing the contract before the performance is due. He may do so –</a:t>
            </a:r>
          </a:p>
          <a:p>
            <a:pPr algn="just"/>
            <a:r>
              <a:rPr lang="en-IN" dirty="0" smtClean="0"/>
              <a:t>By </a:t>
            </a:r>
            <a:r>
              <a:rPr lang="en-IN" dirty="0"/>
              <a:t>expressly renouncing his obligation under the contract.</a:t>
            </a:r>
          </a:p>
          <a:p>
            <a:pPr algn="just"/>
            <a:r>
              <a:rPr lang="en-IN" dirty="0" smtClean="0"/>
              <a:t>By </a:t>
            </a:r>
            <a:r>
              <a:rPr lang="en-IN" dirty="0"/>
              <a:t>doing some act so that the performance of his promise becomes impossible.</a:t>
            </a:r>
          </a:p>
          <a:p>
            <a:pPr marL="114300" indent="0" algn="just">
              <a:buNone/>
            </a:pPr>
            <a:r>
              <a:rPr lang="en-US" b="1" dirty="0"/>
              <a:t>The rights of the </a:t>
            </a:r>
            <a:r>
              <a:rPr lang="en-US" b="1" dirty="0" err="1"/>
              <a:t>promisee</a:t>
            </a:r>
            <a:r>
              <a:rPr lang="en-US" b="1" dirty="0"/>
              <a:t> </a:t>
            </a:r>
            <a:r>
              <a:rPr lang="en-US" dirty="0"/>
              <a:t>(the party not in breach or the aggrieved party) in case of doctrine of anticipatory breach.</a:t>
            </a:r>
            <a:endParaRPr lang="en-IN" dirty="0"/>
          </a:p>
          <a:p>
            <a:pPr lvl="0" algn="just"/>
            <a:r>
              <a:rPr lang="en-US" dirty="0"/>
              <a:t>He can treat the contract as discharged so that he is absolved of the performance of his part of the promise.</a:t>
            </a:r>
            <a:endParaRPr lang="en-IN" dirty="0"/>
          </a:p>
          <a:p>
            <a:pPr lvl="0" algn="just"/>
            <a:r>
              <a:rPr lang="en-US" dirty="0"/>
              <a:t>He can immediately take a legal action for breach of contract or wait till the time the act was to be done.</a:t>
            </a:r>
            <a:endParaRPr lang="en-IN" dirty="0"/>
          </a:p>
          <a:p>
            <a:pPr marL="114300" indent="0">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3893948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just"/>
            <a:r>
              <a:rPr lang="en-IN" sz="4000" b="1" dirty="0"/>
              <a:t>M</a:t>
            </a:r>
            <a:r>
              <a:rPr lang="en-IN" sz="4000" b="1" dirty="0" smtClean="0"/>
              <a:t>odes </a:t>
            </a:r>
            <a:r>
              <a:rPr lang="en-IN" sz="4000" b="1" dirty="0"/>
              <a:t>of discharge of </a:t>
            </a:r>
            <a:r>
              <a:rPr lang="en-IN" sz="4000" b="1" dirty="0" smtClean="0"/>
              <a:t>contract</a:t>
            </a:r>
            <a:endParaRPr lang="en-IN" sz="4000" b="1" dirty="0"/>
          </a:p>
        </p:txBody>
      </p:sp>
      <p:sp>
        <p:nvSpPr>
          <p:cNvPr id="3" name="Content Placeholder 2"/>
          <p:cNvSpPr>
            <a:spLocks noGrp="1"/>
          </p:cNvSpPr>
          <p:nvPr>
            <p:ph idx="1"/>
          </p:nvPr>
        </p:nvSpPr>
        <p:spPr>
          <a:xfrm>
            <a:off x="457200" y="1143000"/>
            <a:ext cx="7620000" cy="5257800"/>
          </a:xfrm>
        </p:spPr>
        <p:txBody>
          <a:bodyPr/>
          <a:lstStyle/>
          <a:p>
            <a:pPr algn="just"/>
            <a:r>
              <a:rPr lang="en-IN" dirty="0"/>
              <a:t>Discharge by performance</a:t>
            </a:r>
          </a:p>
          <a:p>
            <a:pPr algn="just"/>
            <a:r>
              <a:rPr lang="en-IN" dirty="0"/>
              <a:t>Discharge by </a:t>
            </a:r>
            <a:r>
              <a:rPr lang="en-IN" dirty="0" smtClean="0"/>
              <a:t>agreement</a:t>
            </a:r>
          </a:p>
          <a:p>
            <a:pPr algn="just"/>
            <a:r>
              <a:rPr lang="en-IN" dirty="0"/>
              <a:t>Discharge by </a:t>
            </a:r>
            <a:r>
              <a:rPr lang="en-IN" dirty="0" smtClean="0"/>
              <a:t>breach</a:t>
            </a:r>
            <a:endParaRPr lang="en-IN" dirty="0"/>
          </a:p>
          <a:p>
            <a:pPr algn="just"/>
            <a:r>
              <a:rPr lang="en-IN" dirty="0"/>
              <a:t>Discharge by lapse of </a:t>
            </a:r>
            <a:r>
              <a:rPr lang="en-IN" dirty="0" smtClean="0"/>
              <a:t>time</a:t>
            </a:r>
          </a:p>
          <a:p>
            <a:pPr algn="just"/>
            <a:r>
              <a:rPr lang="en-IN" dirty="0"/>
              <a:t>Discharge by supervening </a:t>
            </a:r>
            <a:r>
              <a:rPr lang="en-IN" dirty="0" smtClean="0"/>
              <a:t>impossibility</a:t>
            </a:r>
            <a:endParaRPr lang="en-IN" dirty="0"/>
          </a:p>
          <a:p>
            <a:pPr algn="just"/>
            <a:r>
              <a:rPr lang="en-IN" dirty="0"/>
              <a:t>Discharge by operation of law</a:t>
            </a:r>
          </a:p>
          <a:p>
            <a:pPr marL="114300" indent="0" algn="just">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867299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pPr algn="ctr"/>
            <a:r>
              <a:rPr lang="en-IN" sz="3600" b="1" dirty="0" smtClean="0"/>
              <a:t>DISCHARGE BY PERFORMANCE</a:t>
            </a:r>
            <a:endParaRPr lang="en-IN" sz="3600" b="1" dirty="0"/>
          </a:p>
        </p:txBody>
      </p:sp>
      <p:sp>
        <p:nvSpPr>
          <p:cNvPr id="3" name="Content Placeholder 2"/>
          <p:cNvSpPr>
            <a:spLocks noGrp="1"/>
          </p:cNvSpPr>
          <p:nvPr>
            <p:ph idx="1"/>
          </p:nvPr>
        </p:nvSpPr>
        <p:spPr/>
        <p:txBody>
          <a:bodyPr>
            <a:normAutofit/>
          </a:bodyPr>
          <a:lstStyle/>
          <a:p>
            <a:pPr marL="114300" indent="0" algn="just">
              <a:buNone/>
            </a:pPr>
            <a:r>
              <a:rPr lang="en-IN" dirty="0"/>
              <a:t>Performance of a contract is the principal and most useful mode of discharge of a contract. Discharge by performance takes place when the parties to the contract </a:t>
            </a:r>
            <a:r>
              <a:rPr lang="en-IN" dirty="0" err="1"/>
              <a:t>fulfill</a:t>
            </a:r>
            <a:r>
              <a:rPr lang="en-IN" dirty="0"/>
              <a:t> their obligations arising under the contract within the time and in the manner prescribed.</a:t>
            </a:r>
          </a:p>
          <a:p>
            <a:pPr marL="114300" indent="0" algn="just">
              <a:buNone/>
            </a:pPr>
            <a:r>
              <a:rPr lang="en-IN" dirty="0"/>
              <a:t>Discharge by performance may be :</a:t>
            </a:r>
          </a:p>
          <a:p>
            <a:pPr marL="628650" indent="-514350" algn="just">
              <a:buFont typeface="+mj-lt"/>
              <a:buAutoNum type="romanLcPeriod"/>
            </a:pPr>
            <a:r>
              <a:rPr lang="en-IN" b="1" dirty="0" smtClean="0"/>
              <a:t>By </a:t>
            </a:r>
            <a:r>
              <a:rPr lang="en-IN" b="1" dirty="0"/>
              <a:t>actual </a:t>
            </a:r>
            <a:r>
              <a:rPr lang="en-IN" b="1" dirty="0" smtClean="0"/>
              <a:t>performance</a:t>
            </a:r>
            <a:r>
              <a:rPr lang="en-IN" dirty="0" smtClean="0"/>
              <a:t>: </a:t>
            </a:r>
            <a:r>
              <a:rPr lang="en-IN" dirty="0"/>
              <a:t>When both the parties perform their promises, the contract is discharged. Performance should be complete, precise and according to the terms of the </a:t>
            </a:r>
            <a:r>
              <a:rPr lang="en-IN" dirty="0" smtClean="0"/>
              <a:t>agreement.</a:t>
            </a:r>
          </a:p>
          <a:p>
            <a:pPr marL="628650" indent="-514350" algn="just">
              <a:buFont typeface="+mj-lt"/>
              <a:buAutoNum type="romanLcPeriod"/>
            </a:pPr>
            <a:r>
              <a:rPr lang="en-IN" b="1" dirty="0" smtClean="0"/>
              <a:t>By </a:t>
            </a:r>
            <a:r>
              <a:rPr lang="en-IN" b="1" dirty="0"/>
              <a:t>attempted performance or </a:t>
            </a:r>
            <a:r>
              <a:rPr lang="en-IN" b="1" dirty="0" smtClean="0"/>
              <a:t>tender</a:t>
            </a:r>
            <a:r>
              <a:rPr lang="en-IN" dirty="0" smtClean="0"/>
              <a:t>: </a:t>
            </a:r>
            <a:r>
              <a:rPr lang="en-IN" dirty="0"/>
              <a:t>When the promisor has made an offer by performance to the </a:t>
            </a:r>
            <a:r>
              <a:rPr lang="en-IN" dirty="0" err="1"/>
              <a:t>promisee</a:t>
            </a:r>
            <a:r>
              <a:rPr lang="en-IN" dirty="0"/>
              <a:t> but it has not been accepted by the </a:t>
            </a:r>
            <a:r>
              <a:rPr lang="en-IN" dirty="0" err="1"/>
              <a:t>promisee</a:t>
            </a:r>
            <a:r>
              <a:rPr lang="en-IN" dirty="0"/>
              <a:t>.</a:t>
            </a:r>
          </a:p>
          <a:p>
            <a:pPr marL="114300" indent="0">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178812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IN" sz="3200" b="1" dirty="0"/>
              <a:t>DISCHARGE BY AGREEMENT OR </a:t>
            </a:r>
            <a:r>
              <a:rPr lang="en-IN" sz="3200" b="1" dirty="0" smtClean="0"/>
              <a:t>CONSENT</a:t>
            </a:r>
            <a:endParaRPr lang="en-IN" sz="3200" b="1" dirty="0"/>
          </a:p>
        </p:txBody>
      </p:sp>
      <p:sp>
        <p:nvSpPr>
          <p:cNvPr id="3" name="Content Placeholder 2"/>
          <p:cNvSpPr>
            <a:spLocks noGrp="1"/>
          </p:cNvSpPr>
          <p:nvPr>
            <p:ph idx="1"/>
          </p:nvPr>
        </p:nvSpPr>
        <p:spPr>
          <a:xfrm>
            <a:off x="457200" y="1219200"/>
            <a:ext cx="7620000" cy="5181600"/>
          </a:xfrm>
        </p:spPr>
        <p:txBody>
          <a:bodyPr>
            <a:normAutofit fontScale="92500"/>
          </a:bodyPr>
          <a:lstStyle/>
          <a:p>
            <a:pPr marL="114300" indent="0" algn="just">
              <a:buNone/>
            </a:pPr>
            <a:r>
              <a:rPr lang="en-IN" dirty="0"/>
              <a:t>What has been created by agreement may be extinguished by agreement. The rule of law in this regard is as follows "a thing may be destroyed in the same manner in which it is constituted".</a:t>
            </a:r>
          </a:p>
          <a:p>
            <a:pPr marL="114300" indent="0" algn="just">
              <a:buNone/>
            </a:pPr>
            <a:r>
              <a:rPr lang="en-IN" dirty="0"/>
              <a:t>This means a contractual obligations may be discharged by agreement which may be express or implied. Section 62 and 63 deal with this subject and provide for the following methods of discharging a contract by mutual agreement.</a:t>
            </a:r>
          </a:p>
          <a:p>
            <a:pPr algn="just">
              <a:buFont typeface="Wingdings" pitchFamily="2" charset="2"/>
              <a:buChar char="§"/>
            </a:pPr>
            <a:r>
              <a:rPr lang="en-IN" b="1" dirty="0" smtClean="0"/>
              <a:t>Novation </a:t>
            </a:r>
            <a:r>
              <a:rPr lang="en-IN" b="1" dirty="0"/>
              <a:t>(Section 62</a:t>
            </a:r>
            <a:r>
              <a:rPr lang="en-IN" b="1" dirty="0" smtClean="0"/>
              <a:t>)</a:t>
            </a:r>
            <a:r>
              <a:rPr lang="en-IN" dirty="0" smtClean="0"/>
              <a:t>: </a:t>
            </a:r>
            <a:r>
              <a:rPr lang="en-IN" dirty="0"/>
              <a:t>Where the parties to a contract substitute a new contract for the old contract, the old contract is discharged by novation. Section 62 of the Indian Contract Act deals with the effect of novation, </a:t>
            </a:r>
            <a:r>
              <a:rPr lang="en-IN" dirty="0" err="1"/>
              <a:t>recission</a:t>
            </a:r>
            <a:r>
              <a:rPr lang="en-IN" dirty="0"/>
              <a:t> and alteration of the existing contract</a:t>
            </a:r>
            <a:r>
              <a:rPr lang="en-IN" dirty="0" smtClean="0"/>
              <a:t>.</a:t>
            </a:r>
            <a:endParaRPr lang="en-IN" dirty="0"/>
          </a:p>
          <a:p>
            <a:pPr marL="114300" indent="0" algn="just">
              <a:buNone/>
            </a:pPr>
            <a:r>
              <a:rPr lang="en-IN" dirty="0"/>
              <a:t>Example : A owes B </a:t>
            </a:r>
            <a:r>
              <a:rPr lang="en-IN" dirty="0" err="1"/>
              <a:t>Rs</a:t>
            </a:r>
            <a:r>
              <a:rPr lang="en-IN" dirty="0"/>
              <a:t>. 10,000. A enters into an agreement with B, and give B a mortgage of his (A's) estate for </a:t>
            </a:r>
            <a:r>
              <a:rPr lang="en-IN" dirty="0" err="1"/>
              <a:t>Rs</a:t>
            </a:r>
            <a:r>
              <a:rPr lang="en-IN" dirty="0"/>
              <a:t>. 5,000 in place of the debt of </a:t>
            </a:r>
            <a:r>
              <a:rPr lang="en-IN" dirty="0" err="1"/>
              <a:t>Rs</a:t>
            </a:r>
            <a:r>
              <a:rPr lang="en-IN" dirty="0"/>
              <a:t>. 10,000. This is a new contract and extinguishes the old.</a:t>
            </a:r>
          </a:p>
          <a:p>
            <a:pPr marL="114300" indent="0">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2057312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96000"/>
          </a:xfrm>
        </p:spPr>
        <p:txBody>
          <a:bodyPr>
            <a:normAutofit fontScale="92500" lnSpcReduction="10000"/>
          </a:bodyPr>
          <a:lstStyle/>
          <a:p>
            <a:pPr algn="just">
              <a:buFont typeface="Wingdings" pitchFamily="2" charset="2"/>
              <a:buChar char="§"/>
            </a:pPr>
            <a:r>
              <a:rPr lang="en-IN" b="1" dirty="0" smtClean="0"/>
              <a:t>Rescission </a:t>
            </a:r>
            <a:r>
              <a:rPr lang="en-IN" b="1" dirty="0"/>
              <a:t>(Section 62</a:t>
            </a:r>
            <a:r>
              <a:rPr lang="en-IN" b="1" dirty="0" smtClean="0"/>
              <a:t>)</a:t>
            </a:r>
            <a:r>
              <a:rPr lang="en-IN" dirty="0" smtClean="0"/>
              <a:t>: </a:t>
            </a:r>
            <a:r>
              <a:rPr lang="en-IN" dirty="0" err="1"/>
              <a:t>Recission</a:t>
            </a:r>
            <a:r>
              <a:rPr lang="en-IN" dirty="0"/>
              <a:t> means cancellation of the contract by any party or all the parties to a contract. In the case of rescission, only the old contract is cancelled and no new contract comes to exist in its place.</a:t>
            </a:r>
          </a:p>
          <a:p>
            <a:pPr marL="114300" indent="0" algn="just">
              <a:buNone/>
            </a:pPr>
            <a:r>
              <a:rPr lang="en-IN" dirty="0"/>
              <a:t>Examples </a:t>
            </a:r>
            <a:r>
              <a:rPr lang="en-IN" dirty="0" smtClean="0"/>
              <a:t>:</a:t>
            </a:r>
            <a:endParaRPr lang="en-IN" dirty="0"/>
          </a:p>
          <a:p>
            <a:pPr marL="114300" indent="0" algn="just">
              <a:buNone/>
            </a:pPr>
            <a:r>
              <a:rPr lang="en-IN" dirty="0"/>
              <a:t>(A)	A promises to supply certain goods to B six months after date. By that time, the goods go out of fashion. A and B may rescind the contract.</a:t>
            </a:r>
          </a:p>
          <a:p>
            <a:pPr marL="114300" indent="0" algn="just">
              <a:buNone/>
            </a:pPr>
            <a:r>
              <a:rPr lang="en-IN" dirty="0"/>
              <a:t>(B)	X promises Y to sell and deliver 100 bales of cotton on 1st October at his </a:t>
            </a:r>
            <a:r>
              <a:rPr lang="en-IN" dirty="0" err="1"/>
              <a:t>godown</a:t>
            </a:r>
            <a:r>
              <a:rPr lang="en-IN" dirty="0"/>
              <a:t> and Y promises to pay for goods on 1st November. X does not supply the goods. Y may rescind the contract.</a:t>
            </a:r>
          </a:p>
          <a:p>
            <a:pPr algn="just">
              <a:buFont typeface="Wingdings" pitchFamily="2" charset="2"/>
              <a:buChar char="§"/>
            </a:pPr>
            <a:r>
              <a:rPr lang="en-IN" b="1" dirty="0" smtClean="0"/>
              <a:t>Alteration </a:t>
            </a:r>
            <a:r>
              <a:rPr lang="en-IN" b="1" dirty="0"/>
              <a:t>(Section 62</a:t>
            </a:r>
            <a:r>
              <a:rPr lang="en-IN" b="1" dirty="0" smtClean="0"/>
              <a:t>)</a:t>
            </a:r>
            <a:r>
              <a:rPr lang="en-IN" dirty="0" smtClean="0"/>
              <a:t>: </a:t>
            </a:r>
            <a:r>
              <a:rPr lang="en-IN" dirty="0"/>
              <a:t>Alteration of a contract may take place when one or more of the terms of the contract is/are altered by the mutual consent of the parties to the contract. In such case, the old contract is discharged. Alteration is valid if it is done with the consent of all the parties to the contract.</a:t>
            </a:r>
          </a:p>
          <a:p>
            <a:pPr marL="114300" indent="0" algn="just">
              <a:buNone/>
            </a:pPr>
            <a:r>
              <a:rPr lang="en-IN" dirty="0"/>
              <a:t>Example : A enters into a contract with B for the supply of a 1,000 bales of cotton at his ware house on 1st July 1980. Later both A and B agree to postpone the date of delivery to 1st September 1980. This change amounts to alteration of the contract.</a:t>
            </a:r>
          </a:p>
          <a:p>
            <a:pPr marL="114300" indent="0">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1004974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normAutofit lnSpcReduction="10000"/>
          </a:bodyPr>
          <a:lstStyle/>
          <a:p>
            <a:pPr algn="just">
              <a:buFont typeface="Wingdings" pitchFamily="2" charset="2"/>
              <a:buChar char="§"/>
            </a:pPr>
            <a:r>
              <a:rPr lang="en-IN" b="1" dirty="0" smtClean="0"/>
              <a:t>Remission (Section 63)</a:t>
            </a:r>
            <a:r>
              <a:rPr lang="en-IN" dirty="0" smtClean="0"/>
              <a:t>: </a:t>
            </a:r>
            <a:r>
              <a:rPr lang="en-IN" dirty="0"/>
              <a:t>It means acceptance of lesser amount or lesser degree of performance than what was actually due under the </a:t>
            </a:r>
            <a:r>
              <a:rPr lang="en-IN" dirty="0" smtClean="0"/>
              <a:t>contract</a:t>
            </a:r>
            <a:r>
              <a:rPr lang="en-IN" dirty="0"/>
              <a:t>. It is a unilateral act of the promise discharging at his will and pleasure of the obligation of another. The law in India is different from that in England. In England, a person cannot remit unless the fresh promise is supported by consideration. On the other hand, in India a promise may remit or give a part of his claim and a </a:t>
            </a:r>
            <a:r>
              <a:rPr lang="en-IN" dirty="0" err="1"/>
              <a:t>promisee</a:t>
            </a:r>
            <a:r>
              <a:rPr lang="en-IN" dirty="0"/>
              <a:t> to do so is binding even though there is no consideration for doing so.</a:t>
            </a:r>
          </a:p>
          <a:p>
            <a:pPr marL="114300" indent="0" algn="just">
              <a:buNone/>
            </a:pPr>
            <a:r>
              <a:rPr lang="en-IN" dirty="0"/>
              <a:t>Example : A owed large sum of money to B. C offered to pay lesser sum in satisfaction of B's claim on A. B accepted it. It was held that the acceptance was in full satisfaction and B cannot claim balance from A after receiving payment in full satisfaction. [</a:t>
            </a:r>
            <a:r>
              <a:rPr lang="en-IN" dirty="0" err="1"/>
              <a:t>Kapur</a:t>
            </a:r>
            <a:r>
              <a:rPr lang="en-IN" dirty="0"/>
              <a:t> Chand </a:t>
            </a:r>
            <a:r>
              <a:rPr lang="en-IN" dirty="0" err="1"/>
              <a:t>vs</a:t>
            </a:r>
            <a:r>
              <a:rPr lang="en-IN" dirty="0"/>
              <a:t> </a:t>
            </a:r>
            <a:r>
              <a:rPr lang="en-IN" dirty="0" err="1"/>
              <a:t>Himayat</a:t>
            </a:r>
            <a:r>
              <a:rPr lang="en-IN" dirty="0"/>
              <a:t> Ali Khan AIR 1963].</a:t>
            </a:r>
          </a:p>
          <a:p>
            <a:pPr algn="just">
              <a:buFont typeface="Wingdings" pitchFamily="2" charset="2"/>
              <a:buChar char="§"/>
            </a:pPr>
            <a:r>
              <a:rPr lang="en-IN" b="1" dirty="0" smtClean="0"/>
              <a:t>Waiver: </a:t>
            </a:r>
            <a:r>
              <a:rPr lang="en-IN" dirty="0"/>
              <a:t>Waiver means intentional relinquishment of a right under the contract. Thus, it amounts to releasing a person of certain legal obligation under a contract. Consideration is not necessary for waiver.</a:t>
            </a:r>
          </a:p>
          <a:p>
            <a:pPr marL="114300" indent="0" algn="just">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1736334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62600"/>
          </a:xfrm>
        </p:spPr>
        <p:txBody>
          <a:bodyPr/>
          <a:lstStyle/>
          <a:p>
            <a:pPr algn="just"/>
            <a:r>
              <a:rPr lang="en-US" sz="2400" b="1" dirty="0"/>
              <a:t>Mode of communicating or revoking rescission: </a:t>
            </a:r>
            <a:r>
              <a:rPr lang="en-US" sz="2400" dirty="0"/>
              <a:t>The rescission of a voidable contract may be communicated or revoked in the same manner, and subject to the same rules, as apply to the communication, or revocation, of a proposal (Sec. 66).</a:t>
            </a:r>
            <a:endParaRPr lang="en-IN" sz="2400" dirty="0"/>
          </a:p>
          <a:p>
            <a:pPr algn="just"/>
            <a:r>
              <a:rPr lang="en-US" sz="2400" dirty="0"/>
              <a:t>The party rescinding a voidable contract shall, if he has received any benefit thereunder from another party to such contract, restore such benefit, so far as may be, to the person from whom it was received (Sec. 64).</a:t>
            </a:r>
            <a:endParaRPr lang="en-IN" sz="2400" dirty="0"/>
          </a:p>
          <a:p>
            <a:pPr marL="114300" indent="0">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1210703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IN" sz="3200" b="1" dirty="0"/>
              <a:t>Discharge by Impossibility of </a:t>
            </a:r>
            <a:r>
              <a:rPr lang="en-IN" sz="3200" b="1" dirty="0" smtClean="0"/>
              <a:t>Performance</a:t>
            </a:r>
            <a:endParaRPr lang="en-IN" sz="3200" b="1" dirty="0"/>
          </a:p>
        </p:txBody>
      </p:sp>
      <p:sp>
        <p:nvSpPr>
          <p:cNvPr id="3" name="Content Placeholder 2"/>
          <p:cNvSpPr>
            <a:spLocks noGrp="1"/>
          </p:cNvSpPr>
          <p:nvPr>
            <p:ph idx="1"/>
          </p:nvPr>
        </p:nvSpPr>
        <p:spPr>
          <a:xfrm>
            <a:off x="457200" y="1295400"/>
            <a:ext cx="7620000" cy="5105400"/>
          </a:xfrm>
        </p:spPr>
        <p:txBody>
          <a:bodyPr/>
          <a:lstStyle/>
          <a:p>
            <a:pPr marL="114300" indent="0" algn="just">
              <a:buNone/>
            </a:pPr>
            <a:r>
              <a:rPr lang="en-IN" dirty="0"/>
              <a:t>If an agreement contains an undertaking to perform an impossibility, it is </a:t>
            </a:r>
            <a:r>
              <a:rPr lang="en-IN" i="1" dirty="0"/>
              <a:t>void </a:t>
            </a:r>
            <a:r>
              <a:rPr lang="en-IN" i="1" dirty="0" err="1"/>
              <a:t>ab</a:t>
            </a:r>
            <a:r>
              <a:rPr lang="en-IN" i="1" dirty="0"/>
              <a:t> initio</a:t>
            </a:r>
            <a:r>
              <a:rPr lang="en-IN" dirty="0"/>
              <a:t>. The rule is based on the following maxims:</a:t>
            </a:r>
          </a:p>
          <a:p>
            <a:pPr marL="114300" indent="0" algn="just">
              <a:buNone/>
            </a:pPr>
            <a:r>
              <a:rPr lang="en-IN" dirty="0"/>
              <a:t>(1)	</a:t>
            </a:r>
            <a:r>
              <a:rPr lang="en-IN" i="1" dirty="0"/>
              <a:t>Lexicon </a:t>
            </a:r>
            <a:r>
              <a:rPr lang="en-IN" i="1" dirty="0" err="1"/>
              <a:t>cogit</a:t>
            </a:r>
            <a:r>
              <a:rPr lang="en-IN" i="1" dirty="0"/>
              <a:t> ad </a:t>
            </a:r>
            <a:r>
              <a:rPr lang="en-IN" i="1" dirty="0" err="1"/>
              <a:t>impossibilia</a:t>
            </a:r>
            <a:r>
              <a:rPr lang="en-IN" dirty="0"/>
              <a:t>, i.e., the law does not recognise what is impossible, and</a:t>
            </a:r>
          </a:p>
          <a:p>
            <a:pPr marL="114300" indent="0" algn="just">
              <a:buNone/>
            </a:pPr>
            <a:r>
              <a:rPr lang="en-IN" dirty="0"/>
              <a:t>(2)	</a:t>
            </a:r>
            <a:r>
              <a:rPr lang="en-IN" i="1" dirty="0" err="1"/>
              <a:t>Impossibilium</a:t>
            </a:r>
            <a:r>
              <a:rPr lang="en-IN" i="1" dirty="0"/>
              <a:t> </a:t>
            </a:r>
            <a:r>
              <a:rPr lang="en-IN" i="1" dirty="0" err="1"/>
              <a:t>nulla</a:t>
            </a:r>
            <a:r>
              <a:rPr lang="en-IN" i="1" dirty="0"/>
              <a:t> </a:t>
            </a:r>
            <a:r>
              <a:rPr lang="en-IN" i="1" dirty="0" err="1"/>
              <a:t>obligato</a:t>
            </a:r>
            <a:r>
              <a:rPr lang="en-IN" i="1" dirty="0"/>
              <a:t> </a:t>
            </a:r>
            <a:r>
              <a:rPr lang="en-IN" i="1" dirty="0" err="1"/>
              <a:t>est</a:t>
            </a:r>
            <a:r>
              <a:rPr lang="en-IN" dirty="0"/>
              <a:t>, i.e., what is impossible does not create an obligation.</a:t>
            </a:r>
          </a:p>
          <a:p>
            <a:pPr marL="114300" indent="0" algn="just">
              <a:buNone/>
            </a:pPr>
            <a:r>
              <a:rPr lang="en-IN" b="1" dirty="0" smtClean="0"/>
              <a:t>Impossibility </a:t>
            </a:r>
            <a:r>
              <a:rPr lang="en-IN" b="1" dirty="0"/>
              <a:t>existing at the time of </a:t>
            </a:r>
            <a:r>
              <a:rPr lang="en-IN" b="1" dirty="0" smtClean="0"/>
              <a:t>agreement: </a:t>
            </a:r>
            <a:r>
              <a:rPr lang="en-IN" dirty="0"/>
              <a:t>The first paragraph of Sec. 56 lays down that “an agreement to do an act impossible in itself is void”. This is known as </a:t>
            </a:r>
            <a:r>
              <a:rPr lang="en-IN" dirty="0" smtClean="0"/>
              <a:t>pre-contractual or initial </a:t>
            </a:r>
            <a:r>
              <a:rPr lang="en-IN" dirty="0"/>
              <a:t>impossibility.</a:t>
            </a:r>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4089755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620000" cy="5867400"/>
          </a:xfrm>
        </p:spPr>
        <p:txBody>
          <a:bodyPr/>
          <a:lstStyle/>
          <a:p>
            <a:pPr marL="114300" indent="0" algn="just">
              <a:buNone/>
            </a:pPr>
            <a:r>
              <a:rPr lang="en-IN" b="1" dirty="0" smtClean="0"/>
              <a:t>Impossibility </a:t>
            </a:r>
            <a:r>
              <a:rPr lang="en-IN" b="1" dirty="0"/>
              <a:t>arising subsequent to the formation of </a:t>
            </a:r>
            <a:r>
              <a:rPr lang="en-IN" b="1" dirty="0" smtClean="0"/>
              <a:t>contract:</a:t>
            </a:r>
            <a:r>
              <a:rPr lang="en-IN" dirty="0" smtClean="0"/>
              <a:t> </a:t>
            </a:r>
            <a:r>
              <a:rPr lang="en-IN" dirty="0"/>
              <a:t>Impossibility	which	arises subsequent to the formation of a contract (which could be performed at the time when the contract was entered into) is called post- contractual or supervening impossibility</a:t>
            </a:r>
            <a:r>
              <a:rPr lang="en-IN" dirty="0" smtClean="0"/>
              <a:t>.</a:t>
            </a:r>
          </a:p>
          <a:p>
            <a:pPr marL="114300" indent="0" algn="just">
              <a:buNone/>
            </a:pPr>
            <a:endParaRPr lang="en-IN" dirty="0"/>
          </a:p>
          <a:p>
            <a:pPr marL="114300" indent="0" algn="just">
              <a:buNone/>
            </a:pPr>
            <a:r>
              <a:rPr lang="en-IN" dirty="0" smtClean="0"/>
              <a:t>Examples:</a:t>
            </a:r>
          </a:p>
          <a:p>
            <a:pPr algn="just"/>
            <a:r>
              <a:rPr lang="en-IN" dirty="0"/>
              <a:t>Destruction of subject-matter of contract.</a:t>
            </a:r>
          </a:p>
          <a:p>
            <a:pPr algn="just"/>
            <a:r>
              <a:rPr lang="en-IN" dirty="0"/>
              <a:t>Non-existence or non-occurrence of a particular state of things.</a:t>
            </a:r>
          </a:p>
          <a:p>
            <a:pPr algn="just"/>
            <a:r>
              <a:rPr lang="en-IN" dirty="0"/>
              <a:t>Death or incapacity for personal service.</a:t>
            </a:r>
          </a:p>
          <a:p>
            <a:pPr algn="just"/>
            <a:r>
              <a:rPr lang="en-IN" dirty="0"/>
              <a:t>Change of law or stepping in of a person with statutory authority.</a:t>
            </a:r>
          </a:p>
          <a:p>
            <a:pPr algn="just"/>
            <a:r>
              <a:rPr lang="en-IN" dirty="0"/>
              <a:t>Outbreak of war.</a:t>
            </a:r>
          </a:p>
          <a:p>
            <a:pPr marL="114300" indent="0" algn="just">
              <a:buNone/>
            </a:pPr>
            <a:endParaRPr lang="en-IN" dirty="0" smtClean="0"/>
          </a:p>
          <a:p>
            <a:pPr marL="114300" indent="0" algn="just">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2519907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1527</TotalTime>
  <Words>1441</Words>
  <Application>Microsoft Office PowerPoint</Application>
  <PresentationFormat>On-screen Show (4:3)</PresentationFormat>
  <Paragraphs>104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Introduction</vt:lpstr>
      <vt:lpstr>Modes of discharge of contract</vt:lpstr>
      <vt:lpstr>DISCHARGE BY PERFORMANCE</vt:lpstr>
      <vt:lpstr>DISCHARGE BY AGREEMENT OR CONSENT</vt:lpstr>
      <vt:lpstr>PowerPoint Presentation</vt:lpstr>
      <vt:lpstr>PowerPoint Presentation</vt:lpstr>
      <vt:lpstr>PowerPoint Presentation</vt:lpstr>
      <vt:lpstr>Discharge by Impossibility of Performance</vt:lpstr>
      <vt:lpstr>PowerPoint Presentation</vt:lpstr>
      <vt:lpstr>IMPOSSIBILITY OF PERFORMANCE – NOT AN EXCUSE</vt:lpstr>
      <vt:lpstr>EFFECTS OF SUPERVENING IMPOSSIBILITY</vt:lpstr>
      <vt:lpstr>DOCTRINE OF FRUSTRATION</vt:lpstr>
      <vt:lpstr>DISCHARGE BY LAPSE OF TIME</vt:lpstr>
      <vt:lpstr>DISCHARGE BY OPERATION OF LAW</vt:lpstr>
      <vt:lpstr>DISCHARGE BY BREACH OF CONTRACT</vt:lpstr>
      <vt:lpstr>Actual Breach of Contract</vt:lpstr>
      <vt:lpstr>Anticipatory Breach of Contract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Samiuddin</dc:creator>
  <cp:lastModifiedBy>Samiuddin</cp:lastModifiedBy>
  <cp:revision>11</cp:revision>
  <dcterms:created xsi:type="dcterms:W3CDTF">2006-08-16T00:00:00Z</dcterms:created>
  <dcterms:modified xsi:type="dcterms:W3CDTF">2022-10-13T06:28:39Z</dcterms:modified>
</cp:coreProperties>
</file>