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2" r:id="rId6"/>
    <p:sldId id="267" r:id="rId7"/>
    <p:sldId id="266" r:id="rId8"/>
    <p:sldId id="261"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80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9/20/2022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9/20/2022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D4C67-4D43-D91A-6FF9-69F9B3733A48}"/>
              </a:ext>
            </a:extLst>
          </p:cNvPr>
          <p:cNvSpPr>
            <a:spLocks noGrp="1"/>
          </p:cNvSpPr>
          <p:nvPr>
            <p:ph type="ctrTitle"/>
          </p:nvPr>
        </p:nvSpPr>
        <p:spPr/>
        <p:txBody>
          <a:bodyPr>
            <a:normAutofit/>
          </a:bodyPr>
          <a:lstStyle/>
          <a:p>
            <a:r>
              <a:rPr lang="en-IN" sz="9600" dirty="0"/>
              <a:t>Endurance</a:t>
            </a:r>
          </a:p>
        </p:txBody>
      </p:sp>
      <p:sp>
        <p:nvSpPr>
          <p:cNvPr id="3" name="Subtitle 2">
            <a:extLst>
              <a:ext uri="{FF2B5EF4-FFF2-40B4-BE49-F238E27FC236}">
                <a16:creationId xmlns:a16="http://schemas.microsoft.com/office/drawing/2014/main" id="{FA18A82B-7C3F-67C1-BEE7-434B0A7E38AC}"/>
              </a:ext>
            </a:extLst>
          </p:cNvPr>
          <p:cNvSpPr>
            <a:spLocks noGrp="1"/>
          </p:cNvSpPr>
          <p:nvPr>
            <p:ph type="subTitle" idx="1"/>
          </p:nvPr>
        </p:nvSpPr>
        <p:spPr/>
        <p:txBody>
          <a:bodyPr/>
          <a:lstStyle/>
          <a:p>
            <a:r>
              <a:rPr lang="en-US" dirty="0"/>
              <a:t>   </a:t>
            </a:r>
            <a:endParaRPr lang="en-IN" dirty="0"/>
          </a:p>
        </p:txBody>
      </p:sp>
    </p:spTree>
    <p:extLst>
      <p:ext uri="{BB962C8B-B14F-4D97-AF65-F5344CB8AC3E}">
        <p14:creationId xmlns:p14="http://schemas.microsoft.com/office/powerpoint/2010/main" val="278175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C3385-C3A7-B73D-AABC-83D348E6DFAE}"/>
              </a:ext>
            </a:extLst>
          </p:cNvPr>
          <p:cNvSpPr>
            <a:spLocks noGrp="1"/>
          </p:cNvSpPr>
          <p:nvPr>
            <p:ph type="title"/>
          </p:nvPr>
        </p:nvSpPr>
        <p:spPr/>
        <p:txBody>
          <a:bodyPr>
            <a:normAutofit/>
          </a:bodyPr>
          <a:lstStyle/>
          <a:p>
            <a:r>
              <a:rPr lang="en-IN" sz="5400" b="1" u="sng" dirty="0">
                <a:effectLst/>
                <a:latin typeface="Consolas" panose="020B0609020204030204" pitchFamily="49" charset="0"/>
                <a:ea typeface="Calibri" panose="020F0502020204030204" pitchFamily="34" charset="0"/>
                <a:cs typeface="Times New Roman" panose="02020603050405020304" pitchFamily="18" charset="0"/>
              </a:rPr>
              <a:t>endurance</a:t>
            </a:r>
            <a:endParaRPr lang="en-IN" sz="5400" b="1" u="sng" dirty="0">
              <a:latin typeface="Consolas" panose="020B0609020204030204" pitchFamily="49" charset="0"/>
            </a:endParaRPr>
          </a:p>
        </p:txBody>
      </p:sp>
      <p:sp>
        <p:nvSpPr>
          <p:cNvPr id="3" name="Content Placeholder 2">
            <a:extLst>
              <a:ext uri="{FF2B5EF4-FFF2-40B4-BE49-F238E27FC236}">
                <a16:creationId xmlns:a16="http://schemas.microsoft.com/office/drawing/2014/main" id="{0008D5E1-65B8-6CEC-F3B9-B37DEBF61CDE}"/>
              </a:ext>
            </a:extLst>
          </p:cNvPr>
          <p:cNvSpPr>
            <a:spLocks noGrp="1"/>
          </p:cNvSpPr>
          <p:nvPr>
            <p:ph idx="1"/>
          </p:nvPr>
        </p:nvSpPr>
        <p:spPr/>
        <p:txBody>
          <a:bodyPr/>
          <a:lstStyle/>
          <a:p>
            <a:pPr marL="0" indent="0">
              <a:buNone/>
            </a:pPr>
            <a:r>
              <a:rPr lang="en-IN" sz="3200" dirty="0">
                <a:latin typeface="Consolas" panose="020B0609020204030204" pitchFamily="49" charset="0"/>
                <a:ea typeface="Calibri" panose="020F0502020204030204" pitchFamily="34" charset="0"/>
                <a:cs typeface="Times New Roman" panose="02020603050405020304" pitchFamily="18" charset="0"/>
              </a:rPr>
              <a:t>E</a:t>
            </a:r>
            <a:r>
              <a:rPr lang="en-IN" sz="3200" dirty="0">
                <a:effectLst/>
                <a:latin typeface="Consolas" panose="020B0609020204030204" pitchFamily="49" charset="0"/>
                <a:ea typeface="Calibri" panose="020F0502020204030204" pitchFamily="34" charset="0"/>
                <a:cs typeface="Times New Roman" panose="02020603050405020304" pitchFamily="18" charset="0"/>
              </a:rPr>
              <a:t>ndurance is the ability to sustain an activity. </a:t>
            </a:r>
            <a:r>
              <a:rPr lang="en-IN" sz="3200" dirty="0">
                <a:solidFill>
                  <a:srgbClr val="048013"/>
                </a:solidFill>
                <a:effectLst/>
                <a:latin typeface="Consolas" panose="020B0609020204030204" pitchFamily="49" charset="0"/>
                <a:ea typeface="Calibri" panose="020F0502020204030204" pitchFamily="34" charset="0"/>
                <a:cs typeface="Times New Roman" panose="02020603050405020304" pitchFamily="18" charset="0"/>
              </a:rPr>
              <a:t>Barrow &amp; McGee</a:t>
            </a:r>
            <a:r>
              <a:rPr lang="en-IN" sz="3200" dirty="0">
                <a:solidFill>
                  <a:schemeClr val="accent6">
                    <a:lumMod val="50000"/>
                  </a:schemeClr>
                </a:solidFill>
                <a:effectLst/>
                <a:latin typeface="Consolas" panose="020B0609020204030204" pitchFamily="49" charset="0"/>
                <a:ea typeface="Calibri" panose="020F0502020204030204" pitchFamily="34" charset="0"/>
                <a:cs typeface="Times New Roman" panose="02020603050405020304" pitchFamily="18" charset="0"/>
              </a:rPr>
              <a:t>,</a:t>
            </a:r>
            <a:r>
              <a:rPr lang="en-IN" sz="3200" dirty="0">
                <a:effectLst/>
                <a:latin typeface="Consolas" panose="020B0609020204030204" pitchFamily="49" charset="0"/>
                <a:ea typeface="Calibri" panose="020F0502020204030204" pitchFamily="34" charset="0"/>
                <a:cs typeface="Times New Roman" panose="02020603050405020304" pitchFamily="18" charset="0"/>
              </a:rPr>
              <a:t> defined endurance as the result of a physiologic capacity of the individual to sustain movement over a period of time.</a:t>
            </a:r>
          </a:p>
          <a:p>
            <a:endParaRPr lang="en-IN" dirty="0"/>
          </a:p>
        </p:txBody>
      </p:sp>
    </p:spTree>
    <p:extLst>
      <p:ext uri="{BB962C8B-B14F-4D97-AF65-F5344CB8AC3E}">
        <p14:creationId xmlns:p14="http://schemas.microsoft.com/office/powerpoint/2010/main" val="3892659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D986E-9C8D-C25C-C538-E614EC99E3A2}"/>
              </a:ext>
            </a:extLst>
          </p:cNvPr>
          <p:cNvSpPr>
            <a:spLocks noGrp="1"/>
          </p:cNvSpPr>
          <p:nvPr>
            <p:ph type="title"/>
          </p:nvPr>
        </p:nvSpPr>
        <p:spPr/>
        <p:txBody>
          <a:bodyPr>
            <a:normAutofit/>
          </a:bodyPr>
          <a:lstStyle/>
          <a:p>
            <a:r>
              <a:rPr lang="en-IN" sz="6000" b="1" u="sng" dirty="0">
                <a:effectLst/>
                <a:latin typeface="Consolas" panose="020B0609020204030204" pitchFamily="49" charset="0"/>
                <a:ea typeface="Calibri" panose="020F0502020204030204" pitchFamily="34" charset="0"/>
                <a:cs typeface="Times New Roman" panose="02020603050405020304" pitchFamily="18" charset="0"/>
              </a:rPr>
              <a:t>Types of endurance</a:t>
            </a:r>
            <a:endParaRPr lang="en-IN" sz="6000" b="1" u="sng" dirty="0">
              <a:latin typeface="Consolas" panose="020B0609020204030204" pitchFamily="49" charset="0"/>
            </a:endParaRPr>
          </a:p>
        </p:txBody>
      </p:sp>
      <p:sp>
        <p:nvSpPr>
          <p:cNvPr id="3" name="Content Placeholder 2">
            <a:extLst>
              <a:ext uri="{FF2B5EF4-FFF2-40B4-BE49-F238E27FC236}">
                <a16:creationId xmlns:a16="http://schemas.microsoft.com/office/drawing/2014/main" id="{D167B5C0-11DB-22CB-4A3C-209A6AEE60D7}"/>
              </a:ext>
            </a:extLst>
          </p:cNvPr>
          <p:cNvSpPr>
            <a:spLocks noGrp="1"/>
          </p:cNvSpPr>
          <p:nvPr>
            <p:ph idx="1"/>
          </p:nvPr>
        </p:nvSpPr>
        <p:spPr/>
        <p:txBody>
          <a:bodyPr/>
          <a:lstStyle/>
          <a:p>
            <a:pPr marL="0" indent="0">
              <a:buNone/>
            </a:pPr>
            <a:r>
              <a:rPr lang="en-IN" sz="2400" b="1" dirty="0">
                <a:solidFill>
                  <a:schemeClr val="accent1">
                    <a:lumMod val="75000"/>
                  </a:schemeClr>
                </a:solidFill>
                <a:effectLst/>
                <a:latin typeface="Consolas" panose="020B0609020204030204" pitchFamily="49" charset="0"/>
                <a:ea typeface="Calibri" panose="020F0502020204030204" pitchFamily="34" charset="0"/>
                <a:cs typeface="Times New Roman" panose="02020603050405020304" pitchFamily="18" charset="0"/>
              </a:rPr>
              <a:t>[1] </a:t>
            </a:r>
            <a:r>
              <a:rPr lang="en-IN" sz="2400" b="1" u="sng" dirty="0">
                <a:solidFill>
                  <a:schemeClr val="accent1">
                    <a:lumMod val="75000"/>
                  </a:schemeClr>
                </a:solidFill>
                <a:effectLst/>
                <a:latin typeface="Consolas" panose="020B0609020204030204" pitchFamily="49" charset="0"/>
                <a:ea typeface="Calibri" panose="020F0502020204030204" pitchFamily="34" charset="0"/>
                <a:cs typeface="Times New Roman" panose="02020603050405020304" pitchFamily="18" charset="0"/>
              </a:rPr>
              <a:t>Types Of Endurance According To The Nature Of Activity </a:t>
            </a:r>
          </a:p>
          <a:p>
            <a:pPr marL="0" indent="0">
              <a:buNone/>
            </a:pPr>
            <a:r>
              <a:rPr lang="en-IN" sz="2400" b="1" dirty="0">
                <a:latin typeface="Consolas" panose="020B0609020204030204" pitchFamily="49" charset="0"/>
                <a:ea typeface="Calibri" panose="020F0502020204030204" pitchFamily="34" charset="0"/>
                <a:cs typeface="Times New Roman" panose="02020603050405020304" pitchFamily="18" charset="0"/>
              </a:rPr>
              <a:t>[A] </a:t>
            </a:r>
            <a:r>
              <a:rPr lang="en-IN" sz="2400" b="1" u="sng" dirty="0">
                <a:latin typeface="Consolas" panose="020B0609020204030204" pitchFamily="49" charset="0"/>
                <a:ea typeface="Calibri" panose="020F0502020204030204" pitchFamily="34" charset="0"/>
                <a:cs typeface="Times New Roman" panose="02020603050405020304" pitchFamily="18" charset="0"/>
              </a:rPr>
              <a:t>Basic Endurance</a:t>
            </a:r>
            <a:r>
              <a:rPr lang="en-IN" sz="1800" b="1" dirty="0">
                <a:latin typeface="Consolas" panose="020B0609020204030204" pitchFamily="49" charset="0"/>
                <a:ea typeface="Calibri" panose="020F0502020204030204" pitchFamily="34" charset="0"/>
                <a:cs typeface="Times New Roman" panose="02020603050405020304" pitchFamily="18" charset="0"/>
              </a:rPr>
              <a:t>: </a:t>
            </a:r>
            <a:r>
              <a:rPr lang="en-IN" sz="1800" dirty="0">
                <a:effectLst/>
                <a:latin typeface="Consolas" panose="020B0609020204030204" pitchFamily="49" charset="0"/>
                <a:ea typeface="Calibri" panose="020F0502020204030204" pitchFamily="34" charset="0"/>
                <a:cs typeface="Times New Roman" panose="02020603050405020304" pitchFamily="18" charset="0"/>
              </a:rPr>
              <a:t>Basic endurance is also called aerobic endurance because it depends mainly on aerobic endurance. In fact, basic endurance is the ability to perform movements in which large number of body muscles are involved and the activity (movements) is performed at a slow pace for a long duration such as jogging, walking, slow running and swimming at moderate speed for more than 30 minutes.</a:t>
            </a:r>
          </a:p>
          <a:p>
            <a:endParaRPr lang="en-IN" dirty="0"/>
          </a:p>
        </p:txBody>
      </p:sp>
    </p:spTree>
    <p:extLst>
      <p:ext uri="{BB962C8B-B14F-4D97-AF65-F5344CB8AC3E}">
        <p14:creationId xmlns:p14="http://schemas.microsoft.com/office/powerpoint/2010/main" val="289393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3B8DE-A99E-05D2-A0CA-6533735D91B7}"/>
              </a:ext>
            </a:extLst>
          </p:cNvPr>
          <p:cNvSpPr>
            <a:spLocks noGrp="1"/>
          </p:cNvSpPr>
          <p:nvPr>
            <p:ph type="title"/>
          </p:nvPr>
        </p:nvSpPr>
        <p:spPr/>
        <p:txBody>
          <a:bodyPr>
            <a:normAutofit/>
          </a:bodyPr>
          <a:lstStyle/>
          <a:p>
            <a:r>
              <a:rPr lang="en-IN" sz="4800" b="1" dirty="0">
                <a:effectLst/>
                <a:latin typeface="Calibri" panose="020F0502020204030204" pitchFamily="34" charset="0"/>
                <a:ea typeface="Calibri" panose="020F0502020204030204" pitchFamily="34" charset="0"/>
                <a:cs typeface="Times New Roman" panose="02020603050405020304" pitchFamily="18" charset="0"/>
              </a:rPr>
              <a:t>[b] </a:t>
            </a:r>
            <a:r>
              <a:rPr lang="en-IN" sz="4800" b="1" u="sng" dirty="0">
                <a:effectLst/>
                <a:latin typeface="Calibri" panose="020F0502020204030204" pitchFamily="34" charset="0"/>
                <a:ea typeface="Calibri" panose="020F0502020204030204" pitchFamily="34" charset="0"/>
                <a:cs typeface="Times New Roman" panose="02020603050405020304" pitchFamily="18" charset="0"/>
              </a:rPr>
              <a:t>General </a:t>
            </a:r>
            <a:r>
              <a:rPr lang="en-IN" sz="4800" b="1" u="sng" dirty="0">
                <a:effectLst/>
                <a:latin typeface="Consolas" panose="020B0609020204030204" pitchFamily="49" charset="0"/>
                <a:ea typeface="Calibri" panose="020F0502020204030204" pitchFamily="34" charset="0"/>
                <a:cs typeface="Times New Roman" panose="02020603050405020304" pitchFamily="18" charset="0"/>
              </a:rPr>
              <a:t>endurance</a:t>
            </a:r>
            <a:endParaRPr lang="en-IN" sz="4800" b="1" u="sng" dirty="0">
              <a:latin typeface="Consolas" panose="020B0609020204030204" pitchFamily="49" charset="0"/>
            </a:endParaRPr>
          </a:p>
        </p:txBody>
      </p:sp>
      <p:sp>
        <p:nvSpPr>
          <p:cNvPr id="3" name="Content Placeholder 2">
            <a:extLst>
              <a:ext uri="{FF2B5EF4-FFF2-40B4-BE49-F238E27FC236}">
                <a16:creationId xmlns:a16="http://schemas.microsoft.com/office/drawing/2014/main" id="{3E636F67-C309-ADD3-765A-751980FD1BB6}"/>
              </a:ext>
            </a:extLst>
          </p:cNvPr>
          <p:cNvSpPr>
            <a:spLocks noGrp="1"/>
          </p:cNvSpPr>
          <p:nvPr>
            <p:ph idx="1"/>
          </p:nvPr>
        </p:nvSpPr>
        <p:spPr/>
        <p:txBody>
          <a:bodyPr>
            <a:normAutofit/>
          </a:bodyPr>
          <a:lstStyle/>
          <a:p>
            <a:pPr marL="0" indent="0">
              <a:buNone/>
            </a:pPr>
            <a:r>
              <a:rPr lang="en-IN" sz="2400" dirty="0">
                <a:latin typeface="Consolas" panose="020B0609020204030204" pitchFamily="49" charset="0"/>
                <a:ea typeface="Calibri" panose="020F0502020204030204" pitchFamily="34" charset="0"/>
                <a:cs typeface="Times New Roman" panose="02020603050405020304" pitchFamily="18" charset="0"/>
              </a:rPr>
              <a:t>G</a:t>
            </a:r>
            <a:r>
              <a:rPr lang="en-IN" sz="2400" dirty="0">
                <a:effectLst/>
                <a:latin typeface="Consolas" panose="020B0609020204030204" pitchFamily="49" charset="0"/>
                <a:ea typeface="Calibri" panose="020F0502020204030204" pitchFamily="34" charset="0"/>
                <a:cs typeface="Times New Roman" panose="02020603050405020304" pitchFamily="18" charset="0"/>
              </a:rPr>
              <a:t>eneral endurance is the ability to resist fatigue satisfactorily caused by different types of activities. These activities may be aerobic on anaerobic in nature. These activities may be of low or high intensity but for a longer duration. However, this duration is much shorter than required for basic endurance activity.</a:t>
            </a:r>
            <a:endParaRPr lang="en-IN" sz="2400" dirty="0">
              <a:latin typeface="Consolas" panose="020B0609020204030204" pitchFamily="49" charset="0"/>
            </a:endParaRPr>
          </a:p>
        </p:txBody>
      </p:sp>
    </p:spTree>
    <p:extLst>
      <p:ext uri="{BB962C8B-B14F-4D97-AF65-F5344CB8AC3E}">
        <p14:creationId xmlns:p14="http://schemas.microsoft.com/office/powerpoint/2010/main" val="233665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3B8DE-A99E-05D2-A0CA-6533735D91B7}"/>
              </a:ext>
            </a:extLst>
          </p:cNvPr>
          <p:cNvSpPr>
            <a:spLocks noGrp="1"/>
          </p:cNvSpPr>
          <p:nvPr>
            <p:ph type="title"/>
          </p:nvPr>
        </p:nvSpPr>
        <p:spPr/>
        <p:txBody>
          <a:bodyPr>
            <a:normAutofit/>
          </a:bodyPr>
          <a:lstStyle/>
          <a:p>
            <a:r>
              <a:rPr lang="en-IN" sz="4400" b="1" dirty="0">
                <a:effectLst/>
                <a:latin typeface="Calibri" panose="020F0502020204030204" pitchFamily="34" charset="0"/>
                <a:ea typeface="Calibri" panose="020F0502020204030204" pitchFamily="34" charset="0"/>
                <a:cs typeface="Times New Roman" panose="02020603050405020304" pitchFamily="18" charset="0"/>
              </a:rPr>
              <a:t>[c] </a:t>
            </a:r>
            <a:r>
              <a:rPr lang="en-IN" sz="4400" b="1" u="sng" dirty="0">
                <a:effectLst/>
                <a:latin typeface="Calibri" panose="020F0502020204030204" pitchFamily="34" charset="0"/>
                <a:ea typeface="Calibri" panose="020F0502020204030204" pitchFamily="34" charset="0"/>
                <a:cs typeface="Times New Roman" panose="02020603050405020304" pitchFamily="18" charset="0"/>
              </a:rPr>
              <a:t>specific </a:t>
            </a:r>
            <a:r>
              <a:rPr lang="en-IN" sz="4400" b="1" u="sng" dirty="0">
                <a:effectLst/>
                <a:latin typeface="Consolas" panose="020B0609020204030204" pitchFamily="49" charset="0"/>
                <a:ea typeface="Calibri" panose="020F0502020204030204" pitchFamily="34" charset="0"/>
                <a:cs typeface="Times New Roman" panose="02020603050405020304" pitchFamily="18" charset="0"/>
              </a:rPr>
              <a:t>endurance</a:t>
            </a:r>
            <a:endParaRPr lang="en-IN" sz="4400" b="1" u="sng" dirty="0">
              <a:latin typeface="Consolas" panose="020B0609020204030204" pitchFamily="49" charset="0"/>
            </a:endParaRPr>
          </a:p>
        </p:txBody>
      </p:sp>
      <p:sp>
        <p:nvSpPr>
          <p:cNvPr id="3" name="Content Placeholder 2">
            <a:extLst>
              <a:ext uri="{FF2B5EF4-FFF2-40B4-BE49-F238E27FC236}">
                <a16:creationId xmlns:a16="http://schemas.microsoft.com/office/drawing/2014/main" id="{3E636F67-C309-ADD3-765A-751980FD1BB6}"/>
              </a:ext>
            </a:extLst>
          </p:cNvPr>
          <p:cNvSpPr>
            <a:spLocks noGrp="1"/>
          </p:cNvSpPr>
          <p:nvPr>
            <p:ph idx="1"/>
          </p:nvPr>
        </p:nvSpPr>
        <p:spPr/>
        <p:txBody>
          <a:bodyPr>
            <a:noAutofit/>
          </a:bodyPr>
          <a:lstStyle/>
          <a:p>
            <a:pPr marL="0" indent="0">
              <a:buNone/>
            </a:pPr>
            <a:r>
              <a:rPr lang="en-IN" sz="2400" dirty="0">
                <a:latin typeface="Consolas" panose="020B0609020204030204" pitchFamily="49" charset="0"/>
                <a:ea typeface="Calibri" panose="020F0502020204030204" pitchFamily="34" charset="0"/>
                <a:cs typeface="Times New Roman" panose="02020603050405020304" pitchFamily="18" charset="0"/>
              </a:rPr>
              <a:t>T</a:t>
            </a:r>
            <a:r>
              <a:rPr lang="en-IN" sz="2400" dirty="0">
                <a:effectLst/>
                <a:latin typeface="Consolas" panose="020B0609020204030204" pitchFamily="49" charset="0"/>
                <a:ea typeface="Calibri" panose="020F0502020204030204" pitchFamily="34" charset="0"/>
                <a:cs typeface="Times New Roman" panose="02020603050405020304" pitchFamily="18" charset="0"/>
              </a:rPr>
              <a:t>he specific endurance is the ability to resist fatigue caused by a specific or particular sports activity. As the nature of fatigue is different for different sports, </a:t>
            </a:r>
            <a:r>
              <a:rPr lang="en-IN" sz="2400" dirty="0">
                <a:latin typeface="Consolas" panose="020B0609020204030204" pitchFamily="49" charset="0"/>
                <a:ea typeface="Calibri" panose="020F0502020204030204" pitchFamily="34" charset="0"/>
                <a:cs typeface="Times New Roman" panose="02020603050405020304" pitchFamily="18" charset="0"/>
              </a:rPr>
              <a:t>t</a:t>
            </a:r>
            <a:r>
              <a:rPr lang="en-IN" sz="2400" dirty="0">
                <a:effectLst/>
                <a:latin typeface="Consolas" panose="020B0609020204030204" pitchFamily="49" charset="0"/>
                <a:ea typeface="Calibri" panose="020F0502020204030204" pitchFamily="34" charset="0"/>
                <a:cs typeface="Times New Roman" panose="02020603050405020304" pitchFamily="18" charset="0"/>
              </a:rPr>
              <a:t>he specific endurance is also different, respectively. For example, specific endurance of a wrestler is to combat effectively in the three rounds or six minutes, whereas it is of four rounds for a boxer.</a:t>
            </a:r>
            <a:endParaRPr lang="en-IN" sz="2400" dirty="0">
              <a:latin typeface="Consolas" panose="020B0609020204030204" pitchFamily="49" charset="0"/>
            </a:endParaRPr>
          </a:p>
        </p:txBody>
      </p:sp>
    </p:spTree>
    <p:extLst>
      <p:ext uri="{BB962C8B-B14F-4D97-AF65-F5344CB8AC3E}">
        <p14:creationId xmlns:p14="http://schemas.microsoft.com/office/powerpoint/2010/main" val="1047225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3B8DE-A99E-05D2-A0CA-6533735D91B7}"/>
              </a:ext>
            </a:extLst>
          </p:cNvPr>
          <p:cNvSpPr>
            <a:spLocks noGrp="1"/>
          </p:cNvSpPr>
          <p:nvPr>
            <p:ph type="title"/>
          </p:nvPr>
        </p:nvSpPr>
        <p:spPr/>
        <p:txBody>
          <a:bodyPr>
            <a:normAutofit/>
          </a:bodyPr>
          <a:lstStyle/>
          <a:p>
            <a:r>
              <a:rPr lang="en-IN" b="1" u="sng" dirty="0">
                <a:solidFill>
                  <a:schemeClr val="accent1">
                    <a:lumMod val="75000"/>
                  </a:schemeClr>
                </a:solidFill>
                <a:effectLst/>
                <a:latin typeface="Consolas" panose="020B0609020204030204" pitchFamily="49" charset="0"/>
                <a:ea typeface="Calibri" panose="020F0502020204030204" pitchFamily="34" charset="0"/>
                <a:cs typeface="Times New Roman" panose="02020603050405020304" pitchFamily="18" charset="0"/>
              </a:rPr>
              <a:t>Types of endurance according to the duration of activity</a:t>
            </a:r>
            <a:endParaRPr lang="en-IN" b="1" u="sng" dirty="0">
              <a:solidFill>
                <a:schemeClr val="accent1">
                  <a:lumMod val="75000"/>
                </a:schemeClr>
              </a:solidFill>
              <a:latin typeface="Consolas" panose="020B0609020204030204" pitchFamily="49" charset="0"/>
            </a:endParaRPr>
          </a:p>
        </p:txBody>
      </p:sp>
      <p:sp>
        <p:nvSpPr>
          <p:cNvPr id="3" name="Content Placeholder 2">
            <a:extLst>
              <a:ext uri="{FF2B5EF4-FFF2-40B4-BE49-F238E27FC236}">
                <a16:creationId xmlns:a16="http://schemas.microsoft.com/office/drawing/2014/main" id="{3E636F67-C309-ADD3-765A-751980FD1BB6}"/>
              </a:ext>
            </a:extLst>
          </p:cNvPr>
          <p:cNvSpPr>
            <a:spLocks noGrp="1"/>
          </p:cNvSpPr>
          <p:nvPr>
            <p:ph idx="1"/>
          </p:nvPr>
        </p:nvSpPr>
        <p:spPr/>
        <p:txBody>
          <a:bodyPr/>
          <a:lstStyle/>
          <a:p>
            <a:pPr marL="0" indent="0">
              <a:buNone/>
            </a:pPr>
            <a:r>
              <a:rPr lang="en-US" sz="2800" b="1" dirty="0">
                <a:latin typeface="Consolas" panose="020B0609020204030204" pitchFamily="49" charset="0"/>
              </a:rPr>
              <a:t>[A]</a:t>
            </a:r>
            <a:r>
              <a:rPr lang="en-IN" sz="2800" b="1" u="sng" dirty="0">
                <a:effectLst/>
                <a:latin typeface="Consolas" panose="020B0609020204030204" pitchFamily="49" charset="0"/>
                <a:ea typeface="Calibri" panose="020F0502020204030204" pitchFamily="34" charset="0"/>
                <a:cs typeface="Times New Roman" panose="02020603050405020304" pitchFamily="18" charset="0"/>
              </a:rPr>
              <a:t>Speed Endurance</a:t>
            </a:r>
            <a:r>
              <a:rPr lang="en-IN" sz="2800" b="1" dirty="0">
                <a:effectLst/>
                <a:latin typeface="Consolas" panose="020B0609020204030204" pitchFamily="49" charset="0"/>
                <a:ea typeface="Calibri" panose="020F0502020204030204" pitchFamily="34" charset="0"/>
                <a:cs typeface="Times New Roman" panose="02020603050405020304" pitchFamily="18" charset="0"/>
              </a:rPr>
              <a:t>: </a:t>
            </a:r>
            <a:r>
              <a:rPr lang="en-IN" sz="1800" dirty="0">
                <a:effectLst/>
                <a:latin typeface="Consolas" panose="020B0609020204030204" pitchFamily="49" charset="0"/>
                <a:ea typeface="Calibri" panose="020F0502020204030204" pitchFamily="34" charset="0"/>
                <a:cs typeface="Times New Roman" panose="02020603050405020304" pitchFamily="18" charset="0"/>
              </a:rPr>
              <a:t>Speed endurance is the ability to resist fatigue in activities lasting up to 45 seconds. The event of 400 meters sprint is the most suitable example of a speed endurance.</a:t>
            </a:r>
          </a:p>
          <a:p>
            <a:pPr marL="0" indent="0">
              <a:buNone/>
            </a:pPr>
            <a:r>
              <a:rPr lang="en-IN" sz="2800" b="1" dirty="0">
                <a:effectLst/>
                <a:latin typeface="Consolas" panose="020B0609020204030204" pitchFamily="49" charset="0"/>
                <a:ea typeface="Calibri" panose="020F0502020204030204" pitchFamily="34" charset="0"/>
                <a:cs typeface="Times New Roman" panose="02020603050405020304" pitchFamily="18" charset="0"/>
              </a:rPr>
              <a:t>[B]</a:t>
            </a:r>
            <a:r>
              <a:rPr lang="en-IN" sz="2800" b="1" u="sng" dirty="0">
                <a:effectLst/>
                <a:latin typeface="Consolas" panose="020B0609020204030204" pitchFamily="49" charset="0"/>
                <a:ea typeface="Calibri" panose="020F0502020204030204" pitchFamily="34" charset="0"/>
                <a:cs typeface="Times New Roman" panose="02020603050405020304" pitchFamily="18" charset="0"/>
              </a:rPr>
              <a:t>Short Term Endurance</a:t>
            </a:r>
            <a:r>
              <a:rPr lang="en-IN" sz="1800" dirty="0">
                <a:effectLst/>
                <a:latin typeface="Consolas" panose="020B0609020204030204" pitchFamily="49" charset="0"/>
                <a:ea typeface="Calibri" panose="020F0502020204030204" pitchFamily="34" charset="0"/>
                <a:cs typeface="Times New Roman" panose="02020603050405020304" pitchFamily="18" charset="0"/>
              </a:rPr>
              <a:t>: Short term endurance is needed to resist fatigue in sports activities lasting from about 45 seconds to 2 minutes. The endurance needed for 800 meter race is the most suitable example for short term endurance.</a:t>
            </a:r>
          </a:p>
          <a:p>
            <a:pPr marL="0" indent="0">
              <a:buNone/>
            </a:pPr>
            <a:endParaRPr lang="en-IN"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2167204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3B8DE-A99E-05D2-A0CA-6533735D91B7}"/>
              </a:ext>
            </a:extLst>
          </p:cNvPr>
          <p:cNvSpPr>
            <a:spLocks noGrp="1"/>
          </p:cNvSpPr>
          <p:nvPr>
            <p:ph type="title"/>
          </p:nvPr>
        </p:nvSpPr>
        <p:spPr/>
        <p:txBody>
          <a:bodyPr/>
          <a:lstStyle/>
          <a:p>
            <a:r>
              <a:rPr lang="en-US" b="1" u="sng" dirty="0">
                <a:solidFill>
                  <a:schemeClr val="accent1">
                    <a:lumMod val="75000"/>
                  </a:schemeClr>
                </a:solidFill>
                <a:latin typeface="Consolas" panose="020B0609020204030204" pitchFamily="49" charset="0"/>
              </a:rPr>
              <a:t>Types of endurance according to the duration of activity</a:t>
            </a:r>
            <a:endParaRPr lang="en-IN" b="1" u="sng" dirty="0">
              <a:solidFill>
                <a:schemeClr val="accent1">
                  <a:lumMod val="75000"/>
                </a:schemeClr>
              </a:solidFill>
              <a:latin typeface="Consolas" panose="020B0609020204030204" pitchFamily="49" charset="0"/>
            </a:endParaRPr>
          </a:p>
        </p:txBody>
      </p:sp>
      <p:sp>
        <p:nvSpPr>
          <p:cNvPr id="3" name="Content Placeholder 2">
            <a:extLst>
              <a:ext uri="{FF2B5EF4-FFF2-40B4-BE49-F238E27FC236}">
                <a16:creationId xmlns:a16="http://schemas.microsoft.com/office/drawing/2014/main" id="{3E636F67-C309-ADD3-765A-751980FD1BB6}"/>
              </a:ext>
            </a:extLst>
          </p:cNvPr>
          <p:cNvSpPr>
            <a:spLocks noGrp="1"/>
          </p:cNvSpPr>
          <p:nvPr>
            <p:ph idx="1"/>
          </p:nvPr>
        </p:nvSpPr>
        <p:spPr/>
        <p:txBody>
          <a:bodyPr/>
          <a:lstStyle/>
          <a:p>
            <a:pPr marL="0" indent="0">
              <a:buNone/>
            </a:pPr>
            <a:r>
              <a:rPr lang="en-IN" sz="2400" b="1" dirty="0">
                <a:effectLst/>
                <a:latin typeface="Consolas" panose="020B0609020204030204" pitchFamily="49" charset="0"/>
                <a:ea typeface="Calibri" panose="020F0502020204030204" pitchFamily="34" charset="0"/>
                <a:cs typeface="Times New Roman" panose="02020603050405020304" pitchFamily="18" charset="0"/>
              </a:rPr>
              <a:t>[</a:t>
            </a:r>
            <a:r>
              <a:rPr lang="en-IN" sz="2400" b="1" dirty="0">
                <a:latin typeface="Consolas" panose="020B0609020204030204" pitchFamily="49" charset="0"/>
                <a:ea typeface="Calibri" panose="020F0502020204030204" pitchFamily="34" charset="0"/>
                <a:cs typeface="Times New Roman" panose="02020603050405020304" pitchFamily="18" charset="0"/>
              </a:rPr>
              <a:t>C] </a:t>
            </a:r>
            <a:r>
              <a:rPr lang="en-IN" sz="2400" b="1" u="sng" dirty="0">
                <a:effectLst/>
                <a:latin typeface="Consolas" panose="020B0609020204030204" pitchFamily="49" charset="0"/>
                <a:ea typeface="Calibri" panose="020F0502020204030204" pitchFamily="34" charset="0"/>
                <a:cs typeface="Times New Roman" panose="02020603050405020304" pitchFamily="18" charset="0"/>
              </a:rPr>
              <a:t>Middle Term Endurance</a:t>
            </a:r>
            <a:r>
              <a:rPr lang="en-IN" sz="2400" b="1" dirty="0">
                <a:effectLst/>
                <a:latin typeface="Consolas" panose="020B0609020204030204" pitchFamily="49" charset="0"/>
                <a:ea typeface="Calibri" panose="020F0502020204030204" pitchFamily="34" charset="0"/>
                <a:cs typeface="Times New Roman" panose="02020603050405020304" pitchFamily="18" charset="0"/>
              </a:rPr>
              <a:t>: </a:t>
            </a:r>
            <a:r>
              <a:rPr lang="en-IN" b="1" dirty="0">
                <a:latin typeface="Consolas" panose="020B0609020204030204" pitchFamily="49" charset="0"/>
                <a:ea typeface="Calibri" panose="020F0502020204030204" pitchFamily="34" charset="0"/>
                <a:cs typeface="Times New Roman" panose="02020603050405020304" pitchFamily="18" charset="0"/>
              </a:rPr>
              <a:t>T</a:t>
            </a:r>
            <a:r>
              <a:rPr lang="en-IN" dirty="0">
                <a:effectLst/>
                <a:latin typeface="Consolas" panose="020B0609020204030204" pitchFamily="49" charset="0"/>
                <a:ea typeface="Calibri" panose="020F0502020204030204" pitchFamily="34" charset="0"/>
                <a:cs typeface="Times New Roman" panose="02020603050405020304" pitchFamily="18" charset="0"/>
              </a:rPr>
              <a:t>he middle term endurance is needed for sports activities which last from 2 to 11 minutes. The endurance needed for 1500 m race and steeple chase race by a runner is the most suitable example of middle term endurance</a:t>
            </a:r>
            <a:r>
              <a:rPr lang="en-IN" sz="1800" dirty="0">
                <a:effectLst/>
                <a:latin typeface="Consolas" panose="020B0609020204030204" pitchFamily="49" charset="0"/>
                <a:ea typeface="Calibri" panose="020F0502020204030204" pitchFamily="34" charset="0"/>
                <a:cs typeface="Times New Roman" panose="02020603050405020304" pitchFamily="18" charset="0"/>
              </a:rPr>
              <a:t>.</a:t>
            </a:r>
          </a:p>
          <a:p>
            <a:pPr marL="0" indent="0">
              <a:buNone/>
            </a:pPr>
            <a:r>
              <a:rPr lang="en-IN" sz="2400" b="1" dirty="0">
                <a:effectLst/>
                <a:latin typeface="Consolas" panose="020B0609020204030204" pitchFamily="49" charset="0"/>
                <a:ea typeface="Calibri" panose="020F0502020204030204" pitchFamily="34" charset="0"/>
                <a:cs typeface="Times New Roman" panose="02020603050405020304" pitchFamily="18" charset="0"/>
              </a:rPr>
              <a:t>[D] </a:t>
            </a:r>
            <a:r>
              <a:rPr lang="en-IN" sz="2400" b="1" u="sng" dirty="0">
                <a:effectLst/>
                <a:latin typeface="Consolas" panose="020B0609020204030204" pitchFamily="49" charset="0"/>
                <a:ea typeface="Calibri" panose="020F0502020204030204" pitchFamily="34" charset="0"/>
                <a:cs typeface="Times New Roman" panose="02020603050405020304" pitchFamily="18" charset="0"/>
              </a:rPr>
              <a:t>Long Term Endurance</a:t>
            </a:r>
            <a:r>
              <a:rPr lang="en-IN" sz="2400" b="1" dirty="0">
                <a:effectLst/>
                <a:latin typeface="Consolas" panose="020B0609020204030204" pitchFamily="49" charset="0"/>
                <a:ea typeface="Calibri" panose="020F0502020204030204" pitchFamily="34" charset="0"/>
                <a:cs typeface="Times New Roman" panose="02020603050405020304" pitchFamily="18" charset="0"/>
              </a:rPr>
              <a:t>: </a:t>
            </a:r>
            <a:r>
              <a:rPr lang="en-IN" b="1" dirty="0">
                <a:latin typeface="Consolas" panose="020B0609020204030204" pitchFamily="49" charset="0"/>
                <a:ea typeface="Calibri" panose="020F0502020204030204" pitchFamily="34" charset="0"/>
                <a:cs typeface="Times New Roman" panose="02020603050405020304" pitchFamily="18" charset="0"/>
              </a:rPr>
              <a:t>L</a:t>
            </a:r>
            <a:r>
              <a:rPr lang="en-IN" dirty="0">
                <a:effectLst/>
                <a:latin typeface="Consolas" panose="020B0609020204030204" pitchFamily="49" charset="0"/>
                <a:ea typeface="Calibri" panose="020F0502020204030204" pitchFamily="34" charset="0"/>
                <a:cs typeface="Times New Roman" panose="02020603050405020304" pitchFamily="18" charset="0"/>
              </a:rPr>
              <a:t>ong term endurance is required in sports activities which last for more than 11 minutes. The sports activities such as 5000 m, 10,000 m cross country and marathon races require such type of endurance.</a:t>
            </a:r>
          </a:p>
          <a:p>
            <a:pPr marL="0" indent="0">
              <a:buNone/>
            </a:pPr>
            <a:endParaRPr lang="en-IN" dirty="0">
              <a:latin typeface="Consolas" panose="020B0609020204030204" pitchFamily="49" charset="0"/>
            </a:endParaRPr>
          </a:p>
        </p:txBody>
      </p:sp>
    </p:spTree>
    <p:extLst>
      <p:ext uri="{BB962C8B-B14F-4D97-AF65-F5344CB8AC3E}">
        <p14:creationId xmlns:p14="http://schemas.microsoft.com/office/powerpoint/2010/main" val="2011778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3B8DE-A99E-05D2-A0CA-6533735D91B7}"/>
              </a:ext>
            </a:extLst>
          </p:cNvPr>
          <p:cNvSpPr>
            <a:spLocks noGrp="1"/>
          </p:cNvSpPr>
          <p:nvPr>
            <p:ph type="title"/>
          </p:nvPr>
        </p:nvSpPr>
        <p:spPr/>
        <p:txBody>
          <a:bodyPr>
            <a:normAutofit/>
          </a:bodyPr>
          <a:lstStyle/>
          <a:p>
            <a:r>
              <a:rPr lang="en-US" sz="4400" b="1" u="sng" dirty="0">
                <a:latin typeface="Consolas" panose="020B0609020204030204" pitchFamily="49" charset="0"/>
              </a:rPr>
              <a:t>Methods to develop endurance</a:t>
            </a:r>
            <a:endParaRPr lang="en-IN" sz="4400" b="1" u="sng" dirty="0">
              <a:latin typeface="Consolas" panose="020B0609020204030204" pitchFamily="49" charset="0"/>
            </a:endParaRPr>
          </a:p>
        </p:txBody>
      </p:sp>
      <p:sp>
        <p:nvSpPr>
          <p:cNvPr id="3" name="Content Placeholder 2">
            <a:extLst>
              <a:ext uri="{FF2B5EF4-FFF2-40B4-BE49-F238E27FC236}">
                <a16:creationId xmlns:a16="http://schemas.microsoft.com/office/drawing/2014/main" id="{3E636F67-C309-ADD3-765A-751980FD1BB6}"/>
              </a:ext>
            </a:extLst>
          </p:cNvPr>
          <p:cNvSpPr>
            <a:spLocks noGrp="1"/>
          </p:cNvSpPr>
          <p:nvPr>
            <p:ph idx="1"/>
          </p:nvPr>
        </p:nvSpPr>
        <p:spPr>
          <a:xfrm>
            <a:off x="1451579" y="2015732"/>
            <a:ext cx="9603275" cy="3865304"/>
          </a:xfrm>
        </p:spPr>
        <p:txBody>
          <a:bodyPr>
            <a:normAutofit/>
          </a:bodyPr>
          <a:lstStyle/>
          <a:p>
            <a:pPr marL="0" indent="0">
              <a:buNone/>
            </a:pPr>
            <a:r>
              <a:rPr lang="en-US" b="1" u="sng" dirty="0">
                <a:latin typeface="Consolas" panose="020B0609020204030204" pitchFamily="49" charset="0"/>
              </a:rPr>
              <a:t>Continuous Training Method</a:t>
            </a:r>
            <a:r>
              <a:rPr lang="en-US" b="1" dirty="0">
                <a:latin typeface="Consolas" panose="020B0609020204030204" pitchFamily="49" charset="0"/>
              </a:rPr>
              <a:t>: </a:t>
            </a:r>
            <a:r>
              <a:rPr lang="en-US" dirty="0">
                <a:latin typeface="Consolas" panose="020B0609020204030204" pitchFamily="49" charset="0"/>
              </a:rPr>
              <a:t>Continuous training is one of the best methods for improving endurance. In this method of training, an exercise is performed for a long duration without any break. In this method, intensity remains low because the exercise is done for a longer period. Cross country race is the best example of continuous training method. In this method, the rate of heartbeat remains in between 140-160 beats per minute. The total duration of the exercise should not be less than 30 minutes. This duration of exercise can be increased according to endurance ability of the sportsperson or athlete.</a:t>
            </a:r>
            <a:endParaRPr lang="en-IN" dirty="0">
              <a:latin typeface="Consolas" panose="020B0609020204030204" pitchFamily="49" charset="0"/>
            </a:endParaRPr>
          </a:p>
        </p:txBody>
      </p:sp>
    </p:spTree>
    <p:extLst>
      <p:ext uri="{BB962C8B-B14F-4D97-AF65-F5344CB8AC3E}">
        <p14:creationId xmlns:p14="http://schemas.microsoft.com/office/powerpoint/2010/main" val="662392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3B8DE-A99E-05D2-A0CA-6533735D91B7}"/>
              </a:ext>
            </a:extLst>
          </p:cNvPr>
          <p:cNvSpPr>
            <a:spLocks noGrp="1"/>
          </p:cNvSpPr>
          <p:nvPr>
            <p:ph type="title"/>
          </p:nvPr>
        </p:nvSpPr>
        <p:spPr/>
        <p:txBody>
          <a:bodyPr>
            <a:normAutofit/>
          </a:bodyPr>
          <a:lstStyle/>
          <a:p>
            <a:r>
              <a:rPr lang="en-US" sz="4000" dirty="0">
                <a:latin typeface="Consolas" panose="020B0609020204030204" pitchFamily="49" charset="0"/>
              </a:rPr>
              <a:t>To be continued……………………………………</a:t>
            </a:r>
            <a:endParaRPr lang="en-IN" sz="4000" dirty="0">
              <a:latin typeface="Consolas" panose="020B0609020204030204" pitchFamily="49" charset="0"/>
            </a:endParaRPr>
          </a:p>
        </p:txBody>
      </p:sp>
      <p:sp>
        <p:nvSpPr>
          <p:cNvPr id="3" name="Content Placeholder 2">
            <a:extLst>
              <a:ext uri="{FF2B5EF4-FFF2-40B4-BE49-F238E27FC236}">
                <a16:creationId xmlns:a16="http://schemas.microsoft.com/office/drawing/2014/main" id="{3E636F67-C309-ADD3-765A-751980FD1BB6}"/>
              </a:ext>
            </a:extLst>
          </p:cNvPr>
          <p:cNvSpPr>
            <a:spLocks noGrp="1"/>
          </p:cNvSpPr>
          <p:nvPr>
            <p:ph idx="1"/>
          </p:nvPr>
        </p:nvSpPr>
        <p:spPr/>
        <p:txBody>
          <a:bodyPr>
            <a:normAutofit/>
          </a:bodyPr>
          <a:lstStyle/>
          <a:p>
            <a:pPr marL="0" indent="0">
              <a:buNone/>
            </a:pPr>
            <a:r>
              <a:rPr lang="en-US" sz="9600" b="1" dirty="0">
                <a:latin typeface="Consolas" panose="020B0609020204030204" pitchFamily="49" charset="0"/>
              </a:rPr>
              <a:t>  THANK YOU</a:t>
            </a:r>
            <a:endParaRPr lang="en-IN" sz="9600" b="1" dirty="0">
              <a:latin typeface="Consolas" panose="020B0609020204030204" pitchFamily="49" charset="0"/>
            </a:endParaRPr>
          </a:p>
        </p:txBody>
      </p:sp>
    </p:spTree>
    <p:extLst>
      <p:ext uri="{BB962C8B-B14F-4D97-AF65-F5344CB8AC3E}">
        <p14:creationId xmlns:p14="http://schemas.microsoft.com/office/powerpoint/2010/main" val="104220052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79</TotalTime>
  <Words>574</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Consolas</vt:lpstr>
      <vt:lpstr>Gill Sans MT</vt:lpstr>
      <vt:lpstr>Gallery</vt:lpstr>
      <vt:lpstr>Endurance</vt:lpstr>
      <vt:lpstr>endurance</vt:lpstr>
      <vt:lpstr>Types of endurance</vt:lpstr>
      <vt:lpstr>[b] General endurance</vt:lpstr>
      <vt:lpstr>[c] specific endurance</vt:lpstr>
      <vt:lpstr>Types of endurance according to the duration of activity</vt:lpstr>
      <vt:lpstr>Types of endurance according to the duration of activity</vt:lpstr>
      <vt:lpstr>Methods to develop endurance</vt:lpstr>
      <vt:lpstr>To be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Endurance</dc:title>
  <dc:creator>ABHISHEK MISHRA</dc:creator>
  <cp:lastModifiedBy>ABHISHEK MISHRA</cp:lastModifiedBy>
  <cp:revision>1</cp:revision>
  <dcterms:created xsi:type="dcterms:W3CDTF">2022-09-20T09:30:42Z</dcterms:created>
  <dcterms:modified xsi:type="dcterms:W3CDTF">2022-09-20T10:50:07Z</dcterms:modified>
</cp:coreProperties>
</file>