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72" r:id="rId4"/>
    <p:sldId id="274" r:id="rId5"/>
    <p:sldId id="270" r:id="rId6"/>
    <p:sldId id="275" r:id="rId7"/>
    <p:sldId id="269" r:id="rId8"/>
    <p:sldId id="265"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801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9" d="100"/>
          <a:sy n="79" d="100"/>
        </p:scale>
        <p:origin x="172"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9/26/2022</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9/26/2022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9/26/2022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9/26/2022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9/26/2022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9/26/2022</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9/26/2022</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DD4C67-4D43-D91A-6FF9-69F9B3733A48}"/>
              </a:ext>
            </a:extLst>
          </p:cNvPr>
          <p:cNvSpPr>
            <a:spLocks noGrp="1"/>
          </p:cNvSpPr>
          <p:nvPr>
            <p:ph type="ctrTitle"/>
          </p:nvPr>
        </p:nvSpPr>
        <p:spPr>
          <a:xfrm>
            <a:off x="2102741" y="557230"/>
            <a:ext cx="10424917" cy="2615919"/>
          </a:xfrm>
        </p:spPr>
        <p:txBody>
          <a:bodyPr>
            <a:normAutofit/>
          </a:bodyPr>
          <a:lstStyle/>
          <a:p>
            <a:r>
              <a:rPr lang="en-IN" sz="9600" dirty="0"/>
              <a:t> Flexibility</a:t>
            </a:r>
          </a:p>
        </p:txBody>
      </p:sp>
      <p:sp>
        <p:nvSpPr>
          <p:cNvPr id="3" name="Subtitle 2">
            <a:extLst>
              <a:ext uri="{FF2B5EF4-FFF2-40B4-BE49-F238E27FC236}">
                <a16:creationId xmlns:a16="http://schemas.microsoft.com/office/drawing/2014/main" id="{FA18A82B-7C3F-67C1-BEE7-434B0A7E38AC}"/>
              </a:ext>
            </a:extLst>
          </p:cNvPr>
          <p:cNvSpPr>
            <a:spLocks noGrp="1"/>
          </p:cNvSpPr>
          <p:nvPr>
            <p:ph type="subTitle" idx="1"/>
          </p:nvPr>
        </p:nvSpPr>
        <p:spPr>
          <a:xfrm>
            <a:off x="2417779" y="4455877"/>
            <a:ext cx="8637072" cy="977621"/>
          </a:xfrm>
        </p:spPr>
        <p:txBody>
          <a:bodyPr/>
          <a:lstStyle/>
          <a:p>
            <a:r>
              <a:rPr lang="en-US" dirty="0"/>
              <a:t>   </a:t>
            </a:r>
            <a:endParaRPr lang="en-IN" dirty="0"/>
          </a:p>
        </p:txBody>
      </p:sp>
      <p:sp>
        <p:nvSpPr>
          <p:cNvPr id="4" name="Arc 3">
            <a:extLst>
              <a:ext uri="{FF2B5EF4-FFF2-40B4-BE49-F238E27FC236}">
                <a16:creationId xmlns:a16="http://schemas.microsoft.com/office/drawing/2014/main" id="{AE44BDC3-7E79-9BE3-B311-3EDFA360F708}"/>
              </a:ext>
            </a:extLst>
          </p:cNvPr>
          <p:cNvSpPr/>
          <p:nvPr/>
        </p:nvSpPr>
        <p:spPr>
          <a:xfrm>
            <a:off x="7315200" y="3626778"/>
            <a:ext cx="45719" cy="45719"/>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p>
        </p:txBody>
      </p:sp>
    </p:spTree>
    <p:extLst>
      <p:ext uri="{BB962C8B-B14F-4D97-AF65-F5344CB8AC3E}">
        <p14:creationId xmlns:p14="http://schemas.microsoft.com/office/powerpoint/2010/main" val="2781750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C3385-C3A7-B73D-AABC-83D348E6DFAE}"/>
              </a:ext>
            </a:extLst>
          </p:cNvPr>
          <p:cNvSpPr>
            <a:spLocks noGrp="1"/>
          </p:cNvSpPr>
          <p:nvPr>
            <p:ph type="title"/>
          </p:nvPr>
        </p:nvSpPr>
        <p:spPr>
          <a:xfrm>
            <a:off x="1451578" y="647510"/>
            <a:ext cx="9603275" cy="744145"/>
          </a:xfrm>
        </p:spPr>
        <p:txBody>
          <a:bodyPr>
            <a:noAutofit/>
          </a:bodyPr>
          <a:lstStyle/>
          <a:p>
            <a:r>
              <a:rPr lang="en-IN" sz="6600" b="1" u="sng" dirty="0">
                <a:solidFill>
                  <a:srgbClr val="7030A0"/>
                </a:solidFill>
                <a:effectLst/>
                <a:latin typeface="Consolas" panose="020B0609020204030204" pitchFamily="49" charset="0"/>
                <a:ea typeface="Calibri" panose="020F0502020204030204" pitchFamily="34" charset="0"/>
                <a:cs typeface="Times New Roman" panose="02020603050405020304" pitchFamily="18" charset="0"/>
              </a:rPr>
              <a:t>Flexibility</a:t>
            </a:r>
            <a:endParaRPr lang="en-IN" sz="6600" b="1" u="sng" dirty="0">
              <a:solidFill>
                <a:srgbClr val="7030A0"/>
              </a:solidFill>
              <a:latin typeface="Consolas" panose="020B0609020204030204" pitchFamily="49" charset="0"/>
            </a:endParaRPr>
          </a:p>
        </p:txBody>
      </p:sp>
      <p:sp>
        <p:nvSpPr>
          <p:cNvPr id="3" name="Content Placeholder 2">
            <a:extLst>
              <a:ext uri="{FF2B5EF4-FFF2-40B4-BE49-F238E27FC236}">
                <a16:creationId xmlns:a16="http://schemas.microsoft.com/office/drawing/2014/main" id="{0008D5E1-65B8-6CEC-F3B9-B37DEBF61CDE}"/>
              </a:ext>
            </a:extLst>
          </p:cNvPr>
          <p:cNvSpPr>
            <a:spLocks noGrp="1"/>
          </p:cNvSpPr>
          <p:nvPr>
            <p:ph idx="1"/>
          </p:nvPr>
        </p:nvSpPr>
        <p:spPr/>
        <p:txBody>
          <a:bodyPr>
            <a:normAutofit/>
          </a:bodyPr>
          <a:lstStyle/>
          <a:p>
            <a:pPr marL="0" indent="0">
              <a:buNone/>
            </a:pPr>
            <a:r>
              <a:rPr lang="en-US" sz="3600" b="1" dirty="0">
                <a:latin typeface="Consolas" panose="020B0609020204030204" pitchFamily="49" charset="0"/>
                <a:ea typeface="Calibri" panose="020F0502020204030204" pitchFamily="34" charset="0"/>
                <a:cs typeface="Times New Roman" panose="02020603050405020304" pitchFamily="18" charset="0"/>
              </a:rPr>
              <a:t>It is the ability of joints to move in maximum range. In other words, this is the range of a joint to move maximum.</a:t>
            </a:r>
          </a:p>
        </p:txBody>
      </p:sp>
    </p:spTree>
    <p:extLst>
      <p:ext uri="{BB962C8B-B14F-4D97-AF65-F5344CB8AC3E}">
        <p14:creationId xmlns:p14="http://schemas.microsoft.com/office/powerpoint/2010/main" val="3892659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8913C11-B838-F820-FCAE-4FCAD4060186}"/>
              </a:ext>
            </a:extLst>
          </p:cNvPr>
          <p:cNvSpPr txBox="1"/>
          <p:nvPr/>
        </p:nvSpPr>
        <p:spPr>
          <a:xfrm>
            <a:off x="604463" y="262466"/>
            <a:ext cx="10983073" cy="5632311"/>
          </a:xfrm>
          <a:prstGeom prst="rect">
            <a:avLst/>
          </a:prstGeom>
          <a:noFill/>
        </p:spPr>
        <p:txBody>
          <a:bodyPr wrap="square">
            <a:spAutoFit/>
          </a:bodyPr>
          <a:lstStyle/>
          <a:p>
            <a:pPr marL="0" indent="0">
              <a:buNone/>
            </a:pPr>
            <a:r>
              <a:rPr lang="en-US" sz="5400" b="1" u="sng" dirty="0">
                <a:effectLst/>
                <a:latin typeface="Consolas" panose="020B0609020204030204" pitchFamily="49" charset="0"/>
                <a:ea typeface="Calibri" panose="020F0502020204030204" pitchFamily="34" charset="0"/>
                <a:cs typeface="Times New Roman" panose="02020603050405020304" pitchFamily="18" charset="0"/>
              </a:rPr>
              <a:t>Types of Flexibility</a:t>
            </a:r>
          </a:p>
          <a:p>
            <a:pPr marL="0" indent="0">
              <a:buNone/>
            </a:pPr>
            <a:endParaRPr lang="en-US" sz="5400" b="1" u="sng" dirty="0">
              <a:latin typeface="Consolas" panose="020B0609020204030204" pitchFamily="49" charset="0"/>
              <a:ea typeface="Calibri" panose="020F0502020204030204" pitchFamily="34" charset="0"/>
              <a:cs typeface="Times New Roman" panose="02020603050405020304" pitchFamily="18" charset="0"/>
            </a:endParaRPr>
          </a:p>
          <a:p>
            <a:pPr marL="0" indent="0">
              <a:buNone/>
            </a:pPr>
            <a:r>
              <a:rPr lang="en-US" sz="2800" b="1" dirty="0">
                <a:effectLst/>
                <a:latin typeface="Consolas" panose="020B0609020204030204" pitchFamily="49" charset="0"/>
                <a:ea typeface="Calibri" panose="020F0502020204030204" pitchFamily="34" charset="0"/>
                <a:cs typeface="Times New Roman" panose="02020603050405020304" pitchFamily="18" charset="0"/>
              </a:rPr>
              <a:t>There are various types of flexibility that are described below.</a:t>
            </a:r>
          </a:p>
          <a:p>
            <a:pPr marL="0" indent="0">
              <a:buNone/>
            </a:pPr>
            <a:endParaRPr lang="en-US" sz="2800" b="1" dirty="0">
              <a:solidFill>
                <a:srgbClr val="7030A0"/>
              </a:solidFill>
              <a:latin typeface="Consolas" panose="020B0609020204030204" pitchFamily="49" charset="0"/>
              <a:ea typeface="Calibri" panose="020F0502020204030204" pitchFamily="34" charset="0"/>
              <a:cs typeface="Times New Roman" panose="02020603050405020304" pitchFamily="18" charset="0"/>
            </a:endParaRPr>
          </a:p>
          <a:p>
            <a:pPr marL="0" indent="0">
              <a:buNone/>
            </a:pPr>
            <a:r>
              <a:rPr lang="en-US" sz="2800" b="1" dirty="0">
                <a:solidFill>
                  <a:srgbClr val="7030A0"/>
                </a:solidFill>
                <a:effectLst/>
                <a:latin typeface="Consolas" panose="020B0609020204030204" pitchFamily="49" charset="0"/>
                <a:ea typeface="Calibri" panose="020F0502020204030204" pitchFamily="34" charset="0"/>
                <a:cs typeface="Times New Roman" panose="02020603050405020304" pitchFamily="18" charset="0"/>
              </a:rPr>
              <a:t>1. </a:t>
            </a:r>
            <a:r>
              <a:rPr lang="en-US" sz="2800" b="1" u="sng" dirty="0">
                <a:solidFill>
                  <a:srgbClr val="7030A0"/>
                </a:solidFill>
                <a:effectLst/>
                <a:latin typeface="Consolas" panose="020B0609020204030204" pitchFamily="49" charset="0"/>
                <a:ea typeface="Calibri" panose="020F0502020204030204" pitchFamily="34" charset="0"/>
                <a:cs typeface="Times New Roman" panose="02020603050405020304" pitchFamily="18" charset="0"/>
              </a:rPr>
              <a:t>Passive Flexibility</a:t>
            </a:r>
            <a:r>
              <a:rPr lang="en-US" sz="2800" b="1" dirty="0">
                <a:solidFill>
                  <a:srgbClr val="7030A0"/>
                </a:solidFill>
                <a:effectLst/>
                <a:latin typeface="Consolas" panose="020B0609020204030204" pitchFamily="49" charset="0"/>
                <a:ea typeface="Calibri" panose="020F0502020204030204" pitchFamily="34" charset="0"/>
                <a:cs typeface="Times New Roman" panose="02020603050405020304" pitchFamily="18" charset="0"/>
              </a:rPr>
              <a:t>: </a:t>
            </a:r>
            <a:r>
              <a:rPr lang="en-US" sz="2800" b="1" dirty="0">
                <a:effectLst/>
                <a:latin typeface="Consolas" panose="020B0609020204030204" pitchFamily="49" charset="0"/>
                <a:ea typeface="Calibri" panose="020F0502020204030204" pitchFamily="34" charset="0"/>
                <a:cs typeface="Times New Roman" panose="02020603050405020304" pitchFamily="18" charset="0"/>
              </a:rPr>
              <a:t>The ability to do movements with greater distance with external help is called passive flexibility, e.g., stretching exercises with the help of a partner. Passive flexibility is always more than active flexibility. In fact, passive flexibility is the foundation for active flexibility.</a:t>
            </a:r>
          </a:p>
        </p:txBody>
      </p:sp>
    </p:spTree>
    <p:extLst>
      <p:ext uri="{BB962C8B-B14F-4D97-AF65-F5344CB8AC3E}">
        <p14:creationId xmlns:p14="http://schemas.microsoft.com/office/powerpoint/2010/main" val="40252439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0637437-1C50-8928-FC72-9B6B0FA2FBCE}"/>
              </a:ext>
            </a:extLst>
          </p:cNvPr>
          <p:cNvSpPr txBox="1"/>
          <p:nvPr/>
        </p:nvSpPr>
        <p:spPr>
          <a:xfrm>
            <a:off x="863029" y="798129"/>
            <a:ext cx="10150867" cy="4832092"/>
          </a:xfrm>
          <a:prstGeom prst="rect">
            <a:avLst/>
          </a:prstGeom>
          <a:noFill/>
        </p:spPr>
        <p:txBody>
          <a:bodyPr wrap="square">
            <a:spAutoFit/>
          </a:bodyPr>
          <a:lstStyle/>
          <a:p>
            <a:r>
              <a:rPr lang="en-US" sz="2800" b="1" dirty="0">
                <a:solidFill>
                  <a:srgbClr val="7030A0"/>
                </a:solidFill>
                <a:latin typeface="Consolas" panose="020B0609020204030204" pitchFamily="49" charset="0"/>
                <a:ea typeface="Calibri" panose="020F0502020204030204" pitchFamily="34" charset="0"/>
                <a:cs typeface="Times New Roman" panose="02020603050405020304" pitchFamily="18" charset="0"/>
              </a:rPr>
              <a:t>2. </a:t>
            </a:r>
            <a:r>
              <a:rPr lang="en-US" sz="2800" b="1" u="sng" dirty="0">
                <a:solidFill>
                  <a:srgbClr val="7030A0"/>
                </a:solidFill>
                <a:latin typeface="Consolas" panose="020B0609020204030204" pitchFamily="49" charset="0"/>
                <a:ea typeface="Calibri" panose="020F0502020204030204" pitchFamily="34" charset="0"/>
                <a:cs typeface="Times New Roman" panose="02020603050405020304" pitchFamily="18" charset="0"/>
              </a:rPr>
              <a:t>Active Flexibility</a:t>
            </a:r>
            <a:r>
              <a:rPr lang="en-US" sz="2800" b="1" dirty="0">
                <a:solidFill>
                  <a:srgbClr val="7030A0"/>
                </a:solidFill>
                <a:latin typeface="Consolas" panose="020B0609020204030204" pitchFamily="49" charset="0"/>
                <a:ea typeface="Calibri" panose="020F0502020204030204" pitchFamily="34" charset="0"/>
                <a:cs typeface="Times New Roman" panose="02020603050405020304" pitchFamily="18" charset="0"/>
              </a:rPr>
              <a:t>: </a:t>
            </a:r>
            <a:r>
              <a:rPr lang="en-US" sz="2000" dirty="0">
                <a:latin typeface="Consolas" panose="020B0609020204030204" pitchFamily="49" charset="0"/>
                <a:ea typeface="Calibri" panose="020F0502020204030204" pitchFamily="34" charset="0"/>
                <a:cs typeface="Times New Roman" panose="02020603050405020304" pitchFamily="18" charset="0"/>
              </a:rPr>
              <a:t>Active flexibility is the ability to do movement for a longer distance without external help, e.g., to do a stretch without the help of a partner. Active flexibility can further be divided into two parts- static flexibility and dynamic flexibility.</a:t>
            </a:r>
          </a:p>
          <a:p>
            <a:endParaRPr lang="en-US" sz="2000" dirty="0">
              <a:solidFill>
                <a:srgbClr val="7030A0"/>
              </a:solidFill>
              <a:latin typeface="Consolas" panose="020B0609020204030204" pitchFamily="49" charset="0"/>
              <a:ea typeface="Calibri" panose="020F0502020204030204" pitchFamily="34" charset="0"/>
              <a:cs typeface="Times New Roman" panose="02020603050405020304" pitchFamily="18" charset="0"/>
            </a:endParaRPr>
          </a:p>
          <a:p>
            <a:pPr marL="457200" indent="-457200">
              <a:buAutoNum type="alphaLcParenBoth"/>
            </a:pPr>
            <a:r>
              <a:rPr lang="en-US" sz="2000" b="1" u="sng" dirty="0">
                <a:solidFill>
                  <a:srgbClr val="7030A0"/>
                </a:solidFill>
                <a:latin typeface="Consolas" panose="020B0609020204030204" pitchFamily="49" charset="0"/>
                <a:ea typeface="Calibri" panose="020F0502020204030204" pitchFamily="34" charset="0"/>
                <a:cs typeface="Times New Roman" panose="02020603050405020304" pitchFamily="18" charset="0"/>
              </a:rPr>
              <a:t>Static Flexibility</a:t>
            </a:r>
            <a:r>
              <a:rPr lang="en-US" sz="2000" b="1" dirty="0">
                <a:solidFill>
                  <a:srgbClr val="7030A0"/>
                </a:solidFill>
                <a:latin typeface="Consolas" panose="020B0609020204030204" pitchFamily="49" charset="0"/>
                <a:ea typeface="Calibri" panose="020F0502020204030204" pitchFamily="34" charset="0"/>
                <a:cs typeface="Times New Roman" panose="02020603050405020304" pitchFamily="18" charset="0"/>
              </a:rPr>
              <a:t>: </a:t>
            </a:r>
            <a:r>
              <a:rPr lang="en-US" sz="2000" dirty="0">
                <a:latin typeface="Consolas" panose="020B0609020204030204" pitchFamily="49" charset="0"/>
                <a:ea typeface="Calibri" panose="020F0502020204030204" pitchFamily="34" charset="0"/>
                <a:cs typeface="Times New Roman" panose="02020603050405020304" pitchFamily="18" charset="0"/>
              </a:rPr>
              <a:t>Static flexibility is usually required by a sportsperson when he/she remains in static position, e.g., in diving, sitting, lying and starting position in various sports.</a:t>
            </a:r>
          </a:p>
          <a:p>
            <a:pPr marL="457200" indent="-457200">
              <a:buAutoNum type="alphaLcParenBoth"/>
            </a:pPr>
            <a:endParaRPr lang="en-US" sz="2000" dirty="0">
              <a:solidFill>
                <a:srgbClr val="7030A0"/>
              </a:solidFill>
              <a:latin typeface="Consolas" panose="020B0609020204030204" pitchFamily="49" charset="0"/>
              <a:ea typeface="Calibri" panose="020F0502020204030204" pitchFamily="34" charset="0"/>
              <a:cs typeface="Times New Roman" panose="02020603050405020304" pitchFamily="18" charset="0"/>
            </a:endParaRPr>
          </a:p>
          <a:p>
            <a:pPr marL="457200" indent="-457200">
              <a:buAutoNum type="alphaLcParenBoth"/>
            </a:pPr>
            <a:r>
              <a:rPr lang="en-US" sz="2000" b="1" u="sng" dirty="0">
                <a:solidFill>
                  <a:srgbClr val="7030A0"/>
                </a:solidFill>
                <a:latin typeface="Consolas" panose="020B0609020204030204" pitchFamily="49" charset="0"/>
                <a:ea typeface="Calibri" panose="020F0502020204030204" pitchFamily="34" charset="0"/>
                <a:cs typeface="Times New Roman" panose="02020603050405020304" pitchFamily="18" charset="0"/>
              </a:rPr>
              <a:t>Dynamic Flexibility</a:t>
            </a:r>
            <a:r>
              <a:rPr lang="en-US" sz="2000" b="1" dirty="0">
                <a:solidFill>
                  <a:srgbClr val="7030A0"/>
                </a:solidFill>
                <a:latin typeface="Consolas" panose="020B0609020204030204" pitchFamily="49" charset="0"/>
                <a:ea typeface="Calibri" panose="020F0502020204030204" pitchFamily="34" charset="0"/>
                <a:cs typeface="Times New Roman" panose="02020603050405020304" pitchFamily="18" charset="0"/>
              </a:rPr>
              <a:t>: </a:t>
            </a:r>
            <a:r>
              <a:rPr lang="en-US" sz="2000" dirty="0">
                <a:latin typeface="Consolas" panose="020B0609020204030204" pitchFamily="49" charset="0"/>
                <a:ea typeface="Calibri" panose="020F0502020204030204" pitchFamily="34" charset="0"/>
                <a:cs typeface="Times New Roman" panose="02020603050405020304" pitchFamily="18" charset="0"/>
              </a:rPr>
              <a:t>Dynamic flexibility is needed for doing movements with greater distance when an individual is in motion. Both types of flexibilities are essential for a general individual and for a sportsperson. Flexibility can be achieved by stretching exercises. Before performing stretching exercises one should do gentle jogging or slow running (warming-up).</a:t>
            </a:r>
          </a:p>
        </p:txBody>
      </p:sp>
    </p:spTree>
    <p:extLst>
      <p:ext uri="{BB962C8B-B14F-4D97-AF65-F5344CB8AC3E}">
        <p14:creationId xmlns:p14="http://schemas.microsoft.com/office/powerpoint/2010/main" val="41198374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9401936-2474-B415-EE25-BBA95456D3E2}"/>
              </a:ext>
            </a:extLst>
          </p:cNvPr>
          <p:cNvSpPr txBox="1"/>
          <p:nvPr/>
        </p:nvSpPr>
        <p:spPr>
          <a:xfrm>
            <a:off x="712342" y="177800"/>
            <a:ext cx="10767316" cy="5786199"/>
          </a:xfrm>
          <a:prstGeom prst="rect">
            <a:avLst/>
          </a:prstGeom>
          <a:noFill/>
        </p:spPr>
        <p:txBody>
          <a:bodyPr wrap="square">
            <a:spAutoFit/>
          </a:bodyPr>
          <a:lstStyle/>
          <a:p>
            <a:pPr marL="0" indent="0">
              <a:buNone/>
            </a:pPr>
            <a:r>
              <a:rPr lang="en-US" sz="3200" b="1" u="sng" dirty="0">
                <a:solidFill>
                  <a:srgbClr val="7030A0"/>
                </a:solidFill>
                <a:latin typeface="Consolas" panose="020B0609020204030204" pitchFamily="49" charset="0"/>
                <a:ea typeface="Calibri" panose="020F0502020204030204" pitchFamily="34" charset="0"/>
                <a:cs typeface="Times New Roman" panose="02020603050405020304" pitchFamily="18" charset="0"/>
              </a:rPr>
              <a:t>Methods to Improve Flexibility </a:t>
            </a:r>
          </a:p>
          <a:p>
            <a:pPr marL="0" indent="0">
              <a:buNone/>
            </a:pPr>
            <a:endParaRPr lang="en-US" sz="3200" b="1" u="sng" dirty="0">
              <a:solidFill>
                <a:srgbClr val="7030A0"/>
              </a:solidFill>
              <a:latin typeface="Consolas" panose="020B0609020204030204" pitchFamily="49" charset="0"/>
              <a:ea typeface="Calibri" panose="020F0502020204030204" pitchFamily="34" charset="0"/>
              <a:cs typeface="Times New Roman" panose="02020603050405020304" pitchFamily="18" charset="0"/>
            </a:endParaRPr>
          </a:p>
          <a:p>
            <a:pPr marL="0" indent="0">
              <a:buNone/>
            </a:pPr>
            <a:r>
              <a:rPr lang="en-US" b="1" dirty="0">
                <a:latin typeface="Consolas" panose="020B0609020204030204" pitchFamily="49" charset="0"/>
                <a:ea typeface="Calibri" panose="020F0502020204030204" pitchFamily="34" charset="0"/>
                <a:cs typeface="Times New Roman" panose="02020603050405020304" pitchFamily="18" charset="0"/>
              </a:rPr>
              <a:t>Flexibility can be improved or developed effectively with the help of following methods</a:t>
            </a:r>
            <a:r>
              <a:rPr lang="en-US" b="1" dirty="0">
                <a:solidFill>
                  <a:srgbClr val="7030A0"/>
                </a:solidFill>
                <a:latin typeface="Consolas" panose="020B0609020204030204" pitchFamily="49" charset="0"/>
                <a:ea typeface="Calibri" panose="020F0502020204030204" pitchFamily="34" charset="0"/>
                <a:cs typeface="Times New Roman" panose="02020603050405020304" pitchFamily="18" charset="0"/>
              </a:rPr>
              <a:t>. </a:t>
            </a:r>
          </a:p>
          <a:p>
            <a:pPr marL="0" indent="0">
              <a:buNone/>
            </a:pPr>
            <a:endParaRPr lang="en-US" dirty="0">
              <a:solidFill>
                <a:srgbClr val="7030A0"/>
              </a:solidFill>
              <a:latin typeface="Consolas" panose="020B0609020204030204" pitchFamily="49" charset="0"/>
              <a:ea typeface="Calibri" panose="020F0502020204030204" pitchFamily="34" charset="0"/>
              <a:cs typeface="Times New Roman" panose="02020603050405020304" pitchFamily="18" charset="0"/>
            </a:endParaRPr>
          </a:p>
          <a:p>
            <a:pPr marL="342900" indent="-342900">
              <a:buAutoNum type="arabicPeriod"/>
            </a:pPr>
            <a:r>
              <a:rPr lang="en-US" b="1" u="sng" dirty="0">
                <a:solidFill>
                  <a:srgbClr val="7030A0"/>
                </a:solidFill>
                <a:latin typeface="Consolas" panose="020B0609020204030204" pitchFamily="49" charset="0"/>
                <a:ea typeface="Calibri" panose="020F0502020204030204" pitchFamily="34" charset="0"/>
                <a:cs typeface="Times New Roman" panose="02020603050405020304" pitchFamily="18" charset="0"/>
              </a:rPr>
              <a:t>Ballistic Method</a:t>
            </a:r>
            <a:r>
              <a:rPr lang="en-US" dirty="0">
                <a:solidFill>
                  <a:srgbClr val="7030A0"/>
                </a:solidFill>
                <a:latin typeface="Consolas" panose="020B0609020204030204" pitchFamily="49" charset="0"/>
                <a:ea typeface="Calibri" panose="020F0502020204030204" pitchFamily="34" charset="0"/>
                <a:cs typeface="Times New Roman" panose="02020603050405020304" pitchFamily="18" charset="0"/>
              </a:rPr>
              <a:t>: </a:t>
            </a:r>
            <a:r>
              <a:rPr lang="en-US" b="1" dirty="0">
                <a:latin typeface="Consolas" panose="020B0609020204030204" pitchFamily="49" charset="0"/>
                <a:ea typeface="Calibri" panose="020F0502020204030204" pitchFamily="34" charset="0"/>
                <a:cs typeface="Times New Roman" panose="02020603050405020304" pitchFamily="18" charset="0"/>
              </a:rPr>
              <a:t>In ballistic method, the movement is performed with a swing in a rhythmic way. The related joint is stretched with a swing. The stretching exercise can be performed rhythmically with a count. At each count, the joint is stretched to the maximum limit and then it is again flexed. Before performing such exercise, appropriate warm-up is essential because there are maximum chances of over-stretching of a joint.</a:t>
            </a:r>
          </a:p>
          <a:p>
            <a:pPr marL="342900" indent="-342900">
              <a:buAutoNum type="arabicPeriod"/>
            </a:pPr>
            <a:endParaRPr lang="en-US" dirty="0">
              <a:latin typeface="Consolas" panose="020B0609020204030204" pitchFamily="49" charset="0"/>
              <a:ea typeface="Calibri" panose="020F0502020204030204" pitchFamily="34" charset="0"/>
              <a:cs typeface="Times New Roman" panose="02020603050405020304" pitchFamily="18" charset="0"/>
            </a:endParaRPr>
          </a:p>
          <a:p>
            <a:pPr marL="342900" indent="-342900">
              <a:buAutoNum type="arabicPeriod"/>
            </a:pPr>
            <a:r>
              <a:rPr lang="en-US" b="1" u="sng" dirty="0">
                <a:solidFill>
                  <a:srgbClr val="7030A0"/>
                </a:solidFill>
                <a:latin typeface="Consolas" panose="020B0609020204030204" pitchFamily="49" charset="0"/>
                <a:ea typeface="Calibri" panose="020F0502020204030204" pitchFamily="34" charset="0"/>
                <a:cs typeface="Times New Roman" panose="02020603050405020304" pitchFamily="18" charset="0"/>
              </a:rPr>
              <a:t>Static Stretching Method</a:t>
            </a:r>
            <a:r>
              <a:rPr lang="en-US" dirty="0">
                <a:solidFill>
                  <a:srgbClr val="7030A0"/>
                </a:solidFill>
                <a:latin typeface="Consolas" panose="020B0609020204030204" pitchFamily="49" charset="0"/>
                <a:ea typeface="Calibri" panose="020F0502020204030204" pitchFamily="34" charset="0"/>
                <a:cs typeface="Times New Roman" panose="02020603050405020304" pitchFamily="18" charset="0"/>
              </a:rPr>
              <a:t>: </a:t>
            </a:r>
            <a:r>
              <a:rPr lang="en-US" b="1" dirty="0">
                <a:latin typeface="Consolas" panose="020B0609020204030204" pitchFamily="49" charset="0"/>
                <a:ea typeface="Calibri" panose="020F0502020204030204" pitchFamily="34" charset="0"/>
                <a:cs typeface="Times New Roman" panose="02020603050405020304" pitchFamily="18" charset="0"/>
              </a:rPr>
              <a:t>Static stretching method involves gradually easing into the stretch position and holding the position. The amount of time a static stretch is held depends on one's purpose. If it is a part of cool down, then the stretch should be held for 10 seconds. If it is to improve the range of flexibility then hold it for 30 seconds. In static stretching, it is advised to move further into the stretch position as the stretch sensation comes to a lower level.</a:t>
            </a:r>
          </a:p>
        </p:txBody>
      </p:sp>
    </p:spTree>
    <p:extLst>
      <p:ext uri="{BB962C8B-B14F-4D97-AF65-F5344CB8AC3E}">
        <p14:creationId xmlns:p14="http://schemas.microsoft.com/office/powerpoint/2010/main" val="1485446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9401936-2474-B415-EE25-BBA95456D3E2}"/>
              </a:ext>
            </a:extLst>
          </p:cNvPr>
          <p:cNvSpPr txBox="1"/>
          <p:nvPr/>
        </p:nvSpPr>
        <p:spPr>
          <a:xfrm>
            <a:off x="832207" y="731145"/>
            <a:ext cx="10767316" cy="4893647"/>
          </a:xfrm>
          <a:prstGeom prst="rect">
            <a:avLst/>
          </a:prstGeom>
          <a:noFill/>
        </p:spPr>
        <p:txBody>
          <a:bodyPr wrap="square">
            <a:spAutoFit/>
          </a:bodyPr>
          <a:lstStyle/>
          <a:p>
            <a:r>
              <a:rPr lang="en-US" sz="2400" b="1" dirty="0">
                <a:solidFill>
                  <a:srgbClr val="7030A0"/>
                </a:solidFill>
                <a:latin typeface="Consolas" panose="020B0609020204030204" pitchFamily="49" charset="0"/>
                <a:ea typeface="Calibri" panose="020F0502020204030204" pitchFamily="34" charset="0"/>
                <a:cs typeface="Times New Roman" panose="02020603050405020304" pitchFamily="18" charset="0"/>
              </a:rPr>
              <a:t>3.</a:t>
            </a:r>
            <a:r>
              <a:rPr lang="en-US" sz="2400" b="1" u="sng" dirty="0">
                <a:solidFill>
                  <a:srgbClr val="7030A0"/>
                </a:solidFill>
                <a:latin typeface="Consolas" panose="020B0609020204030204" pitchFamily="49" charset="0"/>
                <a:ea typeface="Calibri" panose="020F0502020204030204" pitchFamily="34" charset="0"/>
                <a:cs typeface="Times New Roman" panose="02020603050405020304" pitchFamily="18" charset="0"/>
              </a:rPr>
              <a:t>Dynamic Stretching Method</a:t>
            </a:r>
            <a:r>
              <a:rPr lang="en-US" sz="2400" b="1" dirty="0">
                <a:solidFill>
                  <a:srgbClr val="7030A0"/>
                </a:solidFill>
                <a:latin typeface="Consolas" panose="020B0609020204030204" pitchFamily="49" charset="0"/>
                <a:ea typeface="Calibri" panose="020F0502020204030204" pitchFamily="34" charset="0"/>
                <a:cs typeface="Times New Roman" panose="02020603050405020304" pitchFamily="18" charset="0"/>
              </a:rPr>
              <a:t>: </a:t>
            </a:r>
            <a:r>
              <a:rPr lang="en-US" sz="2400" b="1" dirty="0">
                <a:latin typeface="Consolas" panose="020B0609020204030204" pitchFamily="49" charset="0"/>
                <a:ea typeface="Calibri" panose="020F0502020204030204" pitchFamily="34" charset="0"/>
                <a:cs typeface="Times New Roman" panose="02020603050405020304" pitchFamily="18" charset="0"/>
              </a:rPr>
              <a:t>Dynamic stretching consists of controlled leg and arm   swings that take you gently to the limit of your range of motion. If an event requires a dynamic movement, it is appropriate to conduct dynamic stretching. exercises. Start with the movement at half speed for a couple of repetitions and then gradually work up to full speed.</a:t>
            </a:r>
          </a:p>
          <a:p>
            <a:pPr marL="342900" indent="-342900">
              <a:buAutoNum type="arabicPeriod"/>
            </a:pPr>
            <a:endParaRPr lang="en-US" sz="2400" b="1" dirty="0">
              <a:solidFill>
                <a:srgbClr val="7030A0"/>
              </a:solidFill>
              <a:latin typeface="Consolas" panose="020B0609020204030204" pitchFamily="49" charset="0"/>
              <a:ea typeface="Calibri" panose="020F0502020204030204" pitchFamily="34" charset="0"/>
              <a:cs typeface="Times New Roman" panose="02020603050405020304" pitchFamily="18" charset="0"/>
            </a:endParaRPr>
          </a:p>
          <a:p>
            <a:r>
              <a:rPr lang="en-US" sz="2400" b="1" dirty="0">
                <a:solidFill>
                  <a:srgbClr val="7030A0"/>
                </a:solidFill>
                <a:latin typeface="Consolas" panose="020B0609020204030204" pitchFamily="49" charset="0"/>
                <a:ea typeface="Calibri" panose="020F0502020204030204" pitchFamily="34" charset="0"/>
                <a:cs typeface="Times New Roman" panose="02020603050405020304" pitchFamily="18" charset="0"/>
              </a:rPr>
              <a:t>4.</a:t>
            </a:r>
            <a:r>
              <a:rPr lang="en-US" sz="2400" b="1" u="sng" dirty="0">
                <a:solidFill>
                  <a:srgbClr val="7030A0"/>
                </a:solidFill>
                <a:latin typeface="Consolas" panose="020B0609020204030204" pitchFamily="49" charset="0"/>
                <a:ea typeface="Calibri" panose="020F0502020204030204" pitchFamily="34" charset="0"/>
                <a:cs typeface="Times New Roman" panose="02020603050405020304" pitchFamily="18" charset="0"/>
              </a:rPr>
              <a:t>Proprioceptive Neuro-Muscular Facilitation Technique</a:t>
            </a:r>
            <a:r>
              <a:rPr lang="en-US" sz="2400" b="1" dirty="0">
                <a:solidFill>
                  <a:srgbClr val="7030A0"/>
                </a:solidFill>
                <a:latin typeface="Consolas" panose="020B0609020204030204" pitchFamily="49" charset="0"/>
                <a:ea typeface="Calibri" panose="020F0502020204030204" pitchFamily="34" charset="0"/>
                <a:cs typeface="Times New Roman" panose="02020603050405020304" pitchFamily="18" charset="0"/>
              </a:rPr>
              <a:t>: </a:t>
            </a:r>
            <a:r>
              <a:rPr lang="en-US" sz="2400" b="1" dirty="0">
                <a:latin typeface="Consolas" panose="020B0609020204030204" pitchFamily="49" charset="0"/>
                <a:ea typeface="Calibri" panose="020F0502020204030204" pitchFamily="34" charset="0"/>
                <a:cs typeface="Times New Roman" panose="02020603050405020304" pitchFamily="18" charset="0"/>
              </a:rPr>
              <a:t>This technique or method is used by advanced sportspersons for gaining flexibility. PNF involves the use of muscle contraction before the stretch in an attempt to achieve maximum muscle relaxation. The following procedure is used for PNF technique.</a:t>
            </a:r>
          </a:p>
        </p:txBody>
      </p:sp>
    </p:spTree>
    <p:extLst>
      <p:ext uri="{BB962C8B-B14F-4D97-AF65-F5344CB8AC3E}">
        <p14:creationId xmlns:p14="http://schemas.microsoft.com/office/powerpoint/2010/main" val="27027475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166DBC8-B9A2-6A8D-6709-B4F255CE2998}"/>
              </a:ext>
            </a:extLst>
          </p:cNvPr>
          <p:cNvSpPr txBox="1"/>
          <p:nvPr/>
        </p:nvSpPr>
        <p:spPr>
          <a:xfrm>
            <a:off x="866454" y="465853"/>
            <a:ext cx="10459091" cy="5225213"/>
          </a:xfrm>
          <a:prstGeom prst="rect">
            <a:avLst/>
          </a:prstGeom>
          <a:noFill/>
        </p:spPr>
        <p:txBody>
          <a:bodyPr wrap="square">
            <a:spAutoFit/>
          </a:bodyPr>
          <a:lstStyle/>
          <a:p>
            <a:pPr marL="514350" indent="-514350">
              <a:lnSpc>
                <a:spcPct val="107000"/>
              </a:lnSpc>
              <a:spcAft>
                <a:spcPts val="800"/>
              </a:spcAft>
              <a:buFont typeface="+mj-lt"/>
              <a:buAutoNum type="romanLcPeriod"/>
            </a:pPr>
            <a:r>
              <a:rPr lang="en-US" sz="2400" dirty="0">
                <a:effectLst/>
                <a:latin typeface="Consolas" panose="020B0609020204030204" pitchFamily="49" charset="0"/>
                <a:ea typeface="Calibri" panose="020F0502020204030204" pitchFamily="34" charset="0"/>
                <a:cs typeface="Times New Roman" panose="02020603050405020304" pitchFamily="18" charset="0"/>
              </a:rPr>
              <a:t>You move into the stretch position so that you may feel the stretch sensation. </a:t>
            </a:r>
            <a:endParaRPr lang="en-US" sz="2400" dirty="0">
              <a:latin typeface="Consolas" panose="020B0609020204030204" pitchFamily="49" charset="0"/>
              <a:ea typeface="Calibri" panose="020F0502020204030204" pitchFamily="34" charset="0"/>
              <a:cs typeface="Times New Roman" panose="02020603050405020304" pitchFamily="18" charset="0"/>
            </a:endParaRPr>
          </a:p>
          <a:p>
            <a:pPr marL="514350" indent="-514350">
              <a:lnSpc>
                <a:spcPct val="107000"/>
              </a:lnSpc>
              <a:spcAft>
                <a:spcPts val="800"/>
              </a:spcAft>
              <a:buFont typeface="+mj-lt"/>
              <a:buAutoNum type="romanLcPeriod"/>
            </a:pPr>
            <a:r>
              <a:rPr lang="en-US" sz="2400" dirty="0">
                <a:effectLst/>
                <a:latin typeface="Consolas" panose="020B0609020204030204" pitchFamily="49" charset="0"/>
                <a:ea typeface="Calibri" panose="020F0502020204030204" pitchFamily="34" charset="0"/>
                <a:cs typeface="Times New Roman" panose="02020603050405020304" pitchFamily="18" charset="0"/>
              </a:rPr>
              <a:t>Your partner holds the limb in this stretched position.(iii) </a:t>
            </a:r>
          </a:p>
          <a:p>
            <a:pPr marL="514350" indent="-514350">
              <a:lnSpc>
                <a:spcPct val="107000"/>
              </a:lnSpc>
              <a:spcAft>
                <a:spcPts val="800"/>
              </a:spcAft>
              <a:buFont typeface="+mj-lt"/>
              <a:buAutoNum type="romanLcPeriod"/>
            </a:pPr>
            <a:r>
              <a:rPr lang="en-US" sz="2400" dirty="0">
                <a:effectLst/>
                <a:latin typeface="Consolas" panose="020B0609020204030204" pitchFamily="49" charset="0"/>
                <a:ea typeface="Calibri" panose="020F0502020204030204" pitchFamily="34" charset="0"/>
                <a:cs typeface="Times New Roman" panose="02020603050405020304" pitchFamily="18" charset="0"/>
              </a:rPr>
              <a:t>You then push against your partner by contracting the antagonistic muscles for 6to 10 seconds and then relax. During the contraction, your partner aims to </a:t>
            </a:r>
            <a:r>
              <a:rPr lang="en-US" sz="2400" dirty="0" err="1">
                <a:effectLst/>
                <a:latin typeface="Consolas" panose="020B0609020204030204" pitchFamily="49" charset="0"/>
                <a:ea typeface="Calibri" panose="020F0502020204030204" pitchFamily="34" charset="0"/>
                <a:cs typeface="Times New Roman" panose="02020603050405020304" pitchFamily="18" charset="0"/>
              </a:rPr>
              <a:t>resistany</a:t>
            </a:r>
            <a:r>
              <a:rPr lang="en-US" sz="2400" dirty="0">
                <a:effectLst/>
                <a:latin typeface="Consolas" panose="020B0609020204030204" pitchFamily="49" charset="0"/>
                <a:ea typeface="Calibri" panose="020F0502020204030204" pitchFamily="34" charset="0"/>
                <a:cs typeface="Times New Roman" panose="02020603050405020304" pitchFamily="18" charset="0"/>
              </a:rPr>
              <a:t> movement of the limb.</a:t>
            </a:r>
          </a:p>
          <a:p>
            <a:pPr marL="514350" indent="-514350">
              <a:lnSpc>
                <a:spcPct val="107000"/>
              </a:lnSpc>
              <a:spcAft>
                <a:spcPts val="800"/>
              </a:spcAft>
              <a:buFont typeface="+mj-lt"/>
              <a:buAutoNum type="romanLcPeriod"/>
            </a:pPr>
            <a:r>
              <a:rPr lang="en-US" sz="2400" dirty="0">
                <a:effectLst/>
                <a:latin typeface="Consolas" panose="020B0609020204030204" pitchFamily="49" charset="0"/>
                <a:ea typeface="Calibri" panose="020F0502020204030204" pitchFamily="34" charset="0"/>
                <a:cs typeface="Times New Roman" panose="02020603050405020304" pitchFamily="18" charset="0"/>
              </a:rPr>
              <a:t>Your partner then moves the limb further into the stretch until you feel the stretch sensation.</a:t>
            </a:r>
          </a:p>
          <a:p>
            <a:pPr marL="514350" indent="-514350">
              <a:lnSpc>
                <a:spcPct val="107000"/>
              </a:lnSpc>
              <a:spcAft>
                <a:spcPts val="800"/>
              </a:spcAft>
              <a:buFont typeface="+mj-lt"/>
              <a:buAutoNum type="romanLcPeriod"/>
            </a:pPr>
            <a:r>
              <a:rPr lang="en-US" sz="2400" dirty="0">
                <a:effectLst/>
                <a:latin typeface="Consolas" panose="020B0609020204030204" pitchFamily="49" charset="0"/>
                <a:ea typeface="Calibri" panose="020F0502020204030204" pitchFamily="34" charset="0"/>
                <a:cs typeface="Times New Roman" panose="02020603050405020304" pitchFamily="18" charset="0"/>
              </a:rPr>
              <a:t>Then again go back to no.(ii) to repeat the same procedure. Repeat the whole procedure for 3 to 4 times.</a:t>
            </a:r>
            <a:endParaRPr lang="en-IN" sz="2400" dirty="0">
              <a:latin typeface="Consolas" panose="020B0609020204030204" pitchFamily="49" charset="0"/>
            </a:endParaRPr>
          </a:p>
        </p:txBody>
      </p:sp>
    </p:spTree>
    <p:extLst>
      <p:ext uri="{BB962C8B-B14F-4D97-AF65-F5344CB8AC3E}">
        <p14:creationId xmlns:p14="http://schemas.microsoft.com/office/powerpoint/2010/main" val="26640395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13B8DE-A99E-05D2-A0CA-6533735D91B7}"/>
              </a:ext>
            </a:extLst>
          </p:cNvPr>
          <p:cNvSpPr>
            <a:spLocks noGrp="1"/>
          </p:cNvSpPr>
          <p:nvPr>
            <p:ph type="title"/>
          </p:nvPr>
        </p:nvSpPr>
        <p:spPr/>
        <p:txBody>
          <a:bodyPr>
            <a:normAutofit/>
          </a:bodyPr>
          <a:lstStyle/>
          <a:p>
            <a:r>
              <a:rPr lang="en-US" sz="4000" dirty="0">
                <a:latin typeface="Consolas" panose="020B0609020204030204" pitchFamily="49" charset="0"/>
              </a:rPr>
              <a:t>To be continued……………………………………</a:t>
            </a:r>
            <a:endParaRPr lang="en-IN" sz="4000" dirty="0">
              <a:latin typeface="Consolas" panose="020B0609020204030204" pitchFamily="49" charset="0"/>
            </a:endParaRPr>
          </a:p>
        </p:txBody>
      </p:sp>
      <p:sp>
        <p:nvSpPr>
          <p:cNvPr id="3" name="Content Placeholder 2">
            <a:extLst>
              <a:ext uri="{FF2B5EF4-FFF2-40B4-BE49-F238E27FC236}">
                <a16:creationId xmlns:a16="http://schemas.microsoft.com/office/drawing/2014/main" id="{3E636F67-C309-ADD3-765A-751980FD1BB6}"/>
              </a:ext>
            </a:extLst>
          </p:cNvPr>
          <p:cNvSpPr>
            <a:spLocks noGrp="1"/>
          </p:cNvSpPr>
          <p:nvPr>
            <p:ph idx="1"/>
          </p:nvPr>
        </p:nvSpPr>
        <p:spPr/>
        <p:txBody>
          <a:bodyPr>
            <a:normAutofit/>
          </a:bodyPr>
          <a:lstStyle/>
          <a:p>
            <a:pPr marL="0" indent="0">
              <a:buNone/>
            </a:pPr>
            <a:r>
              <a:rPr lang="en-US" sz="9600" b="1" dirty="0">
                <a:latin typeface="Consolas" panose="020B0609020204030204" pitchFamily="49" charset="0"/>
              </a:rPr>
              <a:t>  THANK YOU</a:t>
            </a:r>
            <a:endParaRPr lang="en-IN" sz="9600" b="1" dirty="0">
              <a:latin typeface="Consolas" panose="020B0609020204030204" pitchFamily="49" charset="0"/>
            </a:endParaRPr>
          </a:p>
        </p:txBody>
      </p:sp>
    </p:spTree>
    <p:extLst>
      <p:ext uri="{BB962C8B-B14F-4D97-AF65-F5344CB8AC3E}">
        <p14:creationId xmlns:p14="http://schemas.microsoft.com/office/powerpoint/2010/main" val="1042200523"/>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TotalTime>172</TotalTime>
  <Words>658</Words>
  <Application>Microsoft Office PowerPoint</Application>
  <PresentationFormat>Widescreen</PresentationFormat>
  <Paragraphs>31</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Consolas</vt:lpstr>
      <vt:lpstr>Gill Sans MT</vt:lpstr>
      <vt:lpstr>Gallery</vt:lpstr>
      <vt:lpstr> Flexibility</vt:lpstr>
      <vt:lpstr>Flexibility</vt:lpstr>
      <vt:lpstr>PowerPoint Presentation</vt:lpstr>
      <vt:lpstr>PowerPoint Presentation</vt:lpstr>
      <vt:lpstr>PowerPoint Presentation</vt:lpstr>
      <vt:lpstr>PowerPoint Presentation</vt:lpstr>
      <vt:lpstr>PowerPoint Presentation</vt:lpstr>
      <vt:lpstr>To be continued……………………………………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Endurance</dc:title>
  <dc:creator>ABHISHEK MISHRA</dc:creator>
  <cp:lastModifiedBy>ABHISHEK MISHRA</cp:lastModifiedBy>
  <cp:revision>3</cp:revision>
  <dcterms:created xsi:type="dcterms:W3CDTF">2022-09-20T09:30:42Z</dcterms:created>
  <dcterms:modified xsi:type="dcterms:W3CDTF">2022-09-26T10:13:39Z</dcterms:modified>
</cp:coreProperties>
</file>