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06B84-707F-4A96-A859-088BB0B67071}" type="datetimeFigureOut">
              <a:rPr lang="en-IN" smtClean="0"/>
              <a:t>22-09-2022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2D8F8-F6D3-4663-8048-F0B4489D35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554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C5A6-AFCE-4D87-A6EE-E7414918FC8F}" type="datetime1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A95B-6A43-4768-9AB2-AF9A3045FF05}" type="datetime1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3385-BDA2-4E96-BEB4-C0F1FCA18E30}" type="datetime1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2571-2E09-4CC2-9223-F344776F2D66}" type="datetime1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CFDF-C15E-4920-9FA0-9A166BEB6F4C}" type="datetime1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D0884-94CE-4311-8DE8-F9FC3B516DEE}" type="datetime1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26F2C-92C3-42C3-8D88-EB7FB2A1F433}" type="datetime1">
              <a:rPr lang="en-US" smtClean="0"/>
              <a:t>9/22/2022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D06D-A318-402B-9C7D-69568DCBC62B}" type="datetime1">
              <a:rPr lang="en-US" smtClean="0"/>
              <a:t>9/22/2022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B7C4-8F6F-44BF-A866-0D1A9D22581E}" type="datetime1">
              <a:rPr lang="en-US" smtClean="0"/>
              <a:t>9/22/2022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06082-74BB-4830-A169-283F5EDB4B9B}" type="datetime1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27AE-2EB3-46E3-B4EB-94F189C19883}" type="datetime1">
              <a:rPr lang="en-US" smtClean="0"/>
              <a:t>9/22/2022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Samiuddin, Contract Law I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FBB6E63-7937-4527-B010-623319A28346}" type="datetime1">
              <a:rPr lang="en-US" smtClean="0"/>
              <a:t>9/22/2022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9762"/>
          </a:xfrm>
        </p:spPr>
        <p:txBody>
          <a:bodyPr/>
          <a:lstStyle/>
          <a:p>
            <a:r>
              <a:rPr lang="en-IN" dirty="0" smtClean="0"/>
              <a:t>Free Consent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334000"/>
          </a:xfrm>
        </p:spPr>
        <p:txBody>
          <a:bodyPr/>
          <a:lstStyle/>
          <a:p>
            <a:r>
              <a:rPr lang="en-IN" dirty="0" smtClean="0"/>
              <a:t>Consent- Section 13</a:t>
            </a:r>
          </a:p>
          <a:p>
            <a:r>
              <a:rPr lang="en-IN" b="1" dirty="0" smtClean="0"/>
              <a:t>Raffles v </a:t>
            </a:r>
            <a:r>
              <a:rPr lang="en-IN" b="1" dirty="0" err="1" smtClean="0"/>
              <a:t>Wichelhaus</a:t>
            </a:r>
            <a:r>
              <a:rPr lang="en-IN" dirty="0" smtClean="0"/>
              <a:t> (</a:t>
            </a:r>
            <a:r>
              <a:rPr lang="en-IN" dirty="0" err="1" smtClean="0"/>
              <a:t>Pearless</a:t>
            </a:r>
            <a:r>
              <a:rPr lang="en-IN" dirty="0" smtClean="0"/>
              <a:t> Ship Case)</a:t>
            </a:r>
          </a:p>
          <a:p>
            <a:pPr marL="114300" indent="0">
              <a:buNone/>
            </a:pPr>
            <a:r>
              <a:rPr lang="en-IN" b="1" dirty="0" smtClean="0"/>
              <a:t>Free Consent- Section 14</a:t>
            </a:r>
          </a:p>
          <a:p>
            <a:r>
              <a:rPr lang="en-IN" dirty="0" smtClean="0"/>
              <a:t>Free From:</a:t>
            </a:r>
          </a:p>
          <a:p>
            <a:r>
              <a:rPr lang="en-IN" dirty="0" smtClean="0"/>
              <a:t>Coercion s. 15</a:t>
            </a:r>
          </a:p>
          <a:p>
            <a:r>
              <a:rPr lang="en-IN" dirty="0" smtClean="0"/>
              <a:t>Undue influence s. 16</a:t>
            </a:r>
          </a:p>
          <a:p>
            <a:r>
              <a:rPr lang="en-IN" dirty="0" smtClean="0"/>
              <a:t>Fraud s. 17</a:t>
            </a:r>
          </a:p>
          <a:p>
            <a:r>
              <a:rPr lang="en-IN" dirty="0" smtClean="0"/>
              <a:t>Misrepresentation  s. 18 or</a:t>
            </a:r>
          </a:p>
          <a:p>
            <a:r>
              <a:rPr lang="en-IN" dirty="0" smtClean="0"/>
              <a:t>Mistake ss. 20, 21, 22 </a:t>
            </a:r>
          </a:p>
          <a:p>
            <a:endParaRPr lang="en-IN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03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620000" cy="6096000"/>
          </a:xfrm>
        </p:spPr>
        <p:txBody>
          <a:bodyPr/>
          <a:lstStyle/>
          <a:p>
            <a:pPr marL="114300" indent="0">
              <a:buNone/>
            </a:pPr>
            <a:r>
              <a:rPr lang="en-IN" b="1" dirty="0" smtClean="0"/>
              <a:t>Unilateral Mistake—</a:t>
            </a:r>
          </a:p>
          <a:p>
            <a:pPr marL="114300" indent="0">
              <a:buNone/>
            </a:pPr>
            <a:r>
              <a:rPr lang="en-IN" b="1" dirty="0" smtClean="0"/>
              <a:t>Haji Abdul </a:t>
            </a:r>
            <a:r>
              <a:rPr lang="en-IN" b="1" dirty="0" err="1"/>
              <a:t>R</a:t>
            </a:r>
            <a:r>
              <a:rPr lang="en-IN" b="1" dirty="0" err="1" smtClean="0"/>
              <a:t>ehman</a:t>
            </a:r>
            <a:r>
              <a:rPr lang="en-IN" b="1" dirty="0" smtClean="0"/>
              <a:t> v Bombay &amp; Persia Steam Navigation Company</a:t>
            </a:r>
          </a:p>
          <a:p>
            <a:pPr marL="114300" indent="0">
              <a:buNone/>
            </a:pPr>
            <a:r>
              <a:rPr lang="en-IN" b="1" dirty="0" err="1" smtClean="0"/>
              <a:t>Jagannath</a:t>
            </a:r>
            <a:r>
              <a:rPr lang="en-IN" b="1" dirty="0" smtClean="0"/>
              <a:t> v Secretary of State </a:t>
            </a:r>
            <a:r>
              <a:rPr lang="en-IN" b="1" smtClean="0"/>
              <a:t>for India</a:t>
            </a:r>
            <a:endParaRPr lang="en-IN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43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362"/>
          </a:xfrm>
        </p:spPr>
        <p:txBody>
          <a:bodyPr/>
          <a:lstStyle/>
          <a:p>
            <a:r>
              <a:rPr lang="en-IN" sz="4000" dirty="0" smtClean="0"/>
              <a:t>Coercion S.  15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/>
          <a:lstStyle/>
          <a:p>
            <a:pPr marL="114300" indent="0">
              <a:buNone/>
            </a:pPr>
            <a:r>
              <a:rPr lang="en-IN" dirty="0" smtClean="0"/>
              <a:t>i. Committing or threatening to commit any act forbidden by IPC</a:t>
            </a:r>
          </a:p>
          <a:p>
            <a:r>
              <a:rPr lang="en-IN" dirty="0" err="1" smtClean="0"/>
              <a:t>Ranga</a:t>
            </a:r>
            <a:r>
              <a:rPr lang="en-IN" dirty="0" smtClean="0"/>
              <a:t> </a:t>
            </a:r>
            <a:r>
              <a:rPr lang="en-IN" dirty="0" err="1" smtClean="0"/>
              <a:t>Nykamma</a:t>
            </a:r>
            <a:r>
              <a:rPr lang="en-IN" dirty="0" smtClean="0"/>
              <a:t> v </a:t>
            </a:r>
            <a:r>
              <a:rPr lang="en-IN" dirty="0" err="1" smtClean="0"/>
              <a:t>Alwar</a:t>
            </a:r>
            <a:r>
              <a:rPr lang="en-IN" dirty="0" smtClean="0"/>
              <a:t> </a:t>
            </a:r>
            <a:r>
              <a:rPr lang="en-IN" dirty="0" err="1" smtClean="0"/>
              <a:t>Shetty</a:t>
            </a:r>
            <a:endParaRPr lang="en-IN" dirty="0" smtClean="0"/>
          </a:p>
          <a:p>
            <a:r>
              <a:rPr lang="en-IN" dirty="0" err="1" smtClean="0"/>
              <a:t>Chikham</a:t>
            </a:r>
            <a:r>
              <a:rPr lang="en-IN" dirty="0" smtClean="0"/>
              <a:t> </a:t>
            </a:r>
            <a:r>
              <a:rPr lang="en-IN" dirty="0" err="1" smtClean="0"/>
              <a:t>Amiraju</a:t>
            </a:r>
            <a:r>
              <a:rPr lang="en-IN" dirty="0" smtClean="0"/>
              <a:t> v </a:t>
            </a:r>
            <a:r>
              <a:rPr lang="en-IN" dirty="0" err="1" smtClean="0"/>
              <a:t>Chikham</a:t>
            </a:r>
            <a:r>
              <a:rPr lang="en-IN" dirty="0" smtClean="0"/>
              <a:t> </a:t>
            </a:r>
            <a:r>
              <a:rPr lang="en-IN" dirty="0" err="1" smtClean="0"/>
              <a:t>Sheshamma</a:t>
            </a:r>
            <a:endParaRPr lang="en-IN" dirty="0" smtClean="0"/>
          </a:p>
          <a:p>
            <a:r>
              <a:rPr lang="en-IN" dirty="0" err="1" smtClean="0"/>
              <a:t>Askari</a:t>
            </a:r>
            <a:r>
              <a:rPr lang="en-IN" dirty="0" smtClean="0"/>
              <a:t> </a:t>
            </a:r>
            <a:r>
              <a:rPr lang="en-IN" dirty="0" err="1" smtClean="0"/>
              <a:t>Mirza</a:t>
            </a:r>
            <a:r>
              <a:rPr lang="en-IN" dirty="0" smtClean="0"/>
              <a:t> v </a:t>
            </a:r>
            <a:r>
              <a:rPr lang="en-IN" dirty="0" err="1" smtClean="0"/>
              <a:t>Bibi</a:t>
            </a:r>
            <a:r>
              <a:rPr lang="en-IN" dirty="0" smtClean="0"/>
              <a:t> Jay </a:t>
            </a:r>
            <a:r>
              <a:rPr lang="en-IN" dirty="0" err="1" smtClean="0"/>
              <a:t>Kisori</a:t>
            </a:r>
            <a:endParaRPr lang="en-IN" dirty="0" smtClean="0"/>
          </a:p>
          <a:p>
            <a:endParaRPr lang="en-IN" dirty="0" smtClean="0"/>
          </a:p>
          <a:p>
            <a:pPr marL="114300" indent="0">
              <a:buNone/>
            </a:pPr>
            <a:r>
              <a:rPr lang="en-IN" dirty="0" smtClean="0"/>
              <a:t>ii. Unlawfully detaining or threatening to detain any property</a:t>
            </a:r>
          </a:p>
          <a:p>
            <a:endParaRPr lang="en-IN" dirty="0"/>
          </a:p>
          <a:p>
            <a:pPr marL="114300" indent="0">
              <a:buNone/>
            </a:pPr>
            <a:r>
              <a:rPr lang="en-IN" b="1" dirty="0" smtClean="0"/>
              <a:t>Effects of Coercion</a:t>
            </a:r>
          </a:p>
          <a:p>
            <a:r>
              <a:rPr lang="en-IN" dirty="0" smtClean="0"/>
              <a:t>Section 19</a:t>
            </a:r>
          </a:p>
          <a:p>
            <a:r>
              <a:rPr lang="en-IN" dirty="0" smtClean="0"/>
              <a:t>Section 64 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58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/>
          <a:lstStyle/>
          <a:p>
            <a:r>
              <a:rPr lang="en-IN" dirty="0" smtClean="0"/>
              <a:t>Undue Influence S. 16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txBody>
          <a:bodyPr/>
          <a:lstStyle/>
          <a:p>
            <a:r>
              <a:rPr lang="en-IN" dirty="0" smtClean="0"/>
              <a:t>Relationship subsisting between the parties are such that one party is in position to dominate the will of other, and </a:t>
            </a:r>
          </a:p>
          <a:p>
            <a:r>
              <a:rPr lang="en-IN" dirty="0" smtClean="0"/>
              <a:t>He uses that position to obtain an unfair advantage over the other– fiduciary relation– teacher-student, priest-devotee, doctor-client, advocate-client</a:t>
            </a:r>
          </a:p>
          <a:p>
            <a:r>
              <a:rPr lang="en-IN" b="1" dirty="0" err="1" smtClean="0"/>
              <a:t>Allcard</a:t>
            </a:r>
            <a:r>
              <a:rPr lang="en-IN" b="1" dirty="0" smtClean="0"/>
              <a:t> v Skinner</a:t>
            </a:r>
          </a:p>
          <a:p>
            <a:r>
              <a:rPr lang="en-IN" b="1" dirty="0" err="1" smtClean="0"/>
              <a:t>Mannu</a:t>
            </a:r>
            <a:r>
              <a:rPr lang="en-IN" b="1" dirty="0" smtClean="0"/>
              <a:t> v </a:t>
            </a:r>
            <a:r>
              <a:rPr lang="en-IN" b="1" dirty="0" err="1" smtClean="0"/>
              <a:t>Umadat</a:t>
            </a:r>
            <a:endParaRPr lang="en-IN" b="1" dirty="0" smtClean="0"/>
          </a:p>
          <a:p>
            <a:r>
              <a:rPr lang="en-IN" b="1" dirty="0" err="1" smtClean="0"/>
              <a:t>Raghunath</a:t>
            </a:r>
            <a:r>
              <a:rPr lang="en-IN" b="1" dirty="0" smtClean="0"/>
              <a:t> Prasad v </a:t>
            </a:r>
            <a:r>
              <a:rPr lang="en-IN" b="1" dirty="0" err="1" smtClean="0"/>
              <a:t>Sarju</a:t>
            </a:r>
            <a:r>
              <a:rPr lang="en-IN" b="1" dirty="0" smtClean="0"/>
              <a:t> Prasad</a:t>
            </a:r>
          </a:p>
          <a:p>
            <a:endParaRPr lang="en-IN" b="1" dirty="0"/>
          </a:p>
          <a:p>
            <a:pPr marL="114300" indent="0">
              <a:buNone/>
            </a:pPr>
            <a:r>
              <a:rPr lang="en-IN" b="1" dirty="0" smtClean="0"/>
              <a:t>Effects of Undue Influence</a:t>
            </a:r>
          </a:p>
          <a:p>
            <a:r>
              <a:rPr lang="en-IN" dirty="0" smtClean="0"/>
              <a:t>Section 19A- voidable</a:t>
            </a:r>
          </a:p>
          <a:p>
            <a:r>
              <a:rPr lang="en-IN" dirty="0" smtClean="0"/>
              <a:t>Restitution under s. 19A not under s. 64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39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620000" cy="6019800"/>
          </a:xfrm>
        </p:spPr>
        <p:txBody>
          <a:bodyPr/>
          <a:lstStyle/>
          <a:p>
            <a:pPr marL="114300" indent="0">
              <a:buNone/>
            </a:pPr>
            <a:r>
              <a:rPr lang="en-IN" b="1" dirty="0" smtClean="0"/>
              <a:t>Presumption of undue influence</a:t>
            </a:r>
          </a:p>
          <a:p>
            <a:r>
              <a:rPr lang="en-IN" dirty="0" smtClean="0"/>
              <a:t>Unconscionable bargain</a:t>
            </a:r>
          </a:p>
          <a:p>
            <a:r>
              <a:rPr lang="en-IN" dirty="0" smtClean="0"/>
              <a:t>Inequality of bargaining power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6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9762"/>
          </a:xfrm>
        </p:spPr>
        <p:txBody>
          <a:bodyPr/>
          <a:lstStyle/>
          <a:p>
            <a:r>
              <a:rPr lang="en-IN" dirty="0" smtClean="0"/>
              <a:t>Fraud S. 17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410200"/>
          </a:xfrm>
        </p:spPr>
        <p:txBody>
          <a:bodyPr/>
          <a:lstStyle/>
          <a:p>
            <a:pPr marL="114300" indent="0">
              <a:buNone/>
            </a:pPr>
            <a:r>
              <a:rPr lang="en-IN" b="1" dirty="0" smtClean="0"/>
              <a:t>Derry v Peek</a:t>
            </a:r>
          </a:p>
          <a:p>
            <a:r>
              <a:rPr lang="en-IN" dirty="0" smtClean="0"/>
              <a:t>Concealment of fact by mere silence is no fraud</a:t>
            </a:r>
          </a:p>
          <a:p>
            <a:pPr marL="114300" indent="0">
              <a:buNone/>
            </a:pPr>
            <a:r>
              <a:rPr lang="en-IN" b="1" dirty="0" smtClean="0"/>
              <a:t>Ward v Hobbs</a:t>
            </a:r>
          </a:p>
          <a:p>
            <a:pPr marL="114300" indent="0">
              <a:buNone/>
            </a:pPr>
            <a:endParaRPr lang="en-IN" b="1" dirty="0"/>
          </a:p>
          <a:p>
            <a:r>
              <a:rPr lang="en-IN" dirty="0" smtClean="0"/>
              <a:t>When silence is fraud</a:t>
            </a:r>
          </a:p>
          <a:p>
            <a:pPr marL="628650" indent="-514350">
              <a:buAutoNum type="romanLcPeriod"/>
            </a:pPr>
            <a:r>
              <a:rPr lang="en-IN" dirty="0" smtClean="0"/>
              <a:t>Duty to speak </a:t>
            </a:r>
            <a:r>
              <a:rPr lang="en-IN" b="1" dirty="0" smtClean="0"/>
              <a:t>Haji Ahmad </a:t>
            </a:r>
            <a:r>
              <a:rPr lang="en-IN" b="1" dirty="0" err="1" smtClean="0"/>
              <a:t>Yarkhan</a:t>
            </a:r>
            <a:r>
              <a:rPr lang="en-IN" b="1" dirty="0" smtClean="0"/>
              <a:t> v Abdul </a:t>
            </a:r>
            <a:r>
              <a:rPr lang="en-IN" b="1" dirty="0" err="1" smtClean="0"/>
              <a:t>Gani</a:t>
            </a:r>
            <a:r>
              <a:rPr lang="en-IN" b="1" dirty="0" smtClean="0"/>
              <a:t> Khan</a:t>
            </a:r>
          </a:p>
          <a:p>
            <a:pPr marL="628650" indent="-514350">
              <a:buAutoNum type="romanLcPeriod"/>
            </a:pPr>
            <a:r>
              <a:rPr lang="en-IN" dirty="0" smtClean="0"/>
              <a:t>Where silence is deceptive</a:t>
            </a:r>
          </a:p>
          <a:p>
            <a:pPr marL="628650" indent="-514350">
              <a:buAutoNum type="romanLcPeriod"/>
            </a:pPr>
            <a:r>
              <a:rPr lang="en-IN" dirty="0" smtClean="0"/>
              <a:t>Change of circumstances</a:t>
            </a:r>
          </a:p>
          <a:p>
            <a:pPr marL="628650" indent="-514350">
              <a:buAutoNum type="romanLcPeriod"/>
            </a:pPr>
            <a:r>
              <a:rPr lang="en-IN" dirty="0" smtClean="0"/>
              <a:t>Half truth</a:t>
            </a:r>
          </a:p>
          <a:p>
            <a:pPr marL="628650" indent="-514350">
              <a:buAutoNum type="romanLcPeriod"/>
            </a:pPr>
            <a:endParaRPr lang="en-IN" dirty="0"/>
          </a:p>
          <a:p>
            <a:pPr marL="114300" indent="0">
              <a:buNone/>
            </a:pPr>
            <a:endParaRPr lang="en-IN" dirty="0" smtClean="0"/>
          </a:p>
          <a:p>
            <a:pPr marL="628650" indent="-514350">
              <a:buAutoNum type="romanLcPeriod"/>
            </a:pP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20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620000" cy="6019800"/>
          </a:xfrm>
        </p:spPr>
        <p:txBody>
          <a:bodyPr/>
          <a:lstStyle/>
          <a:p>
            <a:pPr marL="114300" indent="0">
              <a:buNone/>
            </a:pPr>
            <a:r>
              <a:rPr lang="en-IN" b="1" dirty="0"/>
              <a:t>Effects of </a:t>
            </a:r>
            <a:r>
              <a:rPr lang="en-IN" b="1" dirty="0" smtClean="0"/>
              <a:t>Fraud</a:t>
            </a:r>
          </a:p>
          <a:p>
            <a:r>
              <a:rPr lang="en-IN" dirty="0" smtClean="0"/>
              <a:t>S. 19 Para I- voidable contract</a:t>
            </a:r>
          </a:p>
          <a:p>
            <a:r>
              <a:rPr lang="en-IN" dirty="0" smtClean="0"/>
              <a:t>Restitution – S. 64</a:t>
            </a:r>
          </a:p>
          <a:p>
            <a:r>
              <a:rPr lang="en-IN" dirty="0" smtClean="0"/>
              <a:t>S. 75- party can claim compensation as well</a:t>
            </a:r>
          </a:p>
          <a:p>
            <a:pPr marL="114300" indent="0">
              <a:buNone/>
            </a:pPr>
            <a:r>
              <a:rPr lang="en-IN" dirty="0" smtClean="0"/>
              <a:t>                              OR</a:t>
            </a:r>
          </a:p>
          <a:p>
            <a:r>
              <a:rPr lang="en-IN" dirty="0" smtClean="0"/>
              <a:t>S. 19 Para II- Specific Execution </a:t>
            </a:r>
          </a:p>
          <a:p>
            <a:endParaRPr lang="en-IN" dirty="0"/>
          </a:p>
          <a:p>
            <a:pPr marL="114300" indent="0">
              <a:buNone/>
            </a:pPr>
            <a:r>
              <a:rPr lang="en-IN" b="1" dirty="0" smtClean="0"/>
              <a:t>Explanation to S. 19</a:t>
            </a:r>
          </a:p>
          <a:p>
            <a:pPr marL="114300" indent="0">
              <a:buNone/>
            </a:pPr>
            <a:r>
              <a:rPr lang="en-IN" dirty="0" smtClean="0"/>
              <a:t>Deceit which actually does not deceive any person is not fraud.</a:t>
            </a:r>
          </a:p>
          <a:p>
            <a:pPr marL="114300" indent="0">
              <a:buNone/>
            </a:pPr>
            <a:r>
              <a:rPr lang="en-IN" dirty="0" smtClean="0"/>
              <a:t>Attempt to deceive is not fraud.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87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/>
          <a:lstStyle/>
          <a:p>
            <a:r>
              <a:rPr lang="en-IN" dirty="0" smtClean="0"/>
              <a:t>Misrepresentation S. 18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txBody>
          <a:bodyPr/>
          <a:lstStyle/>
          <a:p>
            <a:pPr marL="114300" indent="0">
              <a:buNone/>
            </a:pPr>
            <a:r>
              <a:rPr lang="en-IN" dirty="0" smtClean="0"/>
              <a:t>Section 18</a:t>
            </a:r>
          </a:p>
          <a:p>
            <a:endParaRPr lang="en-IN" dirty="0" smtClean="0"/>
          </a:p>
          <a:p>
            <a:pPr marL="114300" indent="0">
              <a:buNone/>
            </a:pPr>
            <a:r>
              <a:rPr lang="en-IN" b="1" dirty="0" smtClean="0"/>
              <a:t>Effects of Misrepresentation </a:t>
            </a:r>
            <a:endParaRPr lang="en-IN" b="1" dirty="0"/>
          </a:p>
          <a:p>
            <a:r>
              <a:rPr lang="en-IN" dirty="0"/>
              <a:t>S. 19 Para I- voidable contract</a:t>
            </a:r>
          </a:p>
          <a:p>
            <a:r>
              <a:rPr lang="en-IN" dirty="0"/>
              <a:t>Restitution – S. </a:t>
            </a:r>
            <a:r>
              <a:rPr lang="en-IN" dirty="0" smtClean="0"/>
              <a:t>64</a:t>
            </a:r>
            <a:endParaRPr lang="en-IN" dirty="0"/>
          </a:p>
          <a:p>
            <a:pPr marL="114300" indent="0">
              <a:buNone/>
            </a:pPr>
            <a:r>
              <a:rPr lang="en-IN" dirty="0"/>
              <a:t>                              OR</a:t>
            </a:r>
          </a:p>
          <a:p>
            <a:r>
              <a:rPr lang="en-IN" dirty="0"/>
              <a:t>S. 19 Para II- Specific Execution </a:t>
            </a:r>
          </a:p>
          <a:p>
            <a:endParaRPr lang="en-IN" dirty="0"/>
          </a:p>
          <a:p>
            <a:pPr marL="114300" indent="0">
              <a:buNone/>
            </a:pPr>
            <a:r>
              <a:rPr lang="en-IN" b="1" dirty="0"/>
              <a:t>Explanation to S. 19</a:t>
            </a:r>
          </a:p>
          <a:p>
            <a:pPr marL="114300" indent="0">
              <a:buNone/>
            </a:pPr>
            <a:r>
              <a:rPr lang="en-IN" dirty="0"/>
              <a:t>Deceit which actually does not deceive any person is not </a:t>
            </a:r>
            <a:r>
              <a:rPr lang="en-IN" dirty="0" smtClean="0"/>
              <a:t>misrepresentation.</a:t>
            </a:r>
          </a:p>
          <a:p>
            <a:pPr marL="114300" indent="0">
              <a:buNone/>
            </a:pPr>
            <a:endParaRPr lang="en-IN" dirty="0"/>
          </a:p>
          <a:p>
            <a:pPr marL="114300" indent="0">
              <a:buNone/>
            </a:pPr>
            <a:r>
              <a:rPr lang="en-IN" dirty="0" smtClean="0"/>
              <a:t>Distinguish between fraud and misrepresentation. 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26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/>
          <a:lstStyle/>
          <a:p>
            <a:r>
              <a:rPr lang="en-IN" dirty="0" smtClean="0"/>
              <a:t>Mistake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txBody>
          <a:bodyPr/>
          <a:lstStyle/>
          <a:p>
            <a:pPr marL="628650" indent="-514350">
              <a:buAutoNum type="romanLcPeriod"/>
            </a:pPr>
            <a:r>
              <a:rPr lang="en-IN" dirty="0" smtClean="0"/>
              <a:t>Mistake of Law– s. 21</a:t>
            </a:r>
          </a:p>
          <a:p>
            <a:pPr marL="628650" indent="-514350">
              <a:buAutoNum type="romanLcPeriod"/>
            </a:pPr>
            <a:r>
              <a:rPr lang="en-IN" dirty="0" smtClean="0"/>
              <a:t>Mistake of fact– S. 20, 22</a:t>
            </a:r>
          </a:p>
          <a:p>
            <a:pPr marL="114300" indent="0">
              <a:buNone/>
            </a:pPr>
            <a:endParaRPr lang="en-IN" dirty="0" smtClean="0"/>
          </a:p>
          <a:p>
            <a:pPr marL="114300" indent="0">
              <a:buNone/>
            </a:pPr>
            <a:r>
              <a:rPr lang="en-IN" dirty="0" smtClean="0"/>
              <a:t>Mistake as to Indian Law</a:t>
            </a:r>
          </a:p>
          <a:p>
            <a:pPr marL="114300" indent="0">
              <a:buNone/>
            </a:pPr>
            <a:r>
              <a:rPr lang="en-IN" dirty="0" smtClean="0"/>
              <a:t>S. 21– Not voidable</a:t>
            </a:r>
          </a:p>
          <a:p>
            <a:pPr marL="114300" indent="0">
              <a:buNone/>
            </a:pPr>
            <a:r>
              <a:rPr lang="en-IN" dirty="0" smtClean="0"/>
              <a:t>Mistake as to Foreign Law= Mistake of Fact– S. 21</a:t>
            </a:r>
          </a:p>
          <a:p>
            <a:pPr marL="114300" indent="0">
              <a:buNone/>
            </a:pPr>
            <a:endParaRPr lang="en-IN" dirty="0"/>
          </a:p>
          <a:p>
            <a:pPr marL="114300" indent="0">
              <a:buNone/>
            </a:pPr>
            <a:r>
              <a:rPr lang="en-IN" dirty="0" smtClean="0"/>
              <a:t>Mistake of Fact</a:t>
            </a:r>
          </a:p>
          <a:p>
            <a:pPr marL="628650" indent="-514350">
              <a:buAutoNum type="romanLcPeriod"/>
            </a:pPr>
            <a:r>
              <a:rPr lang="en-IN" dirty="0" smtClean="0"/>
              <a:t>Bilateral Mistake S. 20– void</a:t>
            </a:r>
          </a:p>
          <a:p>
            <a:pPr marL="628650" indent="-514350">
              <a:buAutoNum type="romanLcPeriod"/>
            </a:pPr>
            <a:r>
              <a:rPr lang="en-IN" dirty="0" smtClean="0"/>
              <a:t>Unilateral Mistake  S. 22– not voidable</a:t>
            </a:r>
            <a:endParaRPr lang="en-IN" dirty="0"/>
          </a:p>
          <a:p>
            <a:pPr marL="628650" indent="-514350">
              <a:buAutoNum type="romanLcPeriod"/>
            </a:pPr>
            <a:endParaRPr lang="en-IN" dirty="0" smtClean="0"/>
          </a:p>
          <a:p>
            <a:pPr marL="114300" indent="0">
              <a:buNone/>
            </a:pPr>
            <a:endParaRPr lang="en-IN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89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7620000" cy="6172200"/>
          </a:xfrm>
        </p:spPr>
        <p:txBody>
          <a:bodyPr/>
          <a:lstStyle/>
          <a:p>
            <a:pPr marL="114300" indent="0">
              <a:buNone/>
            </a:pPr>
            <a:r>
              <a:rPr lang="en-IN" b="1" dirty="0" smtClean="0"/>
              <a:t>Mistake of Fact (Bilateral Mistake)</a:t>
            </a:r>
          </a:p>
          <a:p>
            <a:pPr marL="114300" indent="0">
              <a:buNone/>
            </a:pPr>
            <a:r>
              <a:rPr lang="en-IN" dirty="0" smtClean="0"/>
              <a:t>Facts Essential to an agreement—</a:t>
            </a:r>
          </a:p>
          <a:p>
            <a:r>
              <a:rPr lang="en-IN" dirty="0" smtClean="0"/>
              <a:t>Mistake as to the existence of subject matter</a:t>
            </a:r>
          </a:p>
          <a:p>
            <a:pPr marL="114300" indent="0">
              <a:buNone/>
            </a:pPr>
            <a:r>
              <a:rPr lang="en-IN" b="1" dirty="0" smtClean="0"/>
              <a:t>Couturier v Hastie</a:t>
            </a:r>
          </a:p>
          <a:p>
            <a:r>
              <a:rPr lang="en-IN" dirty="0" smtClean="0"/>
              <a:t>Mistake as to the identity of subject matter</a:t>
            </a:r>
          </a:p>
          <a:p>
            <a:pPr marL="114300" indent="0">
              <a:buNone/>
            </a:pPr>
            <a:r>
              <a:rPr lang="en-IN" b="1" dirty="0" smtClean="0"/>
              <a:t>Raffles v </a:t>
            </a:r>
            <a:r>
              <a:rPr lang="en-IN" b="1" dirty="0" err="1" smtClean="0"/>
              <a:t>Wichelhaus</a:t>
            </a:r>
            <a:endParaRPr lang="en-IN" b="1" dirty="0" smtClean="0"/>
          </a:p>
          <a:p>
            <a:r>
              <a:rPr lang="en-IN" dirty="0" smtClean="0"/>
              <a:t>Mistake as to quality of subject matter</a:t>
            </a:r>
          </a:p>
          <a:p>
            <a:r>
              <a:rPr lang="en-IN" dirty="0" smtClean="0"/>
              <a:t>Mistake as to quantity of subject matter</a:t>
            </a:r>
          </a:p>
          <a:p>
            <a:r>
              <a:rPr lang="en-IN" dirty="0" smtClean="0"/>
              <a:t>Mistake as to the right or title</a:t>
            </a:r>
          </a:p>
          <a:p>
            <a:pPr marL="114300" indent="0">
              <a:buNone/>
            </a:pPr>
            <a:r>
              <a:rPr lang="en-IN" b="1" dirty="0" smtClean="0"/>
              <a:t>Cooper v </a:t>
            </a:r>
            <a:r>
              <a:rPr lang="en-IN" b="1" dirty="0" err="1" smtClean="0"/>
              <a:t>Phibbs</a:t>
            </a:r>
            <a:endParaRPr lang="en-IN" b="1" dirty="0" smtClean="0"/>
          </a:p>
          <a:p>
            <a:pPr marL="114300" indent="0">
              <a:buNone/>
            </a:pPr>
            <a:endParaRPr lang="en-IN" b="1" dirty="0"/>
          </a:p>
          <a:p>
            <a:pPr marL="114300" indent="0">
              <a:buNone/>
            </a:pP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276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107</TotalTime>
  <Words>523</Words>
  <Application>Microsoft Office PowerPoint</Application>
  <PresentationFormat>On-screen Show (4:3)</PresentationFormat>
  <Paragraphs>104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Free Consent</vt:lpstr>
      <vt:lpstr>Coercion S.  15</vt:lpstr>
      <vt:lpstr>Undue Influence S. 16</vt:lpstr>
      <vt:lpstr>PowerPoint Presentation</vt:lpstr>
      <vt:lpstr>Fraud S. 17</vt:lpstr>
      <vt:lpstr>PowerPoint Presentation</vt:lpstr>
      <vt:lpstr>Misrepresentation S. 18</vt:lpstr>
      <vt:lpstr>Mistake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Consent</dc:title>
  <dc:creator>Samiuddin</dc:creator>
  <cp:lastModifiedBy>Samiuddin</cp:lastModifiedBy>
  <cp:revision>12</cp:revision>
  <dcterms:created xsi:type="dcterms:W3CDTF">2006-08-16T00:00:00Z</dcterms:created>
  <dcterms:modified xsi:type="dcterms:W3CDTF">2022-09-22T07:06:31Z</dcterms:modified>
</cp:coreProperties>
</file>