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7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F03CE2-8946-435B-BC8E-FC0DF4D7EFE1}" type="datetimeFigureOut">
              <a:rPr lang="en-IN" smtClean="0"/>
              <a:t>14-10-2022</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816A20-C4AC-42C0-B88E-A5E96DD088A9}" type="slidenum">
              <a:rPr lang="en-IN" smtClean="0"/>
              <a:t>‹#›</a:t>
            </a:fld>
            <a:endParaRPr lang="en-IN"/>
          </a:p>
        </p:txBody>
      </p:sp>
    </p:spTree>
    <p:extLst>
      <p:ext uri="{BB962C8B-B14F-4D97-AF65-F5344CB8AC3E}">
        <p14:creationId xmlns:p14="http://schemas.microsoft.com/office/powerpoint/2010/main" val="4118368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27D50A1-78FF-43A7-9DE0-D280945E2EEB}" type="datetime1">
              <a:rPr lang="en-US" smtClean="0"/>
              <a:t>10/14/2022</a:t>
            </a:fld>
            <a:endParaRPr lang="en-US"/>
          </a:p>
        </p:txBody>
      </p:sp>
      <p:sp>
        <p:nvSpPr>
          <p:cNvPr id="5" name="Footer Placeholder 4"/>
          <p:cNvSpPr>
            <a:spLocks noGrp="1"/>
          </p:cNvSpPr>
          <p:nvPr>
            <p:ph type="ftr" sz="quarter" idx="11"/>
          </p:nvPr>
        </p:nvSpPr>
        <p:spPr/>
        <p:txBody>
          <a:bodyPr/>
          <a:lstStyle/>
          <a:p>
            <a:r>
              <a:rPr lang="en-IN" smtClean="0"/>
              <a:t>Samiuddin, Full Faith and Credit Clause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6F9ECF-30FB-46AF-9BB5-C83634F97195}" type="datetime1">
              <a:rPr lang="en-US" smtClean="0"/>
              <a:t>10/14/2022</a:t>
            </a:fld>
            <a:endParaRPr lang="en-US"/>
          </a:p>
        </p:txBody>
      </p:sp>
      <p:sp>
        <p:nvSpPr>
          <p:cNvPr id="5" name="Footer Placeholder 4"/>
          <p:cNvSpPr>
            <a:spLocks noGrp="1"/>
          </p:cNvSpPr>
          <p:nvPr>
            <p:ph type="ftr" sz="quarter" idx="11"/>
          </p:nvPr>
        </p:nvSpPr>
        <p:spPr/>
        <p:txBody>
          <a:bodyPr/>
          <a:lstStyle/>
          <a:p>
            <a:r>
              <a:rPr lang="en-IN" smtClean="0"/>
              <a:t>Samiuddin, Full Faith and Credit Clause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3383E4-7FFB-4CBD-864A-A6C1CB6864E9}" type="datetime1">
              <a:rPr lang="en-US" smtClean="0"/>
              <a:t>10/14/2022</a:t>
            </a:fld>
            <a:endParaRPr lang="en-US"/>
          </a:p>
        </p:txBody>
      </p:sp>
      <p:sp>
        <p:nvSpPr>
          <p:cNvPr id="5" name="Footer Placeholder 4"/>
          <p:cNvSpPr>
            <a:spLocks noGrp="1"/>
          </p:cNvSpPr>
          <p:nvPr>
            <p:ph type="ftr" sz="quarter" idx="11"/>
          </p:nvPr>
        </p:nvSpPr>
        <p:spPr/>
        <p:txBody>
          <a:bodyPr/>
          <a:lstStyle/>
          <a:p>
            <a:r>
              <a:rPr lang="en-IN" smtClean="0"/>
              <a:t>Samiuddin, Full Faith and Credit Clause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D86509-0981-4A31-9739-68FCA3FD98C0}" type="datetime1">
              <a:rPr lang="en-US" smtClean="0"/>
              <a:t>10/14/2022</a:t>
            </a:fld>
            <a:endParaRPr lang="en-US"/>
          </a:p>
        </p:txBody>
      </p:sp>
      <p:sp>
        <p:nvSpPr>
          <p:cNvPr id="5" name="Footer Placeholder 4"/>
          <p:cNvSpPr>
            <a:spLocks noGrp="1"/>
          </p:cNvSpPr>
          <p:nvPr>
            <p:ph type="ftr" sz="quarter" idx="11"/>
          </p:nvPr>
        </p:nvSpPr>
        <p:spPr/>
        <p:txBody>
          <a:bodyPr/>
          <a:lstStyle/>
          <a:p>
            <a:r>
              <a:rPr lang="en-IN" smtClean="0"/>
              <a:t>Samiuddin, Full Faith and Credit Clause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7AE3BA-5FA7-47F5-8F91-410E1F8C6978}" type="datetime1">
              <a:rPr lang="en-US" smtClean="0"/>
              <a:t>10/14/2022</a:t>
            </a:fld>
            <a:endParaRPr lang="en-US"/>
          </a:p>
        </p:txBody>
      </p:sp>
      <p:sp>
        <p:nvSpPr>
          <p:cNvPr id="5" name="Footer Placeholder 4"/>
          <p:cNvSpPr>
            <a:spLocks noGrp="1"/>
          </p:cNvSpPr>
          <p:nvPr>
            <p:ph type="ftr" sz="quarter" idx="11"/>
          </p:nvPr>
        </p:nvSpPr>
        <p:spPr/>
        <p:txBody>
          <a:bodyPr/>
          <a:lstStyle/>
          <a:p>
            <a:r>
              <a:rPr lang="en-IN" smtClean="0"/>
              <a:t>Samiuddin, Full Faith and Credit Clause </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6D4DC47-9942-49CD-A138-5CC809E19043}" type="datetime1">
              <a:rPr lang="en-US" smtClean="0"/>
              <a:t>10/14/2022</a:t>
            </a:fld>
            <a:endParaRPr lang="en-US"/>
          </a:p>
        </p:txBody>
      </p:sp>
      <p:sp>
        <p:nvSpPr>
          <p:cNvPr id="6" name="Footer Placeholder 5"/>
          <p:cNvSpPr>
            <a:spLocks noGrp="1"/>
          </p:cNvSpPr>
          <p:nvPr>
            <p:ph type="ftr" sz="quarter" idx="11"/>
          </p:nvPr>
        </p:nvSpPr>
        <p:spPr/>
        <p:txBody>
          <a:bodyPr/>
          <a:lstStyle/>
          <a:p>
            <a:r>
              <a:rPr lang="en-IN" smtClean="0"/>
              <a:t>Samiuddin, Full Faith and Credit Clause </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FAAC70-497B-4260-A0BB-B42838F43647}" type="datetime1">
              <a:rPr lang="en-US" smtClean="0"/>
              <a:t>10/14/2022</a:t>
            </a:fld>
            <a:endParaRPr lang="en-US"/>
          </a:p>
        </p:txBody>
      </p:sp>
      <p:sp>
        <p:nvSpPr>
          <p:cNvPr id="8" name="Footer Placeholder 7"/>
          <p:cNvSpPr>
            <a:spLocks noGrp="1"/>
          </p:cNvSpPr>
          <p:nvPr>
            <p:ph type="ftr" sz="quarter" idx="11"/>
          </p:nvPr>
        </p:nvSpPr>
        <p:spPr/>
        <p:txBody>
          <a:bodyPr/>
          <a:lstStyle/>
          <a:p>
            <a:r>
              <a:rPr lang="en-IN" smtClean="0"/>
              <a:t>Samiuddin, Full Faith and Credit Clause </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A620A1-F224-41BD-99BB-4CC4F69603C2}" type="datetime1">
              <a:rPr lang="en-US" smtClean="0"/>
              <a:t>10/14/2022</a:t>
            </a:fld>
            <a:endParaRPr lang="en-US"/>
          </a:p>
        </p:txBody>
      </p:sp>
      <p:sp>
        <p:nvSpPr>
          <p:cNvPr id="4" name="Footer Placeholder 3"/>
          <p:cNvSpPr>
            <a:spLocks noGrp="1"/>
          </p:cNvSpPr>
          <p:nvPr>
            <p:ph type="ftr" sz="quarter" idx="11"/>
          </p:nvPr>
        </p:nvSpPr>
        <p:spPr/>
        <p:txBody>
          <a:bodyPr/>
          <a:lstStyle/>
          <a:p>
            <a:r>
              <a:rPr lang="en-IN" smtClean="0"/>
              <a:t>Samiuddin, Full Faith and Credit Clause </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AA6595-63CC-4086-880D-9A72DDC71813}" type="datetime1">
              <a:rPr lang="en-US" smtClean="0"/>
              <a:t>10/14/2022</a:t>
            </a:fld>
            <a:endParaRPr lang="en-US"/>
          </a:p>
        </p:txBody>
      </p:sp>
      <p:sp>
        <p:nvSpPr>
          <p:cNvPr id="3" name="Footer Placeholder 2"/>
          <p:cNvSpPr>
            <a:spLocks noGrp="1"/>
          </p:cNvSpPr>
          <p:nvPr>
            <p:ph type="ftr" sz="quarter" idx="11"/>
          </p:nvPr>
        </p:nvSpPr>
        <p:spPr/>
        <p:txBody>
          <a:bodyPr/>
          <a:lstStyle/>
          <a:p>
            <a:r>
              <a:rPr lang="en-IN" smtClean="0"/>
              <a:t>Samiuddin, Full Faith and Credit Clause </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9E9C6B-E62C-46E0-9030-370110A96EF7}" type="datetime1">
              <a:rPr lang="en-US" smtClean="0"/>
              <a:t>10/14/2022</a:t>
            </a:fld>
            <a:endParaRPr lang="en-US"/>
          </a:p>
        </p:txBody>
      </p:sp>
      <p:sp>
        <p:nvSpPr>
          <p:cNvPr id="6" name="Footer Placeholder 5"/>
          <p:cNvSpPr>
            <a:spLocks noGrp="1"/>
          </p:cNvSpPr>
          <p:nvPr>
            <p:ph type="ftr" sz="quarter" idx="11"/>
          </p:nvPr>
        </p:nvSpPr>
        <p:spPr/>
        <p:txBody>
          <a:bodyPr/>
          <a:lstStyle/>
          <a:p>
            <a:r>
              <a:rPr lang="en-IN" smtClean="0"/>
              <a:t>Samiuddin, Full Faith and Credit Clause </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17F71F6-A5AD-4C21-802E-F8348C337A14}" type="datetime1">
              <a:rPr lang="en-US" smtClean="0"/>
              <a:t>10/14/2022</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r>
              <a:rPr lang="en-IN" smtClean="0"/>
              <a:t>Samiuddin, Full Faith and Credit Clause </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n-IN" smtClean="0"/>
              <a:t>Samiuddin, Full Faith and Credit Clause </a:t>
            </a:r>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5AC802B-FD74-4967-A86B-44BD96298F73}" type="datetime1">
              <a:rPr lang="en-US" smtClean="0"/>
              <a:t>10/14/2022</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prepp.in/news/e-492-public-acts-records-and-judicial-proceedings-article-261-indian-polity-not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Introduction</a:t>
            </a:r>
            <a:endParaRPr lang="en-IN" dirty="0"/>
          </a:p>
        </p:txBody>
      </p:sp>
      <p:sp>
        <p:nvSpPr>
          <p:cNvPr id="3" name="Content Placeholder 2"/>
          <p:cNvSpPr>
            <a:spLocks noGrp="1"/>
          </p:cNvSpPr>
          <p:nvPr>
            <p:ph idx="1"/>
          </p:nvPr>
        </p:nvSpPr>
        <p:spPr/>
        <p:txBody>
          <a:bodyPr/>
          <a:lstStyle/>
          <a:p>
            <a:pPr marL="114300" indent="0" algn="just">
              <a:buNone/>
            </a:pPr>
            <a:r>
              <a:rPr lang="en-IN" dirty="0"/>
              <a:t>Article 261 of the Indian Constitution covers Public acts, records, and judicial proceedings. Public Acts means an act or a statute affecting matters of public concern. Of such statutes, the courts take judicial notice. Here we will discuss Public Acts, Records, and Judicial Proceedings (Article 261)</a:t>
            </a:r>
          </a:p>
        </p:txBody>
      </p:sp>
      <p:sp>
        <p:nvSpPr>
          <p:cNvPr id="4" name="Footer Placeholder 3"/>
          <p:cNvSpPr>
            <a:spLocks noGrp="1"/>
          </p:cNvSpPr>
          <p:nvPr>
            <p:ph type="ftr" sz="quarter" idx="11"/>
          </p:nvPr>
        </p:nvSpPr>
        <p:spPr/>
        <p:txBody>
          <a:bodyPr/>
          <a:lstStyle/>
          <a:p>
            <a:r>
              <a:rPr lang="en-IN" smtClean="0"/>
              <a:t>Samiuddin, Full Faith and Credit Clause </a:t>
            </a:r>
            <a:endParaRPr lang="en-US"/>
          </a:p>
        </p:txBody>
      </p:sp>
    </p:spTree>
    <p:extLst>
      <p:ext uri="{BB962C8B-B14F-4D97-AF65-F5344CB8AC3E}">
        <p14:creationId xmlns:p14="http://schemas.microsoft.com/office/powerpoint/2010/main" val="219535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sz="3200" b="1" dirty="0"/>
              <a:t>Article 261- Public Acts, Records and Judicial Proceedings</a:t>
            </a:r>
          </a:p>
        </p:txBody>
      </p:sp>
      <p:sp>
        <p:nvSpPr>
          <p:cNvPr id="3" name="Content Placeholder 2"/>
          <p:cNvSpPr>
            <a:spLocks noGrp="1"/>
          </p:cNvSpPr>
          <p:nvPr>
            <p:ph idx="1"/>
          </p:nvPr>
        </p:nvSpPr>
        <p:spPr/>
        <p:txBody>
          <a:bodyPr/>
          <a:lstStyle/>
          <a:p>
            <a:pPr marL="114300" indent="0">
              <a:buNone/>
            </a:pPr>
            <a:r>
              <a:rPr lang="en-IN" dirty="0"/>
              <a:t>India is a Union of states. The legislative, executive and financial powers are shared between the centre and the states, giving the constitution a federal character, while the judiciary is organized in a hierarchical framework.</a:t>
            </a:r>
          </a:p>
          <a:p>
            <a:pPr marL="114300" indent="0">
              <a:buNone/>
            </a:pPr>
            <a:endParaRPr lang="en-IN" dirty="0"/>
          </a:p>
          <a:p>
            <a:pPr marL="114300" indent="0">
              <a:buNone/>
            </a:pPr>
            <a:r>
              <a:rPr lang="en-IN" dirty="0"/>
              <a:t>The relationship between the centre and the state is separated into three sections, as follows</a:t>
            </a:r>
            <a:r>
              <a:rPr lang="en-IN" dirty="0" smtClean="0"/>
              <a:t>:</a:t>
            </a:r>
            <a:endParaRPr lang="en-IN" dirty="0"/>
          </a:p>
          <a:p>
            <a:r>
              <a:rPr lang="en-IN" dirty="0"/>
              <a:t>Legislative Relations (Articles 245 to 255)</a:t>
            </a:r>
          </a:p>
          <a:p>
            <a:r>
              <a:rPr lang="en-IN" dirty="0"/>
              <a:t>Administrative Relations (Articles 256 to 263)</a:t>
            </a:r>
          </a:p>
          <a:p>
            <a:r>
              <a:rPr lang="en-IN" dirty="0"/>
              <a:t>Financial Relations (Articles 268 to 293)</a:t>
            </a:r>
          </a:p>
        </p:txBody>
      </p:sp>
      <p:sp>
        <p:nvSpPr>
          <p:cNvPr id="4" name="Footer Placeholder 3"/>
          <p:cNvSpPr>
            <a:spLocks noGrp="1"/>
          </p:cNvSpPr>
          <p:nvPr>
            <p:ph type="ftr" sz="quarter" idx="11"/>
          </p:nvPr>
        </p:nvSpPr>
        <p:spPr/>
        <p:txBody>
          <a:bodyPr/>
          <a:lstStyle/>
          <a:p>
            <a:r>
              <a:rPr lang="en-IN" smtClean="0"/>
              <a:t>Samiuddin, Full Faith and Credit Clause </a:t>
            </a:r>
            <a:endParaRPr lang="en-US"/>
          </a:p>
        </p:txBody>
      </p:sp>
    </p:spTree>
    <p:extLst>
      <p:ext uri="{BB962C8B-B14F-4D97-AF65-F5344CB8AC3E}">
        <p14:creationId xmlns:p14="http://schemas.microsoft.com/office/powerpoint/2010/main" val="4117508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7620000" cy="5410200"/>
          </a:xfrm>
        </p:spPr>
        <p:txBody>
          <a:bodyPr>
            <a:normAutofit lnSpcReduction="10000"/>
          </a:bodyPr>
          <a:lstStyle/>
          <a:p>
            <a:pPr marL="114300" indent="0" algn="just">
              <a:buNone/>
            </a:pPr>
            <a:r>
              <a:rPr lang="en-IN" dirty="0"/>
              <a:t>Articles 260 and 261 of the Constitution of India specify the Union's jurisdiction over territories outside India, as well as public acts, records, and judicial proceedings.</a:t>
            </a:r>
          </a:p>
          <a:p>
            <a:pPr marL="114300" indent="0" algn="just">
              <a:buNone/>
            </a:pPr>
            <a:endParaRPr lang="en-IN" dirty="0"/>
          </a:p>
          <a:p>
            <a:pPr marL="114300" indent="0" algn="just">
              <a:buNone/>
            </a:pPr>
            <a:r>
              <a:rPr lang="en-IN" dirty="0"/>
              <a:t>Article 261 has three clauses which state</a:t>
            </a:r>
            <a:r>
              <a:rPr lang="en-IN" dirty="0" smtClean="0"/>
              <a:t>:</a:t>
            </a:r>
            <a:endParaRPr lang="en-IN" dirty="0"/>
          </a:p>
          <a:p>
            <a:pPr algn="just"/>
            <a:r>
              <a:rPr lang="en-IN" dirty="0"/>
              <a:t>Article 261(1): Full faith and credit shall be given throughout the territory of India to public acts, records, and judicial proceedings of the Union and of every State.</a:t>
            </a:r>
          </a:p>
          <a:p>
            <a:pPr algn="just"/>
            <a:r>
              <a:rPr lang="en-IN" dirty="0"/>
              <a:t>Article 261(2): The manner in which and the conditions under which the acts, records, and proceedings referred to in clause (1) shall be proved and the effect thereof determined shall be as provided by law made by Parliament.</a:t>
            </a:r>
          </a:p>
          <a:p>
            <a:pPr algn="just"/>
            <a:r>
              <a:rPr lang="en-IN" dirty="0"/>
              <a:t>Article 261(3): Final judgments or orders delivered or passed by civil courts in any part of the territory of India shall be capable of execution anywhere within that territory according to law.</a:t>
            </a:r>
          </a:p>
        </p:txBody>
      </p:sp>
      <p:sp>
        <p:nvSpPr>
          <p:cNvPr id="4" name="Footer Placeholder 3"/>
          <p:cNvSpPr>
            <a:spLocks noGrp="1"/>
          </p:cNvSpPr>
          <p:nvPr>
            <p:ph type="ftr" sz="quarter" idx="11"/>
          </p:nvPr>
        </p:nvSpPr>
        <p:spPr/>
        <p:txBody>
          <a:bodyPr/>
          <a:lstStyle/>
          <a:p>
            <a:r>
              <a:rPr lang="en-IN" smtClean="0"/>
              <a:t>Samiuddin, Full Faith and Credit Clause </a:t>
            </a:r>
            <a:endParaRPr lang="en-US"/>
          </a:p>
        </p:txBody>
      </p:sp>
    </p:spTree>
    <p:extLst>
      <p:ext uri="{BB962C8B-B14F-4D97-AF65-F5344CB8AC3E}">
        <p14:creationId xmlns:p14="http://schemas.microsoft.com/office/powerpoint/2010/main" val="1800791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sz="3200" b="1" dirty="0"/>
              <a:t>Constituent Assembly Debate on Draft Article </a:t>
            </a:r>
            <a:r>
              <a:rPr lang="en-IN" sz="3200" b="1" dirty="0" smtClean="0"/>
              <a:t>238</a:t>
            </a:r>
            <a:endParaRPr lang="en-IN" sz="3200" b="1" dirty="0"/>
          </a:p>
        </p:txBody>
      </p:sp>
      <p:sp>
        <p:nvSpPr>
          <p:cNvPr id="3" name="Content Placeholder 2"/>
          <p:cNvSpPr>
            <a:spLocks noGrp="1"/>
          </p:cNvSpPr>
          <p:nvPr>
            <p:ph idx="1"/>
          </p:nvPr>
        </p:nvSpPr>
        <p:spPr/>
        <p:txBody>
          <a:bodyPr>
            <a:normAutofit fontScale="92500" lnSpcReduction="10000"/>
          </a:bodyPr>
          <a:lstStyle/>
          <a:p>
            <a:pPr algn="just"/>
            <a:r>
              <a:rPr lang="en-IN" dirty="0" smtClean="0"/>
              <a:t>On </a:t>
            </a:r>
            <a:r>
              <a:rPr lang="en-IN" dirty="0"/>
              <a:t>June 13, 1949, the first debate on Draft Article 238 (Article 261, Constitution of India 1950) took place.</a:t>
            </a:r>
          </a:p>
          <a:p>
            <a:pPr algn="just"/>
            <a:r>
              <a:rPr lang="en-IN" dirty="0"/>
              <a:t>It was concerned with the legality of government actions, documents, and court procedures.</a:t>
            </a:r>
          </a:p>
          <a:p>
            <a:pPr algn="just"/>
            <a:r>
              <a:rPr lang="en-IN" dirty="0"/>
              <a:t>It gave Union and State public acts, records, and judicial proceedings legitimacy. The legislation would decide the value of these recordings as evidence.</a:t>
            </a:r>
          </a:p>
          <a:p>
            <a:pPr algn="just"/>
            <a:r>
              <a:rPr lang="en-IN" dirty="0"/>
              <a:t>Two modifications were offered by the Chairman of the Drafting </a:t>
            </a:r>
            <a:r>
              <a:rPr lang="en-IN" dirty="0" smtClean="0"/>
              <a:t>Committee.</a:t>
            </a:r>
          </a:p>
          <a:p>
            <a:pPr marL="411480" lvl="1" indent="0" algn="just">
              <a:buNone/>
            </a:pPr>
            <a:r>
              <a:rPr lang="en-IN" dirty="0" smtClean="0"/>
              <a:t>i. The </a:t>
            </a:r>
            <a:r>
              <a:rPr lang="en-IN" dirty="0"/>
              <a:t>first permitted the value of the documents to be determined solely by Union law.</a:t>
            </a:r>
          </a:p>
          <a:p>
            <a:pPr marL="411480" lvl="1" indent="0" algn="just">
              <a:buNone/>
            </a:pPr>
            <a:r>
              <a:rPr lang="en-IN" dirty="0" smtClean="0"/>
              <a:t>ii. The </a:t>
            </a:r>
            <a:r>
              <a:rPr lang="en-IN" dirty="0"/>
              <a:t>second recommended that the terms of the Draft Article apply to princely states as well.</a:t>
            </a:r>
          </a:p>
          <a:p>
            <a:pPr algn="just"/>
            <a:r>
              <a:rPr lang="en-IN" dirty="0"/>
              <a:t>The suggested adjustments were unanimously approved. The 13th of June 1949 saw the adoption of Draft Article 238 as revised.</a:t>
            </a:r>
          </a:p>
        </p:txBody>
      </p:sp>
      <p:sp>
        <p:nvSpPr>
          <p:cNvPr id="4" name="Footer Placeholder 3"/>
          <p:cNvSpPr>
            <a:spLocks noGrp="1"/>
          </p:cNvSpPr>
          <p:nvPr>
            <p:ph type="ftr" sz="quarter" idx="11"/>
          </p:nvPr>
        </p:nvSpPr>
        <p:spPr/>
        <p:txBody>
          <a:bodyPr/>
          <a:lstStyle/>
          <a:p>
            <a:r>
              <a:rPr lang="en-IN" smtClean="0"/>
              <a:t>Samiuddin, Full Faith and Credit Clause </a:t>
            </a:r>
            <a:endParaRPr lang="en-US"/>
          </a:p>
        </p:txBody>
      </p:sp>
    </p:spTree>
    <p:extLst>
      <p:ext uri="{BB962C8B-B14F-4D97-AF65-F5344CB8AC3E}">
        <p14:creationId xmlns:p14="http://schemas.microsoft.com/office/powerpoint/2010/main" val="2751408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sz="3600" b="1" dirty="0" smtClean="0"/>
              <a:t>Conclusion</a:t>
            </a:r>
            <a:endParaRPr lang="en-IN" sz="3600" dirty="0"/>
          </a:p>
        </p:txBody>
      </p:sp>
      <p:sp>
        <p:nvSpPr>
          <p:cNvPr id="3" name="Content Placeholder 2"/>
          <p:cNvSpPr>
            <a:spLocks noGrp="1"/>
          </p:cNvSpPr>
          <p:nvPr>
            <p:ph idx="1"/>
          </p:nvPr>
        </p:nvSpPr>
        <p:spPr/>
        <p:txBody>
          <a:bodyPr/>
          <a:lstStyle/>
          <a:p>
            <a:pPr marL="114300" indent="0" algn="just">
              <a:buNone/>
            </a:pPr>
            <a:r>
              <a:rPr lang="en-IN" dirty="0"/>
              <a:t>The relationship between the Centre and the States lies at the heart of India's federalism. The central government and state governments work together to ensure the safety and well-being of Indian citizens in which Article 261 </a:t>
            </a:r>
            <a:r>
              <a:rPr lang="en-IN" dirty="0" smtClean="0"/>
              <a:t>holds </a:t>
            </a:r>
            <a:r>
              <a:rPr lang="en-IN" dirty="0"/>
              <a:t>a key position</a:t>
            </a:r>
            <a:r>
              <a:rPr lang="en-IN" dirty="0" smtClean="0"/>
              <a:t>.</a:t>
            </a:r>
          </a:p>
          <a:p>
            <a:pPr marL="114300" indent="0" algn="just">
              <a:buNone/>
            </a:pPr>
            <a:endParaRPr lang="en-IN" dirty="0"/>
          </a:p>
          <a:p>
            <a:pPr marL="114300" indent="0" algn="just">
              <a:buNone/>
            </a:pPr>
            <a:endParaRPr lang="en-IN" dirty="0" smtClean="0"/>
          </a:p>
          <a:p>
            <a:pPr marL="114300" indent="0" algn="just">
              <a:buNone/>
            </a:pPr>
            <a:endParaRPr lang="en-IN" dirty="0"/>
          </a:p>
          <a:p>
            <a:pPr marL="114300" indent="0" algn="just">
              <a:buNone/>
            </a:pPr>
            <a:endParaRPr lang="en-IN" dirty="0" smtClean="0"/>
          </a:p>
          <a:p>
            <a:pPr marL="114300" indent="0" algn="just">
              <a:buNone/>
            </a:pPr>
            <a:endParaRPr lang="en-IN" dirty="0"/>
          </a:p>
          <a:p>
            <a:pPr marL="114300" indent="0" algn="just">
              <a:buNone/>
            </a:pPr>
            <a:r>
              <a:rPr lang="en-IN" smtClean="0"/>
              <a:t>Courtesy: </a:t>
            </a:r>
            <a:r>
              <a:rPr lang="en-IN" smtClean="0">
                <a:hlinkClick r:id="rId2"/>
              </a:rPr>
              <a:t>https</a:t>
            </a:r>
            <a:r>
              <a:rPr lang="en-IN" dirty="0">
                <a:hlinkClick r:id="rId2"/>
              </a:rPr>
              <a:t>://</a:t>
            </a:r>
            <a:r>
              <a:rPr lang="en-IN" dirty="0" smtClean="0">
                <a:hlinkClick r:id="rId2"/>
              </a:rPr>
              <a:t>prepp.in/news/e-492-public-acts-records-and-judicial-proceedings-article-261-indian-polity-notes</a:t>
            </a:r>
            <a:r>
              <a:rPr lang="en-IN" dirty="0" smtClean="0"/>
              <a:t> </a:t>
            </a:r>
            <a:endParaRPr lang="en-IN" dirty="0"/>
          </a:p>
        </p:txBody>
      </p:sp>
      <p:sp>
        <p:nvSpPr>
          <p:cNvPr id="4" name="Footer Placeholder 3"/>
          <p:cNvSpPr>
            <a:spLocks noGrp="1"/>
          </p:cNvSpPr>
          <p:nvPr>
            <p:ph type="ftr" sz="quarter" idx="11"/>
          </p:nvPr>
        </p:nvSpPr>
        <p:spPr/>
        <p:txBody>
          <a:bodyPr/>
          <a:lstStyle/>
          <a:p>
            <a:r>
              <a:rPr lang="en-IN" smtClean="0"/>
              <a:t>Samiuddin, Full Faith and Credit Clause </a:t>
            </a:r>
            <a:endParaRPr lang="en-US"/>
          </a:p>
        </p:txBody>
      </p:sp>
    </p:spTree>
    <p:extLst>
      <p:ext uri="{BB962C8B-B14F-4D97-AF65-F5344CB8AC3E}">
        <p14:creationId xmlns:p14="http://schemas.microsoft.com/office/powerpoint/2010/main" val="14974083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0</TotalTime>
  <Words>524</Words>
  <Application>Microsoft Office PowerPoint</Application>
  <PresentationFormat>On-screen Show (4:3)</PresentationFormat>
  <Paragraphs>36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Adjacency</vt:lpstr>
      <vt:lpstr>Introduction</vt:lpstr>
      <vt:lpstr>Article 261- Public Acts, Records and Judicial Proceedings</vt:lpstr>
      <vt:lpstr>PowerPoint Presentation</vt:lpstr>
      <vt:lpstr>Constituent Assembly Debate on Draft Article 238</vt:lpstr>
      <vt:lpstr>Conclusion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Samiuddin</dc:creator>
  <cp:lastModifiedBy>Samiuddin</cp:lastModifiedBy>
  <cp:revision>1</cp:revision>
  <dcterms:created xsi:type="dcterms:W3CDTF">2006-08-16T00:00:00Z</dcterms:created>
  <dcterms:modified xsi:type="dcterms:W3CDTF">2022-10-14T07:17:54Z</dcterms:modified>
</cp:coreProperties>
</file>