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5"/>
  </p:notesMasterIdLst>
  <p:sldIdLst>
    <p:sldId id="291" r:id="rId2"/>
    <p:sldId id="260" r:id="rId3"/>
    <p:sldId id="275" r:id="rId4"/>
    <p:sldId id="276" r:id="rId5"/>
    <p:sldId id="277" r:id="rId6"/>
    <p:sldId id="278" r:id="rId7"/>
    <p:sldId id="279" r:id="rId8"/>
    <p:sldId id="281" r:id="rId9"/>
    <p:sldId id="283" r:id="rId10"/>
    <p:sldId id="284" r:id="rId11"/>
    <p:sldId id="28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58" r:id="rId20"/>
    <p:sldId id="286" r:id="rId21"/>
    <p:sldId id="288" r:id="rId22"/>
    <p:sldId id="289" r:id="rId23"/>
    <p:sldId id="290" r:id="rId2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9900"/>
    <a:srgbClr val="D99B01"/>
    <a:srgbClr val="FF66CC"/>
    <a:srgbClr val="FF67AC"/>
    <a:srgbClr val="CC0099"/>
    <a:srgbClr val="FFDC47"/>
    <a:srgbClr val="5EEC3C"/>
    <a:srgbClr val="CC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45" d="100"/>
          <a:sy n="145" d="100"/>
        </p:scale>
        <p:origin x="660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F3A11-05B2-420A-985B-9A9F19398BA4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A11AD-0E51-42C2-8A1D-E4A1226F4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5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3871E-1E05-4A48-82D3-2E4621ED41E1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131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5" y="601724"/>
            <a:ext cx="6477805" cy="1906073"/>
          </a:xfrm>
        </p:spPr>
        <p:txBody>
          <a:bodyPr bIns="0" anchor="b">
            <a:normAutofit/>
          </a:bodyPr>
          <a:lstStyle>
            <a:lvl1pPr algn="l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335" y="2648403"/>
            <a:ext cx="6477804" cy="733216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95422-FC18-4137-8743-357EA6C793F8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2376" y="246981"/>
            <a:ext cx="3730436" cy="231901"/>
          </a:xfrm>
        </p:spPr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8249" y="599230"/>
            <a:ext cx="608264" cy="377684"/>
          </a:xfrm>
        </p:spPr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13335" y="2646407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38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1E051-2167-4592-B589-5BA583291681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92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333" y="599230"/>
            <a:ext cx="1211807" cy="349491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599230"/>
            <a:ext cx="5871623" cy="34949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CBFBD-6C13-4233-8DAF-3F2F49848227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7079333" y="599230"/>
            <a:ext cx="0" cy="3494917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D0FE85A3-0624-6FD3-3EF1-9CE04BD085D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654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BBF2-ED9D-4211-841A-198A93196FC6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08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679" y="1317097"/>
            <a:ext cx="6482366" cy="1415963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679" y="2854647"/>
            <a:ext cx="6472835" cy="759697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F7CE-9F64-46B0-B6CE-D738E847F499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90679" y="2853739"/>
            <a:ext cx="6472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46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03667"/>
            <a:ext cx="7204226" cy="7944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508159"/>
            <a:ext cx="3483864" cy="2586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328" y="1513007"/>
            <a:ext cx="3483864" cy="2581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4B15E-C955-43D3-A340-942910E1BFA9}" type="datetime1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98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03123"/>
            <a:ext cx="7205746" cy="7922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514662"/>
            <a:ext cx="3483864" cy="60145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118202"/>
            <a:ext cx="3483864" cy="1983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9272" y="1517253"/>
            <a:ext cx="3483864" cy="60167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9272" y="2116119"/>
            <a:ext cx="3483864" cy="19780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B1B4-D166-4634-AE8E-51187D1DE79F}" type="datetime1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84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D6301-B7ED-4087-A657-BEDD5E5EA726}" type="datetime1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20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8F6D-D204-4AB2-89F2-26C0202E4307}" type="datetime1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37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599230"/>
            <a:ext cx="2454824" cy="1685338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85" y="599230"/>
            <a:ext cx="4509353" cy="349412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404119"/>
            <a:ext cx="2456260" cy="1686136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7345C-4A2F-40F9-B024-6C076699AD92}" type="datetime1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6210" y="2404118"/>
            <a:ext cx="245211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549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608041" y="361628"/>
            <a:ext cx="3055900" cy="3861826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847135"/>
            <a:ext cx="4149246" cy="1372938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841907"/>
            <a:ext cx="2093378" cy="2899745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359494"/>
            <a:ext cx="4143303" cy="1502807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102393"/>
            <a:ext cx="4145513" cy="240092"/>
          </a:xfrm>
        </p:spPr>
        <p:txBody>
          <a:bodyPr/>
          <a:lstStyle>
            <a:lvl1pPr algn="l">
              <a:defRPr/>
            </a:lvl1pPr>
          </a:lstStyle>
          <a:p>
            <a:fld id="{ED65ECD8-2DE3-418B-BFA5-C006D3289988}" type="datetime1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38981"/>
            <a:ext cx="4155753" cy="240698"/>
          </a:xfrm>
        </p:spPr>
        <p:txBody>
          <a:bodyPr/>
          <a:lstStyle/>
          <a:p>
            <a:r>
              <a:rPr lang="en-IN"/>
              <a:t>Essentials of Medical Microbiology © 2018, Jaypee Brothers Medical Publishers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5537" y="2357704"/>
            <a:ext cx="41455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53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514607"/>
            <a:ext cx="9144000" cy="3079456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4594860"/>
            <a:ext cx="9144000" cy="5572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03390"/>
            <a:ext cx="7202456" cy="786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511799"/>
            <a:ext cx="7202456" cy="2587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5604" y="247778"/>
            <a:ext cx="2625536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EAD3E-0126-4BC9-80DD-58F59412B4A2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46981"/>
            <a:ext cx="4454127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Essentials of Medical Microbiology © 2018, Jaypee Brothers Medical Publishers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599230"/>
            <a:ext cx="608264" cy="3776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4596310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04295F3-6A76-798A-F63D-08DCDD6D0E9A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FD37E13-7BF9-B562-F119-DB9440CE28B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5305">
            <a:off x="922702" y="1934669"/>
            <a:ext cx="7013297" cy="130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75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3942C-47C6-1434-41F3-62001F1EC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Hospital  </a:t>
            </a:r>
            <a:r>
              <a:rPr lang="en-IN" dirty="0" err="1"/>
              <a:t>Accquired</a:t>
            </a:r>
            <a:r>
              <a:rPr lang="en-IN"/>
              <a:t> Infections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05281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MAJOR TYPES OF HAIs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255054"/>
            <a:ext cx="8246070" cy="3512209"/>
          </a:xfrm>
        </p:spPr>
        <p:txBody>
          <a:bodyPr>
            <a:normAutofit/>
          </a:bodyPr>
          <a:lstStyle/>
          <a:p>
            <a:r>
              <a:rPr lang="en-US" dirty="0"/>
              <a:t>Catheter-associated urinary tract infection (CAUTI)</a:t>
            </a:r>
          </a:p>
          <a:p>
            <a:r>
              <a:rPr lang="en-US" dirty="0"/>
              <a:t>Central line-associated blood stream infection (CLABSI) </a:t>
            </a:r>
          </a:p>
          <a:p>
            <a:r>
              <a:rPr lang="en-US" dirty="0"/>
              <a:t>Ventilator-associated pneumonia (VAP)</a:t>
            </a:r>
          </a:p>
          <a:p>
            <a:r>
              <a:rPr lang="fr-FR" dirty="0" err="1"/>
              <a:t>Surgical</a:t>
            </a:r>
            <a:r>
              <a:rPr lang="fr-FR" dirty="0"/>
              <a:t> site infection (SSI).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726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6" y="433880"/>
            <a:ext cx="8246070" cy="61082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Catheter-associated urinary tract infection (CAUTI)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149877"/>
            <a:ext cx="8246070" cy="351220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b="1" dirty="0">
                <a:solidFill>
                  <a:srgbClr val="FF0000"/>
                </a:solidFill>
              </a:rPr>
              <a:t>Risk factors</a:t>
            </a:r>
            <a:r>
              <a:rPr lang="en-IN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IN" dirty="0"/>
              <a:t>Advanced age</a:t>
            </a:r>
          </a:p>
          <a:p>
            <a:pPr>
              <a:lnSpc>
                <a:spcPct val="150000"/>
              </a:lnSpc>
            </a:pPr>
            <a:r>
              <a:rPr lang="en-IN" dirty="0"/>
              <a:t>Female gender</a:t>
            </a:r>
          </a:p>
          <a:p>
            <a:pPr>
              <a:lnSpc>
                <a:spcPct val="150000"/>
              </a:lnSpc>
            </a:pPr>
            <a:r>
              <a:rPr lang="en-IN" dirty="0"/>
              <a:t>Severe underlying disease</a:t>
            </a:r>
          </a:p>
          <a:p>
            <a:pPr>
              <a:lnSpc>
                <a:spcPct val="150000"/>
              </a:lnSpc>
            </a:pPr>
            <a:r>
              <a:rPr lang="en-IN" dirty="0"/>
              <a:t>Placement of a urinary catheter for &gt; 2 days.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54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2DA73-5022-4481-BE69-50E81678B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CAUTI (cont..)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3480D-E18D-431E-BCF8-ECF4C9E3E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260" y="1197405"/>
            <a:ext cx="8246070" cy="351220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b="1" dirty="0">
                <a:solidFill>
                  <a:srgbClr val="FF0000"/>
                </a:solidFill>
              </a:rPr>
              <a:t>Organisms</a:t>
            </a:r>
          </a:p>
          <a:p>
            <a:pPr>
              <a:lnSpc>
                <a:spcPct val="150000"/>
              </a:lnSpc>
            </a:pPr>
            <a:r>
              <a:rPr lang="en-IN" dirty="0"/>
              <a:t>Gram negative rods -majority of hospital acquired UTIs</a:t>
            </a:r>
          </a:p>
          <a:p>
            <a:pPr>
              <a:lnSpc>
                <a:spcPct val="150000"/>
              </a:lnSpc>
            </a:pPr>
            <a:r>
              <a:rPr lang="en-IN" dirty="0"/>
              <a:t> </a:t>
            </a:r>
            <a:r>
              <a:rPr lang="en-IN" i="1" dirty="0"/>
              <a:t>E.coli</a:t>
            </a:r>
            <a:r>
              <a:rPr lang="en-IN" dirty="0"/>
              <a:t> is the MC organism implicated. </a:t>
            </a:r>
          </a:p>
          <a:p>
            <a:pPr>
              <a:lnSpc>
                <a:spcPct val="150000"/>
              </a:lnSpc>
            </a:pPr>
            <a:r>
              <a:rPr lang="en-IN" dirty="0"/>
              <a:t>Gram-positive bacteria –may also cause UTI</a:t>
            </a:r>
          </a:p>
          <a:p>
            <a:pPr>
              <a:lnSpc>
                <a:spcPct val="150000"/>
              </a:lnSpc>
            </a:pPr>
            <a:r>
              <a:rPr lang="en-IN" i="1" dirty="0"/>
              <a:t>S.aureus</a:t>
            </a:r>
            <a:r>
              <a:rPr lang="en-IN" dirty="0"/>
              <a:t>, enterococci - occasionally cause CAUTI.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45581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5BAF1-43F3-482C-9CA9-347C76523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785" y="128470"/>
            <a:ext cx="7202456" cy="786926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Central line associated blood stream infection</a:t>
            </a:r>
            <a:br>
              <a:rPr lang="en-IN" b="1" dirty="0"/>
            </a:br>
            <a:r>
              <a:rPr lang="en-IN" b="1" dirty="0"/>
              <a:t>(CLABSI)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23517-F6A2-4E1C-BD3A-3BA709FC6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8" y="1197405"/>
            <a:ext cx="8787351" cy="351220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b="1" dirty="0"/>
              <a:t>Organisms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IN" dirty="0"/>
              <a:t>CoNS, and </a:t>
            </a:r>
            <a:r>
              <a:rPr lang="en-IN" i="1" dirty="0" err="1"/>
              <a:t>S.aureus</a:t>
            </a:r>
            <a:r>
              <a:rPr lang="en-IN" dirty="0"/>
              <a:t> – Most common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IN" dirty="0"/>
              <a:t>Followed by gram-negative rods and </a:t>
            </a:r>
            <a:r>
              <a:rPr lang="en-IN" i="1" dirty="0"/>
              <a:t>Candida</a:t>
            </a:r>
            <a:r>
              <a:rPr lang="en-IN" dirty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29278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CLABSI (cont..)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B76D7-0428-44A0-8E47-142CCB24D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55" y="1044700"/>
            <a:ext cx="8704185" cy="3817625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b="1" dirty="0">
                <a:solidFill>
                  <a:schemeClr val="tx1"/>
                </a:solidFill>
              </a:rPr>
              <a:t>Risk factors</a:t>
            </a:r>
            <a:r>
              <a:rPr lang="en-IN" dirty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IN" i="1" dirty="0"/>
              <a:t>Patient related:</a:t>
            </a:r>
            <a:endParaRPr lang="en-IN" dirty="0"/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IN" sz="2100" dirty="0"/>
              <a:t>Age (&lt;1 </a:t>
            </a:r>
            <a:r>
              <a:rPr lang="en-IN" sz="2100" dirty="0" err="1"/>
              <a:t>yr</a:t>
            </a:r>
            <a:r>
              <a:rPr lang="en-IN" sz="2100" dirty="0"/>
              <a:t> and &gt;60 </a:t>
            </a:r>
            <a:r>
              <a:rPr lang="en-IN" sz="2100" dirty="0" err="1"/>
              <a:t>yrs</a:t>
            </a:r>
            <a:r>
              <a:rPr lang="en-IN" sz="2100" dirty="0"/>
              <a:t>), malnutrition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IN" sz="2100" dirty="0"/>
              <a:t>Low immunity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IN" sz="2100" dirty="0"/>
              <a:t>Severe underlying disease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IN" sz="2100" dirty="0"/>
              <a:t>Loss of skin integrity (burn or bed sore)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IN" sz="2100" dirty="0"/>
              <a:t>Prolonged stay in ICUs</a:t>
            </a:r>
          </a:p>
          <a:p>
            <a:pPr lvl="0">
              <a:lnSpc>
                <a:spcPct val="150000"/>
              </a:lnSpc>
            </a:pPr>
            <a:r>
              <a:rPr lang="en-IN" i="1" dirty="0"/>
              <a:t>Device related:</a:t>
            </a:r>
            <a:r>
              <a:rPr lang="en-IN" dirty="0"/>
              <a:t>  presence of central line : multi-lumen, non-tunnelled</a:t>
            </a:r>
          </a:p>
          <a:p>
            <a:pPr lvl="0">
              <a:lnSpc>
                <a:spcPct val="150000"/>
              </a:lnSpc>
            </a:pPr>
            <a:r>
              <a:rPr lang="en-IN" i="1" dirty="0"/>
              <a:t>HCW related:</a:t>
            </a:r>
            <a:r>
              <a:rPr lang="en-IN" dirty="0"/>
              <a:t> poor IC practices such as HH.</a:t>
            </a:r>
          </a:p>
          <a:p>
            <a:pPr>
              <a:lnSpc>
                <a:spcPct val="150000"/>
              </a:lnSpc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1335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7B9CB-473A-4866-8432-7D5960ECC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Ventilator associated pneumonia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5F1A5-DB0B-4C9C-BC72-B21725306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54" y="1197405"/>
            <a:ext cx="8704185" cy="3601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>
                <a:solidFill>
                  <a:srgbClr val="FF0000"/>
                </a:solidFill>
              </a:rPr>
              <a:t>Risk factors for VAP</a:t>
            </a:r>
          </a:p>
          <a:p>
            <a:pPr lvl="0">
              <a:lnSpc>
                <a:spcPct val="150000"/>
              </a:lnSpc>
            </a:pPr>
            <a:r>
              <a:rPr lang="en-IN" i="1" dirty="0"/>
              <a:t>Device related:</a:t>
            </a:r>
            <a:r>
              <a:rPr lang="en-IN" dirty="0"/>
              <a:t> endotracheal intubation </a:t>
            </a:r>
          </a:p>
          <a:p>
            <a:pPr lvl="0">
              <a:lnSpc>
                <a:spcPct val="150000"/>
              </a:lnSpc>
            </a:pPr>
            <a:r>
              <a:rPr lang="en-IN" i="1" dirty="0"/>
              <a:t>Patient related</a:t>
            </a:r>
            <a:r>
              <a:rPr lang="en-IN" dirty="0"/>
              <a:t>: </a:t>
            </a:r>
          </a:p>
          <a:p>
            <a:pPr lvl="1">
              <a:lnSpc>
                <a:spcPct val="150000"/>
              </a:lnSpc>
            </a:pPr>
            <a:r>
              <a:rPr lang="en-IN" sz="2100" dirty="0"/>
              <a:t>Prolonged ICU stay leading to colonization of hospital MDROs</a:t>
            </a:r>
          </a:p>
          <a:p>
            <a:pPr lvl="1">
              <a:lnSpc>
                <a:spcPct val="150000"/>
              </a:lnSpc>
            </a:pPr>
            <a:r>
              <a:rPr lang="en-IN" sz="2100" dirty="0"/>
              <a:t>Aspiration of oropharyngeal flora due to various reasons such as semiconscious state, supine position etc</a:t>
            </a:r>
          </a:p>
          <a:p>
            <a:pPr lvl="0">
              <a:lnSpc>
                <a:spcPct val="150000"/>
              </a:lnSpc>
            </a:pPr>
            <a:r>
              <a:rPr lang="en-IN" i="1" dirty="0"/>
              <a:t>HCW related</a:t>
            </a:r>
            <a:r>
              <a:rPr lang="en-IN" dirty="0"/>
              <a:t>: poor IC practices such as HH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38200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2D12C-0A7F-4D2B-A833-4E9F101EF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VAP (cont..)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C0AE0-4FD9-408C-8311-1390938EE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55" y="1197405"/>
            <a:ext cx="8856890" cy="3512209"/>
          </a:xfrm>
        </p:spPr>
        <p:txBody>
          <a:bodyPr/>
          <a:lstStyle/>
          <a:p>
            <a:pPr marL="0" indent="0">
              <a:buNone/>
            </a:pPr>
            <a:r>
              <a:rPr lang="en-IN" b="1" dirty="0"/>
              <a:t>Organisms: </a:t>
            </a:r>
          </a:p>
          <a:p>
            <a:r>
              <a:rPr lang="en-IN" dirty="0"/>
              <a:t>Gram-negative rods such as </a:t>
            </a:r>
            <a:r>
              <a:rPr lang="en-IN" i="1" dirty="0"/>
              <a:t>Acinetobacter </a:t>
            </a:r>
            <a:r>
              <a:rPr lang="en-IN" dirty="0"/>
              <a:t>species and </a:t>
            </a:r>
            <a:r>
              <a:rPr lang="en-IN" i="1" dirty="0"/>
              <a:t>Pseudomonas</a:t>
            </a:r>
          </a:p>
          <a:p>
            <a:r>
              <a:rPr lang="en-IN" dirty="0"/>
              <a:t>Other gram-negative</a:t>
            </a:r>
          </a:p>
          <a:p>
            <a:r>
              <a:rPr lang="en-IN" dirty="0"/>
              <a:t>Gram positive bacteria</a:t>
            </a:r>
          </a:p>
        </p:txBody>
      </p:sp>
    </p:spTree>
    <p:extLst>
      <p:ext uri="{BB962C8B-B14F-4D97-AF65-F5344CB8AC3E}">
        <p14:creationId xmlns:p14="http://schemas.microsoft.com/office/powerpoint/2010/main" val="866496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9DCE9-D6B4-4FE5-A262-BD3E47039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70" y="433880"/>
            <a:ext cx="8246070" cy="610820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Surgical site infections (SSI)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BEA61-263B-4DAD-9182-EE64FBEB0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b="1" dirty="0"/>
              <a:t>Definition:</a:t>
            </a:r>
          </a:p>
          <a:p>
            <a:r>
              <a:rPr lang="en-IN" dirty="0"/>
              <a:t>Develop at the surgical site within 30 days of surgery </a:t>
            </a:r>
          </a:p>
          <a:p>
            <a:r>
              <a:rPr lang="en-IN" dirty="0"/>
              <a:t>Within 90 days for breast, cardiac and joint surgeries)</a:t>
            </a:r>
          </a:p>
          <a:p>
            <a:r>
              <a:rPr lang="en-IN" dirty="0"/>
              <a:t>Under reported because 50% of SSIs develop after the discharge. 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1833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94655-5A1A-47CA-9F86-87735CC52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SSI (cont..)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00ABB-793F-4289-961B-A1F8B7A12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54" y="1197405"/>
            <a:ext cx="8704185" cy="351220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b="1" dirty="0">
                <a:solidFill>
                  <a:srgbClr val="FF0000"/>
                </a:solidFill>
              </a:rPr>
              <a:t>Organisms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Surgical site wounds are classified as clean, clean-contaminated, contaminated or dirty.</a:t>
            </a:r>
          </a:p>
          <a:p>
            <a:pPr lvl="0">
              <a:lnSpc>
                <a:spcPct val="150000"/>
              </a:lnSpc>
            </a:pPr>
            <a:r>
              <a:rPr lang="en-IN" i="1" dirty="0"/>
              <a:t>For clean wound</a:t>
            </a:r>
            <a:r>
              <a:rPr lang="en-IN" dirty="0"/>
              <a:t>- The skin flora (MC- </a:t>
            </a:r>
            <a:r>
              <a:rPr lang="en-IN" i="1" dirty="0"/>
              <a:t>S.aureus.)</a:t>
            </a:r>
            <a:endParaRPr lang="en-IN" dirty="0"/>
          </a:p>
          <a:p>
            <a:pPr lvl="0">
              <a:lnSpc>
                <a:spcPct val="150000"/>
              </a:lnSpc>
            </a:pPr>
            <a:r>
              <a:rPr lang="en-IN" i="1" dirty="0"/>
              <a:t>For other types</a:t>
            </a:r>
            <a:r>
              <a:rPr lang="en-IN" dirty="0"/>
              <a:t>- endogenous flora (anaerobes and GNB) in GI </a:t>
            </a:r>
            <a:r>
              <a:rPr lang="en-IN" dirty="0" err="1"/>
              <a:t>Sx</a:t>
            </a:r>
            <a:r>
              <a:rPr lang="en-IN" dirty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90284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SSI (</a:t>
            </a:r>
            <a:r>
              <a:rPr lang="en-US" b="1" dirty="0" err="1"/>
              <a:t>cont</a:t>
            </a:r>
            <a:r>
              <a:rPr lang="en-US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217046"/>
            <a:ext cx="8856890" cy="351220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Risk factors for nosocomial wound infection include: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Advanced age, obesity, malnutrition, diabetes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Infection at a remote site that spread through blood stream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Preoperative shaving of the site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Inappropriate timing of prophylactic antimicrobial agent. </a:t>
            </a:r>
          </a:p>
          <a:p>
            <a:r>
              <a:rPr lang="en-US" sz="2600" b="1" dirty="0"/>
              <a:t> Note: </a:t>
            </a:r>
            <a:r>
              <a:rPr lang="en-US" sz="2600" dirty="0"/>
              <a:t>The antimicrobial prophylaxis is usually given to the patient to prevent the seeding of organisms on the surgical site. It is given 1 hour prior to the incision, usually along with the induction of anesthesia. </a:t>
            </a:r>
          </a:p>
        </p:txBody>
      </p:sp>
    </p:spTree>
    <p:extLst>
      <p:ext uri="{BB962C8B-B14F-4D97-AF65-F5344CB8AC3E}">
        <p14:creationId xmlns:p14="http://schemas.microsoft.com/office/powerpoint/2010/main" val="179746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81175"/>
            <a:ext cx="8246070" cy="610820"/>
          </a:xfrm>
        </p:spPr>
        <p:txBody>
          <a:bodyPr>
            <a:noAutofit/>
          </a:bodyPr>
          <a:lstStyle/>
          <a:p>
            <a:r>
              <a:rPr lang="en-IN" sz="3000" b="1" dirty="0" err="1">
                <a:latin typeface="+mn-lt"/>
              </a:rPr>
              <a:t>HAI</a:t>
            </a:r>
            <a:r>
              <a:rPr lang="en-IN" sz="3000" b="1" dirty="0">
                <a:latin typeface="+mn-lt"/>
              </a:rPr>
              <a:t>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90" y="1085278"/>
            <a:ext cx="8712409" cy="34861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sz="2400" dirty="0">
                <a:cs typeface="Aharoni" pitchFamily="2" charset="-79"/>
              </a:rPr>
              <a:t>Infections acquired in the hospital by a patient:</a:t>
            </a:r>
          </a:p>
          <a:p>
            <a:r>
              <a:rPr lang="en-IN" sz="2400" dirty="0">
                <a:cs typeface="Aharoni" pitchFamily="2" charset="-79"/>
              </a:rPr>
              <a:t>Admitted for a reason other than infection </a:t>
            </a:r>
          </a:p>
          <a:p>
            <a:r>
              <a:rPr lang="en-IN" sz="2400" dirty="0">
                <a:cs typeface="Aharoni" pitchFamily="2" charset="-79"/>
              </a:rPr>
              <a:t>Infection was not present or incubating at admission</a:t>
            </a:r>
          </a:p>
          <a:p>
            <a:r>
              <a:rPr lang="en-IN" sz="2400" dirty="0">
                <a:cs typeface="Aharoni" pitchFamily="2" charset="-79"/>
              </a:rPr>
              <a:t>Symptoms - appear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400" dirty="0">
                <a:cs typeface="Aharoni" pitchFamily="2" charset="-79"/>
              </a:rPr>
              <a:t>&gt; 48 </a:t>
            </a:r>
            <a:r>
              <a:rPr lang="en-IN" sz="2400" dirty="0" err="1">
                <a:cs typeface="Aharoni" pitchFamily="2" charset="-79"/>
              </a:rPr>
              <a:t>hr</a:t>
            </a:r>
            <a:r>
              <a:rPr lang="en-IN" sz="2400" dirty="0">
                <a:cs typeface="Aharoni" pitchFamily="2" charset="-79"/>
              </a:rPr>
              <a:t> of admission (for clinical)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400" dirty="0">
                <a:cs typeface="Aharoni" pitchFamily="2" charset="-79"/>
              </a:rPr>
              <a:t>2 calendar days (for surveillance)</a:t>
            </a:r>
          </a:p>
          <a:p>
            <a:r>
              <a:rPr lang="en-IN" sz="2400" dirty="0">
                <a:cs typeface="Aharoni" pitchFamily="2" charset="-79"/>
              </a:rPr>
              <a:t>Include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400" dirty="0">
                <a:cs typeface="Aharoni" pitchFamily="2" charset="-79"/>
              </a:rPr>
              <a:t>Infections appearing after discharge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2400" dirty="0">
                <a:cs typeface="Aharoni" pitchFamily="2" charset="-79"/>
              </a:rPr>
              <a:t>Occupational  infections among </a:t>
            </a:r>
            <a:r>
              <a:rPr lang="en-IN" sz="2400" dirty="0" err="1">
                <a:cs typeface="Aharoni" pitchFamily="2" charset="-79"/>
              </a:rPr>
              <a:t>HCWs</a:t>
            </a:r>
            <a:endParaRPr lang="en-IN" sz="2400" dirty="0">
              <a:cs typeface="Aharoni" pitchFamily="2" charset="-79"/>
            </a:endParaRPr>
          </a:p>
          <a:p>
            <a:endParaRPr lang="en-IN" sz="2400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587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Prevention </a:t>
            </a:r>
            <a:r>
              <a:rPr lang="en-US" b="1" dirty="0" err="1"/>
              <a:t>oF</a:t>
            </a:r>
            <a:r>
              <a:rPr lang="en-US" b="1" dirty="0"/>
              <a:t> HAIs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4" y="1074427"/>
            <a:ext cx="9000445" cy="3512209"/>
          </a:xfrm>
        </p:spPr>
        <p:txBody>
          <a:bodyPr/>
          <a:lstStyle/>
          <a:p>
            <a:r>
              <a:rPr lang="en-US" dirty="0"/>
              <a:t>The preventive measures for HAIs can be broadly categorized into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Standard precautions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Transmission-based or specific precautions.</a:t>
            </a:r>
          </a:p>
        </p:txBody>
      </p:sp>
    </p:spTree>
    <p:extLst>
      <p:ext uri="{BB962C8B-B14F-4D97-AF65-F5344CB8AC3E}">
        <p14:creationId xmlns:p14="http://schemas.microsoft.com/office/powerpoint/2010/main" val="625540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precautions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of work practices used to minimize transmission of HAIs.</a:t>
            </a:r>
          </a:p>
          <a:p>
            <a:pPr>
              <a:lnSpc>
                <a:spcPct val="150000"/>
              </a:lnSpc>
            </a:pPr>
            <a:r>
              <a:rPr lang="en-IN" dirty="0"/>
              <a:t>Measures to be used when providing care to/handling –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IN" dirty="0"/>
              <a:t>All individuals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IN" dirty="0"/>
              <a:t>All specimens (blood or body fluids)</a:t>
            </a:r>
            <a:endParaRPr lang="en-US" dirty="0"/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IN" dirty="0"/>
              <a:t>All needles and sharps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03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 of standard precautions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113338"/>
            <a:ext cx="8246070" cy="3512209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Hand hygiene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Personal protective equipment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Biomedical waste including sharp handling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Spillage cleaning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Disinfection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Respiratory hygiene and cough etiquette</a:t>
            </a:r>
          </a:p>
        </p:txBody>
      </p:sp>
    </p:spTree>
    <p:extLst>
      <p:ext uri="{BB962C8B-B14F-4D97-AF65-F5344CB8AC3E}">
        <p14:creationId xmlns:p14="http://schemas.microsoft.com/office/powerpoint/2010/main" val="3080048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55E02-B807-A590-2559-FBEE5596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Refrences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1D248-0907-128E-3F73-33806633E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Text book of medical microbiology by </a:t>
            </a:r>
            <a:r>
              <a:rPr lang="en-IN" dirty="0" err="1"/>
              <a:t>AnanthNarayan</a:t>
            </a:r>
            <a:r>
              <a:rPr lang="en-IN" dirty="0"/>
              <a:t> and </a:t>
            </a:r>
            <a:r>
              <a:rPr lang="en-IN" dirty="0" err="1"/>
              <a:t>Paniker</a:t>
            </a:r>
            <a:endParaRPr lang="en-IN" dirty="0"/>
          </a:p>
          <a:p>
            <a:r>
              <a:rPr lang="en-IN" dirty="0"/>
              <a:t>Text book of medical microbiology by D R Arora</a:t>
            </a:r>
          </a:p>
          <a:p>
            <a:r>
              <a:rPr lang="en-IN" dirty="0"/>
              <a:t>Text book of medical microbiology by Satish Gupte</a:t>
            </a:r>
          </a:p>
          <a:p>
            <a:r>
              <a:rPr lang="en-IN" dirty="0"/>
              <a:t>Text book of medical microbiology by A. S Sastry</a:t>
            </a:r>
          </a:p>
          <a:p>
            <a:r>
              <a:rPr lang="en-IN" dirty="0"/>
              <a:t>Text book of medical microbiology by Baweja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209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Factors  Affecting HAI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Immune status</a:t>
            </a:r>
          </a:p>
          <a:p>
            <a:r>
              <a:rPr lang="en-US" dirty="0"/>
              <a:t>Hospital environment</a:t>
            </a:r>
          </a:p>
          <a:p>
            <a:r>
              <a:rPr lang="en-US" dirty="0"/>
              <a:t>Hospital organisms</a:t>
            </a:r>
          </a:p>
          <a:p>
            <a:r>
              <a:rPr lang="en-US" dirty="0"/>
              <a:t>Diagnostic or therapeutic interventions</a:t>
            </a:r>
          </a:p>
          <a:p>
            <a:r>
              <a:rPr lang="en-US" dirty="0"/>
              <a:t>Transfusion </a:t>
            </a:r>
          </a:p>
          <a:p>
            <a:r>
              <a:rPr lang="en-US" dirty="0"/>
              <a:t>Poor hospital administration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0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Sources of HAIs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82" y="1103610"/>
            <a:ext cx="8795057" cy="3512209"/>
          </a:xfrm>
        </p:spPr>
        <p:txBody>
          <a:bodyPr/>
          <a:lstStyle/>
          <a:p>
            <a:r>
              <a:rPr lang="en-US" dirty="0"/>
              <a:t>Endogenous source- patient’s own flora </a:t>
            </a:r>
          </a:p>
          <a:p>
            <a:r>
              <a:rPr lang="en-US" dirty="0"/>
              <a:t>Exogenous source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Environmental sources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Health care workers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Other patients </a:t>
            </a:r>
          </a:p>
        </p:txBody>
      </p:sp>
    </p:spTree>
    <p:extLst>
      <p:ext uri="{BB962C8B-B14F-4D97-AF65-F5344CB8AC3E}">
        <p14:creationId xmlns:p14="http://schemas.microsoft.com/office/powerpoint/2010/main" val="3615174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Microorganisms implicated in HAIs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ESKAPE pathogens-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i="1" dirty="0"/>
              <a:t>Enterococcus </a:t>
            </a:r>
            <a:r>
              <a:rPr lang="en-US" i="1" dirty="0" err="1"/>
              <a:t>faecium</a:t>
            </a:r>
            <a:r>
              <a:rPr lang="en-US" i="1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i="1" dirty="0"/>
              <a:t>Staphylococcus aureus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i="1" dirty="0"/>
              <a:t>Klebsiella pneumoniae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i="1" dirty="0"/>
              <a:t>Acinetobacter </a:t>
            </a:r>
            <a:r>
              <a:rPr lang="en-US" i="1" dirty="0" err="1"/>
              <a:t>baumannii</a:t>
            </a:r>
            <a:r>
              <a:rPr lang="en-US" i="1" dirty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i="1" dirty="0"/>
              <a:t>Pseudomonas aeruginosa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i="1" dirty="0"/>
              <a:t>Enterobacter species </a:t>
            </a:r>
            <a:r>
              <a:rPr lang="en-US" dirty="0"/>
              <a:t>and</a:t>
            </a:r>
            <a:r>
              <a:rPr lang="en-US" i="1" dirty="0"/>
              <a:t> Escherichia coli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8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Blood borne infections (BBIs)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HIV</a:t>
            </a:r>
          </a:p>
          <a:p>
            <a:r>
              <a:rPr lang="en-US" dirty="0"/>
              <a:t>Hepatitis B </a:t>
            </a:r>
          </a:p>
          <a:p>
            <a:r>
              <a:rPr lang="en-US" dirty="0"/>
              <a:t>Hepatitis C viruses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Transmitted by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Blood Transfusion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Needle /Other Sharp Injury /Splash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652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5242" y="385038"/>
            <a:ext cx="9305854" cy="61082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Modes of transmission of hospital-acquired pathogens.</a:t>
            </a:r>
            <a:br>
              <a:rPr lang="en-US" b="1" dirty="0"/>
            </a:br>
            <a:endParaRPr lang="en-US" b="1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F27BCF97-CDB3-433B-A692-C86EFD35C2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478297"/>
              </p:ext>
            </p:extLst>
          </p:nvPr>
        </p:nvGraphicFramePr>
        <p:xfrm>
          <a:off x="192325" y="1502815"/>
          <a:ext cx="8759350" cy="287418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5640">
                  <a:extLst>
                    <a:ext uri="{9D8B030D-6E8A-4147-A177-3AD203B41FA5}">
                      <a16:colId xmlns:a16="http://schemas.microsoft.com/office/drawing/2014/main" val="99868480"/>
                    </a:ext>
                  </a:extLst>
                </a:gridCol>
                <a:gridCol w="1714046">
                  <a:extLst>
                    <a:ext uri="{9D8B030D-6E8A-4147-A177-3AD203B41FA5}">
                      <a16:colId xmlns:a16="http://schemas.microsoft.com/office/drawing/2014/main" val="4291312399"/>
                    </a:ext>
                  </a:extLst>
                </a:gridCol>
                <a:gridCol w="6629664">
                  <a:extLst>
                    <a:ext uri="{9D8B030D-6E8A-4147-A177-3AD203B41FA5}">
                      <a16:colId xmlns:a16="http://schemas.microsoft.com/office/drawing/2014/main" val="231140193"/>
                    </a:ext>
                  </a:extLst>
                </a:gridCol>
              </a:tblGrid>
              <a:tr h="39267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 dirty="0">
                          <a:effectLst/>
                        </a:rPr>
                        <a:t>Route</a:t>
                      </a:r>
                      <a:endParaRPr lang="en-IN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>
                          <a:effectLst/>
                        </a:rPr>
                        <a:t>Description</a:t>
                      </a:r>
                      <a:endParaRPr lang="en-IN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952658810"/>
                  </a:ext>
                </a:extLst>
              </a:tr>
              <a:tr h="39267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>
                          <a:effectLst/>
                        </a:rPr>
                        <a:t>Contact transmission</a:t>
                      </a:r>
                      <a:endParaRPr lang="en-IN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>
                          <a:effectLst/>
                        </a:rPr>
                        <a:t> </a:t>
                      </a:r>
                      <a:endParaRPr lang="en-IN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543339958"/>
                  </a:ext>
                </a:extLst>
              </a:tr>
              <a:tr h="3926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IN" sz="17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>
                          <a:effectLst/>
                        </a:rPr>
                        <a:t>Direct contact</a:t>
                      </a:r>
                      <a:endParaRPr lang="en-IN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 dirty="0">
                          <a:effectLst/>
                        </a:rPr>
                        <a:t>Skin to skin contact , MC</a:t>
                      </a:r>
                      <a:endParaRPr lang="en-IN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136406404"/>
                  </a:ext>
                </a:extLst>
              </a:tr>
              <a:tr h="15706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>
                          <a:effectLst/>
                        </a:rPr>
                        <a:t> </a:t>
                      </a:r>
                      <a:endParaRPr lang="en-IN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>
                          <a:effectLst/>
                        </a:rPr>
                        <a:t>Indirect contact</a:t>
                      </a:r>
                      <a:endParaRPr lang="en-IN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 dirty="0">
                          <a:effectLst/>
                        </a:rPr>
                        <a:t>Contaminated inanimate objects such as-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700" dirty="0">
                          <a:effectLst/>
                        </a:rPr>
                        <a:t>Dressings, or gloves, instruments (e.g. stethoscope)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700" dirty="0">
                          <a:effectLst/>
                        </a:rPr>
                        <a:t>Parenteral transmission through- NSI, splashes, saline flush, syringes, vials etc</a:t>
                      </a:r>
                      <a:endParaRPr lang="en-IN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133980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931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5242" y="385038"/>
            <a:ext cx="9305854" cy="61082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Modes of transmission of hospital-acquired pathogens.</a:t>
            </a:r>
            <a:br>
              <a:rPr lang="en-US" b="1" dirty="0"/>
            </a:b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334939"/>
              </p:ext>
            </p:extLst>
          </p:nvPr>
        </p:nvGraphicFramePr>
        <p:xfrm>
          <a:off x="192325" y="1259504"/>
          <a:ext cx="8759350" cy="310896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5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29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46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 dirty="0">
                          <a:effectLst/>
                        </a:rPr>
                        <a:t>Route</a:t>
                      </a:r>
                      <a:endParaRPr lang="en-IN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>
                          <a:effectLst/>
                        </a:rPr>
                        <a:t>Description</a:t>
                      </a:r>
                      <a:endParaRPr lang="en-IN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0"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 dirty="0">
                          <a:effectLst/>
                        </a:rPr>
                        <a:t>Inhalational mode</a:t>
                      </a:r>
                      <a:endParaRPr lang="en-IN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 dirty="0">
                          <a:effectLst/>
                        </a:rPr>
                        <a:t> </a:t>
                      </a:r>
                      <a:endParaRPr lang="en-IN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>
                          <a:effectLst/>
                        </a:rPr>
                        <a:t> </a:t>
                      </a:r>
                      <a:endParaRPr lang="en-IN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 dirty="0">
                          <a:effectLst/>
                        </a:rPr>
                        <a:t>Droplet transmission</a:t>
                      </a:r>
                      <a:endParaRPr lang="en-IN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 dirty="0">
                          <a:effectLst/>
                        </a:rPr>
                        <a:t>Droplets of &gt;5 µm size can travel for shorter distance (&lt;3 feet).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700" dirty="0">
                          <a:effectLst/>
                        </a:rPr>
                        <a:t>Generated while coughing, sneezing, and talking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700" dirty="0">
                          <a:effectLst/>
                        </a:rPr>
                        <a:t>Propelled for a short distance through the air and deposited on the host's body.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700" dirty="0" err="1">
                          <a:effectLst/>
                        </a:rPr>
                        <a:t>E.g</a:t>
                      </a:r>
                      <a:r>
                        <a:rPr lang="en-IN" sz="1700" dirty="0">
                          <a:effectLst/>
                        </a:rPr>
                        <a:t> -bacterial meningitis, diphtheria, respiratory syncytial virus, etc.</a:t>
                      </a:r>
                      <a:endParaRPr lang="en-IN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73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>
                          <a:effectLst/>
                        </a:rPr>
                        <a:t> </a:t>
                      </a:r>
                      <a:endParaRPr lang="en-IN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 u="none" strike="noStrike" dirty="0">
                          <a:effectLst/>
                        </a:rPr>
                        <a:t>Airborne transmission</a:t>
                      </a:r>
                      <a:endParaRPr lang="en-IN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 dirty="0">
                          <a:effectLst/>
                        </a:rPr>
                        <a:t>Airborne droplet nuclei (≤ 5 </a:t>
                      </a:r>
                      <a:r>
                        <a:rPr lang="en-IN" sz="1700" u="none" strike="noStrike" dirty="0">
                          <a:effectLst/>
                        </a:rPr>
                        <a:t>µm</a:t>
                      </a:r>
                      <a:r>
                        <a:rPr lang="en-IN" sz="1700" dirty="0">
                          <a:effectLst/>
                        </a:rPr>
                        <a:t>  size) or dust particles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 dirty="0">
                          <a:effectLst/>
                        </a:rPr>
                        <a:t>Remain suspended in the air for long time and can travel longer distance.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700" dirty="0">
                          <a:effectLst/>
                        </a:rPr>
                        <a:t>This is more efficient mode than droplet transmission.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700" dirty="0">
                          <a:effectLst/>
                        </a:rPr>
                        <a:t>E.g. </a:t>
                      </a:r>
                      <a:r>
                        <a:rPr lang="en-IN" sz="1700" u="none" strike="noStrike" dirty="0">
                          <a:effectLst/>
                        </a:rPr>
                        <a:t>Legionella</a:t>
                      </a:r>
                      <a:r>
                        <a:rPr lang="en-IN" sz="1700" dirty="0">
                          <a:effectLst/>
                        </a:rPr>
                        <a:t>, </a:t>
                      </a:r>
                      <a:r>
                        <a:rPr lang="en-IN" sz="1700" u="none" strike="noStrike" dirty="0">
                          <a:effectLst/>
                        </a:rPr>
                        <a:t>Mycobacterium</a:t>
                      </a:r>
                      <a:r>
                        <a:rPr lang="en-IN" sz="1700" u="none" strike="noStrike" baseline="0" dirty="0">
                          <a:effectLst/>
                        </a:rPr>
                        <a:t> </a:t>
                      </a:r>
                      <a:r>
                        <a:rPr lang="en-IN" sz="1700" u="none" strike="noStrike" dirty="0">
                          <a:effectLst/>
                        </a:rPr>
                        <a:t>tuberculosis</a:t>
                      </a:r>
                      <a:r>
                        <a:rPr lang="en-IN" sz="1700" dirty="0">
                          <a:effectLst/>
                        </a:rPr>
                        <a:t>, </a:t>
                      </a:r>
                      <a:r>
                        <a:rPr lang="en-IN" sz="1700" u="none" strike="noStrike" dirty="0">
                          <a:effectLst/>
                        </a:rPr>
                        <a:t>measles</a:t>
                      </a:r>
                      <a:r>
                        <a:rPr lang="en-IN" sz="1700" dirty="0">
                          <a:effectLst/>
                        </a:rPr>
                        <a:t> and </a:t>
                      </a:r>
                      <a:r>
                        <a:rPr lang="en-IN" sz="1700" u="none" strike="noStrike" dirty="0">
                          <a:effectLst/>
                        </a:rPr>
                        <a:t>varicella</a:t>
                      </a:r>
                      <a:r>
                        <a:rPr lang="en-IN" sz="1700" dirty="0">
                          <a:effectLst/>
                        </a:rPr>
                        <a:t> viruses.</a:t>
                      </a:r>
                      <a:endParaRPr lang="en-IN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638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5242" y="385038"/>
            <a:ext cx="9305854" cy="61082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Modes of transmission of hospital-acquired pathogens.</a:t>
            </a:r>
            <a:br>
              <a:rPr lang="en-US" b="1" dirty="0"/>
            </a:br>
            <a:endParaRPr lang="en-US" b="1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F27BCF97-CDB3-433B-A692-C86EFD35C2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714702"/>
              </p:ext>
            </p:extLst>
          </p:nvPr>
        </p:nvGraphicFramePr>
        <p:xfrm>
          <a:off x="296260" y="1502815"/>
          <a:ext cx="8759350" cy="203436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129686">
                  <a:extLst>
                    <a:ext uri="{9D8B030D-6E8A-4147-A177-3AD203B41FA5}">
                      <a16:colId xmlns:a16="http://schemas.microsoft.com/office/drawing/2014/main" val="99868480"/>
                    </a:ext>
                  </a:extLst>
                </a:gridCol>
                <a:gridCol w="6629664">
                  <a:extLst>
                    <a:ext uri="{9D8B030D-6E8A-4147-A177-3AD203B41FA5}">
                      <a16:colId xmlns:a16="http://schemas.microsoft.com/office/drawing/2014/main" val="231140193"/>
                    </a:ext>
                  </a:extLst>
                </a:gridCol>
              </a:tblGrid>
              <a:tr h="1667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 dirty="0">
                          <a:effectLst/>
                        </a:rPr>
                        <a:t>Route</a:t>
                      </a:r>
                      <a:endParaRPr lang="en-IN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>
                          <a:effectLst/>
                        </a:rPr>
                        <a:t>Description</a:t>
                      </a:r>
                      <a:endParaRPr lang="en-IN" sz="1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952658810"/>
                  </a:ext>
                </a:extLst>
              </a:tr>
              <a:tr h="16673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 dirty="0">
                          <a:effectLst/>
                        </a:rPr>
                        <a:t>Vector</a:t>
                      </a:r>
                      <a:endParaRPr lang="en-IN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1700" dirty="0">
                          <a:effectLst/>
                        </a:rPr>
                        <a:t>Via vectors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such as mosquitoes, flies, etc. carrying the microorganisms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IN" sz="1700" dirty="0">
                          <a:effectLst/>
                        </a:rPr>
                        <a:t>are mode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IN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561116258"/>
                  </a:ext>
                </a:extLst>
              </a:tr>
              <a:tr h="69324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 dirty="0">
                          <a:effectLst/>
                        </a:rPr>
                        <a:t>Common vehicle</a:t>
                      </a:r>
                      <a:endParaRPr lang="en-IN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1700" dirty="0">
                          <a:effectLst/>
                        </a:rPr>
                        <a:t>such as food, water, medications, devices, and equipment.</a:t>
                      </a:r>
                      <a:endParaRPr lang="en-IN" sz="1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63792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15786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6460</TotalTime>
  <Words>915</Words>
  <Application>Microsoft Office PowerPoint</Application>
  <PresentationFormat>On-screen Show (16:9)</PresentationFormat>
  <Paragraphs>160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Courier New</vt:lpstr>
      <vt:lpstr>Gill Sans MT</vt:lpstr>
      <vt:lpstr>Symbol</vt:lpstr>
      <vt:lpstr>Times New Roman</vt:lpstr>
      <vt:lpstr>Wingdings</vt:lpstr>
      <vt:lpstr>Gallery</vt:lpstr>
      <vt:lpstr>Hospital  Accquired Infections</vt:lpstr>
      <vt:lpstr>HAI Definition</vt:lpstr>
      <vt:lpstr>Factors  Affecting HAI</vt:lpstr>
      <vt:lpstr>Sources of HAIs </vt:lpstr>
      <vt:lpstr>Microorganisms implicated in HAIs</vt:lpstr>
      <vt:lpstr>Blood borne infections (BBIs)</vt:lpstr>
      <vt:lpstr> Modes of transmission of hospital-acquired pathogens. </vt:lpstr>
      <vt:lpstr> Modes of transmission of hospital-acquired pathogens. </vt:lpstr>
      <vt:lpstr> Modes of transmission of hospital-acquired pathogens. </vt:lpstr>
      <vt:lpstr>MAJOR TYPES OF HAIs </vt:lpstr>
      <vt:lpstr>Catheter-associated urinary tract infection (CAUTI) </vt:lpstr>
      <vt:lpstr>CAUTI (cont..)</vt:lpstr>
      <vt:lpstr>Central line associated blood stream infection (CLABSI)</vt:lpstr>
      <vt:lpstr>CLABSI (cont..)</vt:lpstr>
      <vt:lpstr>Ventilator associated pneumonia</vt:lpstr>
      <vt:lpstr>VAP (cont..) </vt:lpstr>
      <vt:lpstr>Surgical site infections (SSI) </vt:lpstr>
      <vt:lpstr>SSI (cont..)</vt:lpstr>
      <vt:lpstr>SSI (cont)</vt:lpstr>
      <vt:lpstr>Prevention oF HAIs</vt:lpstr>
      <vt:lpstr>Standard precautions</vt:lpstr>
      <vt:lpstr>Components of standard precautions</vt:lpstr>
      <vt:lpstr>Refrences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Dr Munish</cp:lastModifiedBy>
  <cp:revision>1301</cp:revision>
  <dcterms:created xsi:type="dcterms:W3CDTF">2013-08-21T19:17:07Z</dcterms:created>
  <dcterms:modified xsi:type="dcterms:W3CDTF">2022-09-15T11:10:07Z</dcterms:modified>
</cp:coreProperties>
</file>