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70" r:id="rId4"/>
    <p:sldId id="259" r:id="rId5"/>
    <p:sldId id="260" r:id="rId6"/>
    <p:sldId id="261" r:id="rId7"/>
    <p:sldId id="262" r:id="rId8"/>
    <p:sldId id="265" r:id="rId9"/>
    <p:sldId id="269" r:id="rId10"/>
    <p:sldId id="263" r:id="rId11"/>
    <p:sldId id="264" r:id="rId12"/>
    <p:sldId id="273" r:id="rId13"/>
    <p:sldId id="272" r:id="rId14"/>
    <p:sldId id="277" r:id="rId15"/>
    <p:sldId id="280" r:id="rId16"/>
    <p:sldId id="281" r:id="rId17"/>
    <p:sldId id="282" r:id="rId18"/>
    <p:sldId id="283" r:id="rId19"/>
    <p:sldId id="284" r:id="rId20"/>
    <p:sldId id="299" r:id="rId21"/>
    <p:sldId id="298" r:id="rId22"/>
    <p:sldId id="285" r:id="rId23"/>
    <p:sldId id="300" r:id="rId24"/>
    <p:sldId id="301"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208" autoAdjust="0"/>
  </p:normalViewPr>
  <p:slideViewPr>
    <p:cSldViewPr>
      <p:cViewPr>
        <p:scale>
          <a:sx n="90" d="100"/>
          <a:sy n="90" d="100"/>
        </p:scale>
        <p:origin x="-480" y="-4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EF253-6C31-4F41-9692-DFD394735468}" type="datetimeFigureOut">
              <a:rPr lang="en-US" smtClean="0"/>
              <a:pPr/>
              <a:t>9/1/2022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01BF6-63C1-4A82-A96F-0BDA2CFE6C6F}" type="slidenum">
              <a:rPr lang="en-US" smtClean="0"/>
              <a:pPr/>
              <a:t>‹#›</a:t>
            </a:fld>
            <a:endParaRPr lang="en-US"/>
          </a:p>
        </p:txBody>
      </p:sp>
    </p:spTree>
    <p:extLst>
      <p:ext uri="{BB962C8B-B14F-4D97-AF65-F5344CB8AC3E}">
        <p14:creationId xmlns:p14="http://schemas.microsoft.com/office/powerpoint/2010/main" val="407974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First education is derived from the Latin word ''</a:t>
            </a:r>
            <a:r>
              <a:rPr lang="en-US" dirty="0" err="1" smtClean="0"/>
              <a:t>Educare</a:t>
            </a:r>
            <a:r>
              <a:rPr lang="en-US" dirty="0" smtClean="0"/>
              <a:t>'' which means ''to lead out'' or ''to draw out''. It meaning is a carbon copy of the previous 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According to another view, the term is derived from the Latin word ''</a:t>
            </a:r>
            <a:r>
              <a:rPr lang="en-US" dirty="0" err="1" smtClean="0"/>
              <a:t>educare</a:t>
            </a:r>
            <a:r>
              <a:rPr lang="en-US" dirty="0" smtClean="0"/>
              <a:t>'' which means to bring up'' ''to raise'' or to nourish''. It means that education is an external imposition on the child and man.</a:t>
            </a: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7A601BF6-63C1-4A82-A96F-0BDA2CFE6C6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Times New Roman" pitchFamily="18" charset="0"/>
              </a:rPr>
              <a:t>Today education system not merely deals with mental enhancement of an individual, but also a source of physical activities that’s leads to all-round development of an individual. The best individual is one who is physically fit, mentally sound and sharp, emotionally balanced and socially well adjusted. It is therefore, physical education said to be an integral part of “Total Education’.</a:t>
            </a:r>
            <a:endParaRPr lang="en-US" dirty="0"/>
          </a:p>
        </p:txBody>
      </p:sp>
      <p:sp>
        <p:nvSpPr>
          <p:cNvPr id="4" name="Slide Number Placeholder 3"/>
          <p:cNvSpPr>
            <a:spLocks noGrp="1"/>
          </p:cNvSpPr>
          <p:nvPr>
            <p:ph type="sldNum" sz="quarter" idx="10"/>
          </p:nvPr>
        </p:nvSpPr>
        <p:spPr/>
        <p:txBody>
          <a:bodyPr/>
          <a:lstStyle/>
          <a:p>
            <a:fld id="{7A601BF6-63C1-4A82-A96F-0BDA2CFE6C6F}"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COAPEA- THE COMMITTEE ON OBJECTIVES OF THE AMERICAN PHYSICAL EDUCATION ASSOCIATION</a:t>
            </a:r>
            <a:r>
              <a:rPr lang="en-US" baseline="0" dirty="0" smtClean="0"/>
              <a:t> (1934)</a:t>
            </a:r>
            <a:endParaRPr lang="en-US" dirty="0"/>
          </a:p>
        </p:txBody>
      </p:sp>
      <p:sp>
        <p:nvSpPr>
          <p:cNvPr id="4" name="Slide Number Placeholder 3"/>
          <p:cNvSpPr>
            <a:spLocks noGrp="1"/>
          </p:cNvSpPr>
          <p:nvPr>
            <p:ph type="sldNum" sz="quarter" idx="10"/>
          </p:nvPr>
        </p:nvSpPr>
        <p:spPr/>
        <p:txBody>
          <a:bodyPr/>
          <a:lstStyle/>
          <a:p>
            <a:fld id="{868FCE7D-34B6-4EF5-A200-3D61A91A9132}"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9/1/2022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9/1/2022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9/1/2022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9/1/2022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9/1/2022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9/1/2022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9/1/2022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7338" y="1905000"/>
            <a:ext cx="8856662" cy="2819400"/>
          </a:xfrm>
          <a:prstGeom prst="rect">
            <a:avLst/>
          </a:prstGeom>
          <a:noFill/>
          <a:ln w="9525">
            <a:noFill/>
            <a:round/>
            <a:headEnd/>
            <a:tailEnd/>
          </a:ln>
        </p:spPr>
        <p:txBody>
          <a:bodyPr vert="horz" wrap="square" lIns="90000" tIns="46800" rIns="90000" bIns="46800" numCol="1" rtlCol="0" anchor="ctr" anchorCtr="0" compatLnSpc="1">
            <a:prstTxWarp prst="textNoShape">
              <a:avLst/>
            </a:prstTxWarp>
            <a:noAutofit/>
          </a:bodyPr>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itchFamily="16" charset="0"/>
              <a:buNone/>
              <a:tabLst/>
              <a:defRPr/>
            </a:pPr>
            <a:endParaRPr lang="en-US" sz="4800" b="1" i="1" kern="0" dirty="0" smtClean="0">
              <a:solidFill>
                <a:schemeClr val="tx2">
                  <a:lumMod val="50000"/>
                </a:schemeClr>
              </a:solidFill>
              <a:latin typeface="Times New Roman" pitchFamily="18" charset="0"/>
              <a:ea typeface="+mj-ea"/>
              <a:cs typeface="Times New Roman" pitchFamily="18" charset="0"/>
            </a:endParaRPr>
          </a:p>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itchFamily="16" charset="0"/>
              <a:buNone/>
              <a:tabLst/>
              <a:defRPr/>
            </a:pPr>
            <a:r>
              <a:rPr lang="en-US" sz="6000" b="1" i="1" kern="0" dirty="0" smtClean="0">
                <a:solidFill>
                  <a:srgbClr val="00B050"/>
                </a:solidFill>
                <a:latin typeface="Bradley Hand ITC" pitchFamily="66" charset="0"/>
                <a:ea typeface="+mj-ea"/>
                <a:cs typeface="+mj-cs"/>
              </a:rPr>
              <a:t>History &amp; Foundation of Physical Education</a:t>
            </a:r>
            <a:endParaRPr kumimoji="0" lang="en-IN" sz="6000" b="1" i="1" u="none" strike="noStrike" kern="0" cap="none" spc="0" normalizeH="0" baseline="0" noProof="0" dirty="0">
              <a:ln>
                <a:noFill/>
              </a:ln>
              <a:solidFill>
                <a:srgbClr val="00B050"/>
              </a:solidFill>
              <a:effectLst/>
              <a:uLnTx/>
              <a:uFillTx/>
              <a:latin typeface="Bradley Hand ITC" pitchFamily="66" charset="0"/>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2800" dirty="0" smtClean="0">
                <a:latin typeface="Times New Roman" pitchFamily="18" charset="0"/>
                <a:cs typeface="Times New Roman" pitchFamily="18" charset="0"/>
              </a:rPr>
              <a:t>Physical education is the phase of the whole field of education that deals with big muscles activity and their related response.</a:t>
            </a:r>
          </a:p>
          <a:p>
            <a:pPr lvl="8">
              <a:buNone/>
            </a:pPr>
            <a:r>
              <a:rPr lang="en-US" dirty="0" smtClean="0"/>
              <a:t>						</a:t>
            </a:r>
            <a:r>
              <a:rPr lang="en-US" sz="2800" b="1" dirty="0" smtClean="0">
                <a:latin typeface="Times New Roman" pitchFamily="18" charset="0"/>
                <a:cs typeface="Times New Roman" pitchFamily="18" charset="0"/>
              </a:rPr>
              <a:t>J.B.  Nash</a:t>
            </a:r>
          </a:p>
          <a:p>
            <a:pPr algn="just"/>
            <a:r>
              <a:rPr lang="en-US" sz="2800" dirty="0" smtClean="0">
                <a:latin typeface="Times New Roman" pitchFamily="18" charset="0"/>
                <a:cs typeface="Times New Roman" pitchFamily="18" charset="0"/>
              </a:rPr>
              <a:t>Physical education is education through physical activities for the development of total personality the personality of the child and its fulfillment and perfection in the body, mind and sprit. </a:t>
            </a:r>
            <a:r>
              <a:rPr lang="en-US" dirty="0" smtClean="0"/>
              <a:t>								</a:t>
            </a:r>
            <a:r>
              <a:rPr lang="en-US" sz="2800" b="1" dirty="0" smtClean="0">
                <a:latin typeface="Times New Roman" pitchFamily="18" charset="0"/>
                <a:cs typeface="Times New Roman" pitchFamily="18" charset="0"/>
              </a:rPr>
              <a:t>J.P.  Thomas</a:t>
            </a:r>
            <a:endParaRPr lang="en-US" sz="2800"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just"/>
            <a:r>
              <a:rPr lang="en-US" dirty="0" smtClean="0">
                <a:solidFill>
                  <a:srgbClr val="00B050"/>
                </a:solidFill>
              </a:rPr>
              <a:t>Definition of Physical Education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2800" dirty="0" smtClean="0">
                <a:latin typeface="Times New Roman" pitchFamily="18" charset="0"/>
                <a:cs typeface="Times New Roman" pitchFamily="18" charset="0"/>
              </a:rPr>
              <a:t>“Physical education is the sum of man’s physical activities. Selected as to kind and conducted as to outcomes.”</a:t>
            </a:r>
          </a:p>
          <a:p>
            <a:pPr algn="just">
              <a:buNone/>
            </a:pPr>
            <a:r>
              <a:rPr lang="en-US" dirty="0" smtClean="0"/>
              <a:t>							      </a:t>
            </a:r>
            <a:r>
              <a:rPr lang="en-US" sz="2800" b="1" dirty="0" smtClean="0">
                <a:latin typeface="Times New Roman" pitchFamily="18" charset="0"/>
                <a:cs typeface="Times New Roman" pitchFamily="18" charset="0"/>
              </a:rPr>
              <a:t>J.F. William</a:t>
            </a:r>
          </a:p>
          <a:p>
            <a:pPr algn="just"/>
            <a:r>
              <a:rPr lang="en-US" sz="2800" dirty="0" smtClean="0">
                <a:latin typeface="Times New Roman" pitchFamily="18" charset="0"/>
                <a:cs typeface="Times New Roman" pitchFamily="18" charset="0"/>
              </a:rPr>
              <a:t>Physical education is the way of education through physical activities which are selected and carried on with full regard to values in human growth, development of behavior.”</a:t>
            </a:r>
          </a:p>
          <a:p>
            <a:pPr lvl="8">
              <a:buNone/>
            </a:pPr>
            <a:r>
              <a:rPr lang="en-US" dirty="0" smtClean="0"/>
              <a:t>						</a:t>
            </a:r>
            <a:r>
              <a:rPr lang="en-US" sz="2800" b="1" dirty="0" smtClean="0">
                <a:latin typeface="Times New Roman" pitchFamily="18" charset="0"/>
                <a:cs typeface="Times New Roman" pitchFamily="18" charset="0"/>
              </a:rPr>
              <a:t>J.B.  Nash</a:t>
            </a:r>
            <a:endParaRPr lang="en-US" sz="2800" dirty="0" smtClean="0">
              <a:latin typeface="Times New Roman" pitchFamily="18" charset="0"/>
              <a:cs typeface="Times New Roman" pitchFamily="18" charset="0"/>
            </a:endParaRPr>
          </a:p>
          <a:p>
            <a:pPr lvl="8">
              <a:buNone/>
            </a:pPr>
            <a:endParaRPr lang="en-US" sz="28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1"/>
            <a:ext cx="8229600" cy="3581400"/>
          </a:xfrm>
        </p:spPr>
        <p:txBody>
          <a:bodyPr/>
          <a:lstStyle/>
          <a:p>
            <a:endParaRPr lang="en-US" dirty="0" smtClean="0"/>
          </a:p>
          <a:p>
            <a:r>
              <a:rPr lang="en-US" sz="2800" dirty="0" smtClean="0"/>
              <a:t>How the system of education has changed in recent years in India</a:t>
            </a:r>
          </a:p>
          <a:p>
            <a:r>
              <a:rPr lang="en-US" sz="2800" dirty="0" smtClean="0"/>
              <a:t>What do you think about the origin of Sports and Physical education in India</a:t>
            </a:r>
          </a:p>
          <a:p>
            <a:r>
              <a:rPr lang="en-US" sz="2800" dirty="0" smtClean="0"/>
              <a:t>Difference between old and new system of education</a:t>
            </a:r>
          </a:p>
          <a:p>
            <a:endParaRPr lang="en-US" dirty="0" smtClean="0"/>
          </a:p>
          <a:p>
            <a:endParaRPr lang="en-US" dirty="0"/>
          </a:p>
        </p:txBody>
      </p:sp>
      <p:sp>
        <p:nvSpPr>
          <p:cNvPr id="3" name="Title 2"/>
          <p:cNvSpPr>
            <a:spLocks noGrp="1"/>
          </p:cNvSpPr>
          <p:nvPr>
            <p:ph type="title"/>
          </p:nvPr>
        </p:nvSpPr>
        <p:spPr>
          <a:xfrm>
            <a:off x="533400" y="685800"/>
            <a:ext cx="8229600" cy="1477962"/>
          </a:xfrm>
        </p:spPr>
        <p:txBody>
          <a:bodyPr>
            <a:noAutofit/>
          </a:bodyPr>
          <a:lstStyle/>
          <a:p>
            <a:r>
              <a:rPr lang="en-US" sz="3600" dirty="0" smtClean="0"/>
              <a:t>Discussion over the misconception  about Education &amp; Physical Education</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C00000"/>
                </a:solidFill>
              </a:rPr>
              <a:t>Name ten Physical Activities done in pre - historic period</a:t>
            </a:r>
          </a:p>
          <a:p>
            <a:pPr>
              <a:buNone/>
            </a:pPr>
            <a:endParaRPr lang="en-US" dirty="0" smtClean="0"/>
          </a:p>
          <a:p>
            <a:r>
              <a:rPr lang="en-US" dirty="0" smtClean="0">
                <a:solidFill>
                  <a:srgbClr val="FF0000"/>
                </a:solidFill>
              </a:rPr>
              <a:t>What are the economic type games, and give two examples?</a:t>
            </a:r>
          </a:p>
          <a:p>
            <a:endParaRPr lang="en-US" dirty="0" smtClean="0"/>
          </a:p>
          <a:p>
            <a:r>
              <a:rPr lang="en-US" dirty="0" smtClean="0">
                <a:solidFill>
                  <a:srgbClr val="0070C0"/>
                </a:solidFill>
              </a:rPr>
              <a:t>In your opinion has television reduced social-interaction games? </a:t>
            </a:r>
            <a:endParaRPr lang="en-US" dirty="0">
              <a:solidFill>
                <a:srgbClr val="0070C0"/>
              </a:solidFill>
            </a:endParaRPr>
          </a:p>
        </p:txBody>
      </p:sp>
      <p:sp>
        <p:nvSpPr>
          <p:cNvPr id="3" name="Title 2"/>
          <p:cNvSpPr>
            <a:spLocks noGrp="1"/>
          </p:cNvSpPr>
          <p:nvPr>
            <p:ph type="title"/>
          </p:nvPr>
        </p:nvSpPr>
        <p:spPr/>
        <p:txBody>
          <a:bodyPr/>
          <a:lstStyle/>
          <a:p>
            <a:r>
              <a:rPr lang="en-US" dirty="0" smtClean="0">
                <a:solidFill>
                  <a:srgbClr val="00B050"/>
                </a:solidFill>
              </a:rPr>
              <a:t>Study Question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Autofit/>
          </a:bodyPr>
          <a:lstStyle/>
          <a:p>
            <a:pPr algn="just"/>
            <a:r>
              <a:rPr lang="en-US" sz="4000" b="1" dirty="0" smtClean="0">
                <a:solidFill>
                  <a:srgbClr val="00B050"/>
                </a:solidFill>
              </a:rPr>
              <a:t>Aim &amp; objective of Physical Education</a:t>
            </a:r>
            <a:endParaRPr lang="en-US" sz="4000" b="1" dirty="0">
              <a:solidFill>
                <a:srgbClr val="00B050"/>
              </a:solidFill>
            </a:endParaRPr>
          </a:p>
        </p:txBody>
      </p:sp>
      <p:pic>
        <p:nvPicPr>
          <p:cNvPr id="23554" name="Picture 2" descr="a) Definition of Physical Education (b) Aims &amp;amp; Objectives of Physical  Education 1.2 Development of Physical Education – Post Independence. - ppt  download"/>
          <p:cNvPicPr>
            <a:picLocks noChangeAspect="1" noChangeArrowheads="1"/>
          </p:cNvPicPr>
          <p:nvPr/>
        </p:nvPicPr>
        <p:blipFill>
          <a:blip r:embed="rId2"/>
          <a:srcRect/>
          <a:stretch>
            <a:fillRect/>
          </a:stretch>
        </p:blipFill>
        <p:spPr bwMode="auto">
          <a:xfrm>
            <a:off x="381000" y="1371600"/>
            <a:ext cx="8458200" cy="5181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7410" name="Picture 2" descr="AIM &amp; OBJECTIVE OF PHYSICAL&#10;EDUCATION&#10;Aim of Physical Education-&#10;ï Over all development of an Individual&#10;Objectives of Phy..."/>
          <p:cNvPicPr>
            <a:picLocks noChangeAspect="1" noChangeArrowheads="1"/>
          </p:cNvPicPr>
          <p:nvPr/>
        </p:nvPicPr>
        <p:blipFill>
          <a:blip r:embed="rId2"/>
          <a:srcRect/>
          <a:stretch>
            <a:fillRect/>
          </a:stretch>
        </p:blipFill>
        <p:spPr bwMode="auto">
          <a:xfrm>
            <a:off x="457200" y="304800"/>
            <a:ext cx="8305800" cy="57816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Aim of physical education, like general education, is to develop human personality in its totally well planned activity programs. </a:t>
            </a:r>
          </a:p>
          <a:p>
            <a:pPr algn="just"/>
            <a:r>
              <a:rPr lang="en-US" dirty="0" smtClean="0"/>
              <a:t>All round development of an individual or wholesome development of human personality and moral aspects to make an individual a good citizen who is able to make contribution in growth process of his / her nation in own way.</a:t>
            </a:r>
            <a:endParaRPr lang="en-US" dirty="0"/>
          </a:p>
        </p:txBody>
      </p:sp>
      <p:sp>
        <p:nvSpPr>
          <p:cNvPr id="2" name="Title 1"/>
          <p:cNvSpPr>
            <a:spLocks noGrp="1"/>
          </p:cNvSpPr>
          <p:nvPr>
            <p:ph type="title"/>
          </p:nvPr>
        </p:nvSpPr>
        <p:spPr/>
        <p:txBody>
          <a:bodyPr/>
          <a:lstStyle/>
          <a:p>
            <a:r>
              <a:rPr lang="en-US" dirty="0" smtClean="0">
                <a:solidFill>
                  <a:srgbClr val="00B050"/>
                </a:solidFill>
              </a:rPr>
              <a:t>AIMS OF PHYSICAL EDUCATION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3200" dirty="0" smtClean="0"/>
              <a:t>Objectives of physical education are steps considered towards the attainment of the AIM. They are the particular and precise means employed to realize an aim. </a:t>
            </a:r>
          </a:p>
          <a:p>
            <a:pPr algn="just"/>
            <a:r>
              <a:rPr lang="en-US" sz="3200" dirty="0" smtClean="0"/>
              <a:t>The movement an aim is achieved it become an objective in the action that goal on continuing.  </a:t>
            </a:r>
            <a:endParaRPr lang="en-US" sz="3200" dirty="0"/>
          </a:p>
        </p:txBody>
      </p:sp>
      <p:sp>
        <p:nvSpPr>
          <p:cNvPr id="3" name="Title 2"/>
          <p:cNvSpPr>
            <a:spLocks noGrp="1"/>
          </p:cNvSpPr>
          <p:nvPr>
            <p:ph type="title"/>
          </p:nvPr>
        </p:nvSpPr>
        <p:spPr/>
        <p:txBody>
          <a:bodyPr>
            <a:normAutofit fontScale="90000"/>
          </a:bodyPr>
          <a:lstStyle/>
          <a:p>
            <a:r>
              <a:rPr lang="en-US" sz="4400" dirty="0" smtClean="0">
                <a:solidFill>
                  <a:srgbClr val="00B050"/>
                </a:solidFill>
                <a:effectLst/>
              </a:rPr>
              <a:t>Objectives of Physical Education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600" dirty="0" smtClean="0">
                <a:solidFill>
                  <a:srgbClr val="0070C0"/>
                </a:solidFill>
              </a:rPr>
              <a:t>Physical Development Objective</a:t>
            </a:r>
          </a:p>
          <a:p>
            <a:r>
              <a:rPr lang="en-US" sz="3600" dirty="0" smtClean="0">
                <a:solidFill>
                  <a:srgbClr val="002060"/>
                </a:solidFill>
              </a:rPr>
              <a:t>Motor and Movement Development </a:t>
            </a:r>
          </a:p>
          <a:p>
            <a:r>
              <a:rPr lang="en-US" sz="3600" b="1" dirty="0" smtClean="0">
                <a:solidFill>
                  <a:srgbClr val="7030A0"/>
                </a:solidFill>
              </a:rPr>
              <a:t>Cognitive and Mental Development </a:t>
            </a:r>
            <a:endParaRPr lang="en-US" sz="3600" b="1" dirty="0" smtClean="0">
              <a:solidFill>
                <a:srgbClr val="FF0000"/>
              </a:solidFill>
            </a:endParaRPr>
          </a:p>
          <a:p>
            <a:r>
              <a:rPr lang="en-US" sz="3600" b="1" dirty="0" smtClean="0">
                <a:solidFill>
                  <a:srgbClr val="FF0000"/>
                </a:solidFill>
              </a:rPr>
              <a:t>Social Development Objective</a:t>
            </a:r>
          </a:p>
          <a:p>
            <a:r>
              <a:rPr lang="en-US" sz="3600" b="1" dirty="0" smtClean="0">
                <a:solidFill>
                  <a:schemeClr val="accent6"/>
                </a:solidFill>
              </a:rPr>
              <a:t>Culture Development Objective</a:t>
            </a:r>
          </a:p>
          <a:p>
            <a:r>
              <a:rPr lang="en-US" sz="3600" b="1" dirty="0" smtClean="0">
                <a:solidFill>
                  <a:srgbClr val="00B050"/>
                </a:solidFill>
              </a:rPr>
              <a:t>Spiritual Development Objective </a:t>
            </a:r>
            <a:endParaRPr lang="en-US" sz="3600" b="1" dirty="0">
              <a:solidFill>
                <a:srgbClr val="00B050"/>
              </a:solidFill>
            </a:endParaRPr>
          </a:p>
        </p:txBody>
      </p:sp>
      <p:sp>
        <p:nvSpPr>
          <p:cNvPr id="3" name="Title 2"/>
          <p:cNvSpPr>
            <a:spLocks noGrp="1"/>
          </p:cNvSpPr>
          <p:nvPr>
            <p:ph type="title"/>
          </p:nvPr>
        </p:nvSpPr>
        <p:spPr/>
        <p:txBody>
          <a:bodyPr/>
          <a:lstStyle/>
          <a:p>
            <a:r>
              <a:rPr lang="en-US" dirty="0" smtClean="0">
                <a:solidFill>
                  <a:srgbClr val="00B050"/>
                </a:solidFill>
              </a:rPr>
              <a:t>According to Charles A. Bucher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solidFill>
                  <a:srgbClr val="0070C0"/>
                </a:solidFill>
              </a:rPr>
              <a:t>Physical Fitness</a:t>
            </a:r>
          </a:p>
          <a:p>
            <a:r>
              <a:rPr lang="en-US" sz="4000" dirty="0" smtClean="0">
                <a:solidFill>
                  <a:srgbClr val="002060"/>
                </a:solidFill>
              </a:rPr>
              <a:t>Mental health &amp; efficiency</a:t>
            </a:r>
          </a:p>
          <a:p>
            <a:r>
              <a:rPr lang="en-US" sz="4000" b="1" dirty="0" smtClean="0">
                <a:solidFill>
                  <a:srgbClr val="7030A0"/>
                </a:solidFill>
              </a:rPr>
              <a:t>Social Moral Character</a:t>
            </a:r>
            <a:endParaRPr lang="en-US" sz="4000" b="1" dirty="0" smtClean="0">
              <a:solidFill>
                <a:srgbClr val="FF0000"/>
              </a:solidFill>
            </a:endParaRPr>
          </a:p>
          <a:p>
            <a:r>
              <a:rPr lang="en-US" sz="4000" b="1" dirty="0" smtClean="0">
                <a:solidFill>
                  <a:srgbClr val="FF0000"/>
                </a:solidFill>
              </a:rPr>
              <a:t>Emotional expression &amp; control</a:t>
            </a:r>
          </a:p>
          <a:p>
            <a:r>
              <a:rPr lang="en-US" sz="4000" b="1" dirty="0" smtClean="0">
                <a:solidFill>
                  <a:srgbClr val="00B050"/>
                </a:solidFill>
              </a:rPr>
              <a:t>Appreciation </a:t>
            </a:r>
          </a:p>
        </p:txBody>
      </p:sp>
      <p:sp>
        <p:nvSpPr>
          <p:cNvPr id="3" name="Title 2"/>
          <p:cNvSpPr>
            <a:spLocks noGrp="1"/>
          </p:cNvSpPr>
          <p:nvPr>
            <p:ph type="title"/>
          </p:nvPr>
        </p:nvSpPr>
        <p:spPr/>
        <p:txBody>
          <a:bodyPr>
            <a:normAutofit/>
          </a:bodyPr>
          <a:lstStyle/>
          <a:p>
            <a:r>
              <a:rPr lang="en-US" sz="4000" dirty="0" smtClean="0">
                <a:solidFill>
                  <a:srgbClr val="00B050"/>
                </a:solidFill>
              </a:rPr>
              <a:t>According to COAPEA (1934)</a:t>
            </a:r>
            <a:endParaRPr lang="en-US" sz="4000" dirty="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4343400" cy="3962400"/>
          </a:xfrm>
        </p:spPr>
        <p:txBody>
          <a:bodyPr>
            <a:normAutofit fontScale="62500" lnSpcReduction="20000"/>
          </a:bodyPr>
          <a:lstStyle/>
          <a:p>
            <a:pPr marL="0" indent="0" algn="ctr">
              <a:buNone/>
            </a:pPr>
            <a:endParaRPr lang="en-US" dirty="0" smtClean="0">
              <a:latin typeface="Times New Roman" pitchFamily="18" charset="0"/>
              <a:cs typeface="Times New Roman" pitchFamily="18" charset="0"/>
            </a:endParaRPr>
          </a:p>
          <a:p>
            <a:pPr marL="958914" lvl="2" indent="-465138" algn="just">
              <a:buFont typeface="Wingdings" pitchFamily="2" charset="2"/>
              <a:buChar char="ü"/>
            </a:pPr>
            <a:r>
              <a:rPr lang="en-US" sz="3800" dirty="0" smtClean="0">
                <a:solidFill>
                  <a:srgbClr val="C00000"/>
                </a:solidFill>
              </a:rPr>
              <a:t>Education </a:t>
            </a:r>
          </a:p>
          <a:p>
            <a:pPr marL="465138" indent="-465138" algn="just">
              <a:buNone/>
            </a:pPr>
            <a:r>
              <a:rPr lang="en-US" dirty="0" smtClean="0"/>
              <a:t>	</a:t>
            </a:r>
          </a:p>
          <a:p>
            <a:pPr marL="465138" indent="-465138" algn="just">
              <a:buNone/>
            </a:pPr>
            <a:r>
              <a:rPr lang="en-US" dirty="0" smtClean="0"/>
              <a:t>	</a:t>
            </a:r>
          </a:p>
          <a:p>
            <a:pPr marL="465138" indent="-465138" algn="just">
              <a:buNone/>
            </a:pPr>
            <a:endParaRPr lang="en-US" dirty="0" smtClean="0"/>
          </a:p>
          <a:p>
            <a:pPr marL="465138" indent="-465138" algn="just">
              <a:buNone/>
            </a:pPr>
            <a:endParaRPr lang="en-US" dirty="0" smtClean="0"/>
          </a:p>
          <a:p>
            <a:pPr marL="465138" indent="-465138" algn="just">
              <a:buNone/>
            </a:pPr>
            <a:r>
              <a:rPr lang="en-US" dirty="0" smtClean="0"/>
              <a:t>		</a:t>
            </a:r>
          </a:p>
          <a:p>
            <a:pPr marL="465138" indent="-465138" algn="just">
              <a:buNone/>
            </a:pPr>
            <a:r>
              <a:rPr lang="en-US" dirty="0" smtClean="0"/>
              <a:t>		</a:t>
            </a:r>
            <a:r>
              <a:rPr lang="en-US" sz="4400" b="1" dirty="0" smtClean="0">
                <a:solidFill>
                  <a:srgbClr val="002060"/>
                </a:solidFill>
              </a:rPr>
              <a:t>“</a:t>
            </a:r>
            <a:r>
              <a:rPr lang="en-US" sz="4400" b="1" dirty="0" err="1" smtClean="0">
                <a:solidFill>
                  <a:srgbClr val="002060"/>
                </a:solidFill>
              </a:rPr>
              <a:t>Educare</a:t>
            </a:r>
            <a:r>
              <a:rPr lang="en-US" sz="4400" b="1" dirty="0" smtClean="0">
                <a:solidFill>
                  <a:srgbClr val="002060"/>
                </a:solidFill>
              </a:rPr>
              <a:t>” </a:t>
            </a:r>
            <a:endParaRPr lang="en-US" b="1" dirty="0" smtClean="0">
              <a:solidFill>
                <a:srgbClr val="002060"/>
              </a:solidFill>
            </a:endParaRPr>
          </a:p>
          <a:p>
            <a:pPr marL="465138" indent="-465138" algn="just">
              <a:buNone/>
            </a:pPr>
            <a:endParaRPr lang="en-US" dirty="0" smtClean="0"/>
          </a:p>
          <a:p>
            <a:pPr marL="465138" indent="-465138" algn="just">
              <a:buNone/>
            </a:pPr>
            <a:endParaRPr lang="en-US" dirty="0" smtClean="0"/>
          </a:p>
          <a:p>
            <a:pPr marL="465138" indent="-465138" algn="just">
              <a:buNone/>
            </a:pPr>
            <a:r>
              <a:rPr lang="en-US" dirty="0" smtClean="0"/>
              <a:t>	</a:t>
            </a:r>
          </a:p>
          <a:p>
            <a:pPr marL="465138" indent="-465138" algn="just">
              <a:buNone/>
            </a:pPr>
            <a:endParaRPr lang="en-US" dirty="0" smtClean="0"/>
          </a:p>
          <a:p>
            <a:pPr marL="465138" indent="-465138" algn="just">
              <a:buNone/>
            </a:pPr>
            <a:r>
              <a:rPr lang="en-US" sz="3800" dirty="0" smtClean="0">
                <a:solidFill>
                  <a:srgbClr val="0070C0"/>
                </a:solidFill>
              </a:rPr>
              <a:t>		“to lead out” </a:t>
            </a:r>
          </a:p>
          <a:p>
            <a:pPr marL="465138" indent="-465138" algn="just">
              <a:buNone/>
            </a:pPr>
            <a:r>
              <a:rPr lang="en-US" dirty="0" smtClean="0"/>
              <a:t>		</a:t>
            </a:r>
            <a:endParaRPr lang="en-US" dirty="0" smtClean="0">
              <a:latin typeface="Times New Roman" pitchFamily="18" charset="0"/>
              <a:cs typeface="Times New Roman" pitchFamily="18" charset="0"/>
            </a:endParaRPr>
          </a:p>
        </p:txBody>
      </p:sp>
      <p:sp>
        <p:nvSpPr>
          <p:cNvPr id="5" name="Title 4"/>
          <p:cNvSpPr>
            <a:spLocks noGrp="1"/>
          </p:cNvSpPr>
          <p:nvPr>
            <p:ph type="title"/>
          </p:nvPr>
        </p:nvSpPr>
        <p:spPr>
          <a:xfrm>
            <a:off x="457200" y="685800"/>
            <a:ext cx="8229600" cy="1143000"/>
          </a:xfrm>
        </p:spPr>
        <p:txBody>
          <a:bodyPr>
            <a:normAutofit fontScale="90000"/>
          </a:bodyPr>
          <a:lstStyle/>
          <a:p>
            <a:pPr algn="ctr"/>
            <a:r>
              <a:rPr lang="en-US" sz="4400" u="sng" dirty="0" smtClean="0">
                <a:solidFill>
                  <a:srgbClr val="00B050"/>
                </a:solidFill>
                <a:latin typeface="Times New Roman" pitchFamily="18" charset="0"/>
                <a:cs typeface="Times New Roman" pitchFamily="18" charset="0"/>
              </a:rPr>
              <a:t>What is Education?</a:t>
            </a:r>
            <a:br>
              <a:rPr lang="en-US" sz="4400" u="sng" dirty="0" smtClean="0">
                <a:solidFill>
                  <a:srgbClr val="00B050"/>
                </a:solidFill>
                <a:latin typeface="Times New Roman" pitchFamily="18" charset="0"/>
                <a:cs typeface="Times New Roman" pitchFamily="18" charset="0"/>
              </a:rPr>
            </a:br>
            <a:endParaRPr lang="en-US" dirty="0"/>
          </a:p>
        </p:txBody>
      </p:sp>
      <p:pic>
        <p:nvPicPr>
          <p:cNvPr id="6" name="Picture 5" descr="education-1-1.jpg"/>
          <p:cNvPicPr>
            <a:picLocks noChangeAspect="1"/>
          </p:cNvPicPr>
          <p:nvPr/>
        </p:nvPicPr>
        <p:blipFill>
          <a:blip r:embed="rId3" cstate="print"/>
          <a:stretch>
            <a:fillRect/>
          </a:stretch>
        </p:blipFill>
        <p:spPr>
          <a:xfrm>
            <a:off x="3962400" y="1981200"/>
            <a:ext cx="5181601" cy="3429000"/>
          </a:xfrm>
          <a:prstGeom prst="rect">
            <a:avLst/>
          </a:prstGeom>
        </p:spPr>
      </p:pic>
      <p:sp>
        <p:nvSpPr>
          <p:cNvPr id="7" name="Down Arrow 6"/>
          <p:cNvSpPr/>
          <p:nvPr/>
        </p:nvSpPr>
        <p:spPr>
          <a:xfrm>
            <a:off x="1981200" y="2438400"/>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Down Arrow 7"/>
          <p:cNvSpPr/>
          <p:nvPr/>
        </p:nvSpPr>
        <p:spPr>
          <a:xfrm>
            <a:off x="2057400" y="4114800"/>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4274" name="Picture 2" descr="PEC: Bulletin Boards for Physical Education"/>
          <p:cNvPicPr>
            <a:picLocks noChangeAspect="1" noChangeArrowheads="1"/>
          </p:cNvPicPr>
          <p:nvPr/>
        </p:nvPicPr>
        <p:blipFill>
          <a:blip r:embed="rId2"/>
          <a:srcRect/>
          <a:stretch>
            <a:fillRect/>
          </a:stretch>
        </p:blipFill>
        <p:spPr bwMode="auto">
          <a:xfrm>
            <a:off x="381000" y="152400"/>
            <a:ext cx="8305800" cy="6324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53250" name="Picture 2" descr="NCERT Notes for Changing Trends &amp;amp; Career in Physical Education Class 11 PhE"/>
          <p:cNvPicPr>
            <a:picLocks noChangeAspect="1" noChangeArrowheads="1"/>
          </p:cNvPicPr>
          <p:nvPr/>
        </p:nvPicPr>
        <p:blipFill>
          <a:blip r:embed="rId2"/>
          <a:srcRect/>
          <a:stretch>
            <a:fillRect/>
          </a:stretch>
        </p:blipFill>
        <p:spPr bwMode="auto">
          <a:xfrm>
            <a:off x="304800" y="1219200"/>
            <a:ext cx="8458200" cy="5029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792162"/>
          </a:xfrm>
        </p:spPr>
        <p:txBody>
          <a:bodyPr>
            <a:normAutofit fontScale="90000"/>
          </a:bodyPr>
          <a:lstStyle/>
          <a:p>
            <a:r>
              <a:rPr lang="en-US" sz="3800" dirty="0" smtClean="0">
                <a:solidFill>
                  <a:srgbClr val="00B050"/>
                </a:solidFill>
                <a:effectLst/>
              </a:rPr>
              <a:t>Some other Objectives of Physical Education</a:t>
            </a:r>
            <a:endParaRPr lang="en-US" sz="3800" dirty="0">
              <a:solidFill>
                <a:srgbClr val="00B050"/>
              </a:solidFill>
              <a:effectLst/>
            </a:endParaRPr>
          </a:p>
        </p:txBody>
      </p:sp>
      <p:pic>
        <p:nvPicPr>
          <p:cNvPr id="4" name="Picture 2" descr="1. Physical Development :&#10;ï Foremost objective &amp; related with physical&#10;development.&#10;ï Development of organ systems such as..."/>
          <p:cNvPicPr>
            <a:picLocks noGrp="1" noChangeAspect="1" noChangeArrowheads="1"/>
          </p:cNvPicPr>
          <p:nvPr>
            <p:ph idx="1"/>
          </p:nvPr>
        </p:nvPicPr>
        <p:blipFill>
          <a:blip r:embed="rId2"/>
          <a:srcRect/>
          <a:stretch>
            <a:fillRect/>
          </a:stretch>
        </p:blipFill>
        <p:spPr bwMode="auto">
          <a:xfrm>
            <a:off x="457200" y="990600"/>
            <a:ext cx="8229599" cy="50165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5298" name="Picture 2" descr="Social Development Theory"/>
          <p:cNvPicPr>
            <a:picLocks noChangeAspect="1" noChangeArrowheads="1"/>
          </p:cNvPicPr>
          <p:nvPr/>
        </p:nvPicPr>
        <p:blipFill>
          <a:blip r:embed="rId2"/>
          <a:srcRect/>
          <a:stretch>
            <a:fillRect/>
          </a:stretch>
        </p:blipFill>
        <p:spPr bwMode="auto">
          <a:xfrm>
            <a:off x="381000" y="685800"/>
            <a:ext cx="8305800" cy="5334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6322" name="Picture 2" descr="Getting into the Game: Understanding the evidence for child-focused sport  for development"/>
          <p:cNvPicPr>
            <a:picLocks noChangeAspect="1" noChangeArrowheads="1"/>
          </p:cNvPicPr>
          <p:nvPr/>
        </p:nvPicPr>
        <p:blipFill>
          <a:blip r:embed="rId2"/>
          <a:srcRect/>
          <a:stretch>
            <a:fillRect/>
          </a:stretch>
        </p:blipFill>
        <p:spPr bwMode="auto">
          <a:xfrm>
            <a:off x="155575" y="228600"/>
            <a:ext cx="8531225" cy="611187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9458" name="Picture 2" descr="2. Mental Development :&#10;ï Physical activities require alertness of&#10;mind, deep concentration and calculated&#10;movements&#10;ï It ..."/>
          <p:cNvPicPr>
            <a:picLocks noChangeAspect="1" noChangeArrowheads="1"/>
          </p:cNvPicPr>
          <p:nvPr/>
        </p:nvPicPr>
        <p:blipFill>
          <a:blip r:embed="rId2"/>
          <a:srcRect/>
          <a:stretch>
            <a:fillRect/>
          </a:stretch>
        </p:blipFill>
        <p:spPr bwMode="auto">
          <a:xfrm>
            <a:off x="457200" y="390524"/>
            <a:ext cx="8382000" cy="57816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482" name="Picture 2" descr="3. Social Development :&#10;ï Physical Education provides ample&#10;opportunities to its participants to interact&#10;with other indiv..."/>
          <p:cNvPicPr>
            <a:picLocks noChangeAspect="1" noChangeArrowheads="1"/>
          </p:cNvPicPr>
          <p:nvPr/>
        </p:nvPicPr>
        <p:blipFill>
          <a:blip r:embed="rId2"/>
          <a:srcRect/>
          <a:stretch>
            <a:fillRect/>
          </a:stretch>
        </p:blipFill>
        <p:spPr bwMode="auto">
          <a:xfrm>
            <a:off x="457200" y="381000"/>
            <a:ext cx="8305800" cy="57816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1506" name="Picture 2" descr="4. Neuro-Muscular Coordination:&#10;ï Concern with better co-ordination between&#10;nervous system and muscular system.&#10;ï Good neu..."/>
          <p:cNvPicPr>
            <a:picLocks noChangeAspect="1" noChangeArrowheads="1"/>
          </p:cNvPicPr>
          <p:nvPr/>
        </p:nvPicPr>
        <p:blipFill>
          <a:blip r:embed="rId2"/>
          <a:srcRect/>
          <a:stretch>
            <a:fillRect/>
          </a:stretch>
        </p:blipFill>
        <p:spPr bwMode="auto">
          <a:xfrm>
            <a:off x="457200" y="228600"/>
            <a:ext cx="8305800" cy="58578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2530" name="Picture 2" descr="5. Emotional Development :&#10;ï Physical education aims at emotional stability&#10;which helps in facing any type of situation.&#10;ï..."/>
          <p:cNvPicPr>
            <a:picLocks noChangeAspect="1" noChangeArrowheads="1"/>
          </p:cNvPicPr>
          <p:nvPr/>
        </p:nvPicPr>
        <p:blipFill>
          <a:blip r:embed="rId2"/>
          <a:srcRect/>
          <a:stretch>
            <a:fillRect/>
          </a:stretch>
        </p:blipFill>
        <p:spPr bwMode="auto">
          <a:xfrm>
            <a:off x="457200" y="381000"/>
            <a:ext cx="8305800" cy="5715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3554" name="Picture 2" descr="6. Development of Health :&#10;ï Health knowledge is a part and parcel of P.E.&#10;Programme.&#10;ï School health education programme ..."/>
          <p:cNvPicPr>
            <a:picLocks noChangeAspect="1" noChangeArrowheads="1"/>
          </p:cNvPicPr>
          <p:nvPr/>
        </p:nvPicPr>
        <p:blipFill>
          <a:blip r:embed="rId2"/>
          <a:srcRect/>
          <a:stretch>
            <a:fillRect/>
          </a:stretch>
        </p:blipFill>
        <p:spPr bwMode="auto">
          <a:xfrm>
            <a:off x="381000" y="457200"/>
            <a:ext cx="8382000" cy="56292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lstStyle/>
          <a:p>
            <a:pPr marL="465138" indent="-465138" algn="just">
              <a:buNone/>
            </a:pPr>
            <a:r>
              <a:rPr lang="en-US" dirty="0" smtClean="0"/>
              <a:t>		“to draw out” 		Latin word ''</a:t>
            </a:r>
            <a:r>
              <a:rPr lang="en-US" dirty="0" err="1" smtClean="0"/>
              <a:t>educare</a:t>
            </a:r>
            <a:r>
              <a:rPr lang="en-US" dirty="0" smtClean="0"/>
              <a:t>‘</a:t>
            </a:r>
          </a:p>
          <a:p>
            <a:pPr marL="465138" indent="-465138" algn="just">
              <a:buNone/>
            </a:pPr>
            <a:r>
              <a:rPr lang="en-US" dirty="0" smtClean="0"/>
              <a:t>	 </a:t>
            </a:r>
          </a:p>
          <a:p>
            <a:pPr marL="465138" indent="-465138" algn="just">
              <a:buNone/>
            </a:pPr>
            <a:endParaRPr lang="en-US" dirty="0" smtClean="0"/>
          </a:p>
          <a:p>
            <a:pPr marL="465138" indent="-465138" algn="just">
              <a:buNone/>
            </a:pPr>
            <a:endParaRPr lang="en-US" dirty="0" smtClean="0"/>
          </a:p>
          <a:p>
            <a:pPr marL="465138" indent="-465138" algn="just">
              <a:buNone/>
            </a:pPr>
            <a:r>
              <a:rPr lang="en-US" dirty="0" smtClean="0"/>
              <a:t>		'to raise'‘	   	“means to bring up'' </a:t>
            </a:r>
          </a:p>
          <a:p>
            <a:pPr marL="465138" indent="-465138" algn="just">
              <a:buNone/>
            </a:pPr>
            <a:endParaRPr lang="en-US" dirty="0" smtClean="0"/>
          </a:p>
          <a:p>
            <a:pPr marL="465138" indent="-465138" algn="just">
              <a:buNone/>
            </a:pPr>
            <a:endParaRPr lang="en-US" dirty="0" smtClean="0">
              <a:latin typeface="Times New Roman" pitchFamily="18" charset="0"/>
              <a:cs typeface="Times New Roman" pitchFamily="18" charset="0"/>
            </a:endParaRPr>
          </a:p>
        </p:txBody>
      </p:sp>
      <p:sp>
        <p:nvSpPr>
          <p:cNvPr id="4" name="Down Arrow 3"/>
          <p:cNvSpPr/>
          <p:nvPr/>
        </p:nvSpPr>
        <p:spPr>
          <a:xfrm rot="16200000">
            <a:off x="672084" y="1385316"/>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Down Arrow 4"/>
          <p:cNvSpPr/>
          <p:nvPr/>
        </p:nvSpPr>
        <p:spPr>
          <a:xfrm rot="16200000">
            <a:off x="4253484" y="1461516"/>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Down Arrow 5"/>
          <p:cNvSpPr/>
          <p:nvPr/>
        </p:nvSpPr>
        <p:spPr>
          <a:xfrm rot="5400000">
            <a:off x="3377184" y="3176016"/>
            <a:ext cx="484632"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Bent Arrow 8"/>
          <p:cNvSpPr/>
          <p:nvPr/>
        </p:nvSpPr>
        <p:spPr>
          <a:xfrm rot="10800000">
            <a:off x="7924800" y="281940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wn Arrow 12"/>
          <p:cNvSpPr/>
          <p:nvPr/>
        </p:nvSpPr>
        <p:spPr>
          <a:xfrm>
            <a:off x="838200" y="3429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4578" name="Picture 2" descr="PHYSICAL EDUCATION &amp;&#10;CAREER OPTIONS&#10;1. Teaching Career In Physical Education&#10;2. Coaching career in physical education&#10;3. H..."/>
          <p:cNvPicPr>
            <a:picLocks noChangeAspect="1" noChangeArrowheads="1"/>
          </p:cNvPicPr>
          <p:nvPr/>
        </p:nvPicPr>
        <p:blipFill>
          <a:blip r:embed="rId2"/>
          <a:srcRect/>
          <a:stretch>
            <a:fillRect/>
          </a:stretch>
        </p:blipFill>
        <p:spPr bwMode="auto">
          <a:xfrm>
            <a:off x="381000" y="304800"/>
            <a:ext cx="8382000" cy="56292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5602" name="Picture 2" descr="Coaching Career in Physical&#10;Education&#10;ï 1.Career as a coach in middle school, high&#10;school, senior secondary school, colleg..."/>
          <p:cNvPicPr>
            <a:picLocks noChangeAspect="1" noChangeArrowheads="1"/>
          </p:cNvPicPr>
          <p:nvPr/>
        </p:nvPicPr>
        <p:blipFill>
          <a:blip r:embed="rId2"/>
          <a:srcRect/>
          <a:stretch>
            <a:fillRect/>
          </a:stretch>
        </p:blipFill>
        <p:spPr bwMode="auto">
          <a:xfrm>
            <a:off x="457200" y="533400"/>
            <a:ext cx="8229600" cy="5562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6626" name="Picture 2" descr="Teaching Career in Physical&#10;Education&#10;ï 1.Elementary School&#10;ï 2.Middle School&#10;ï 3.High School&#10;ï 4.Senior Secondary School&#10;..."/>
          <p:cNvPicPr>
            <a:picLocks noChangeAspect="1" noChangeArrowheads="1"/>
          </p:cNvPicPr>
          <p:nvPr/>
        </p:nvPicPr>
        <p:blipFill>
          <a:blip r:embed="rId2"/>
          <a:srcRect/>
          <a:stretch>
            <a:fillRect/>
          </a:stretch>
        </p:blipFill>
        <p:spPr bwMode="auto">
          <a:xfrm>
            <a:off x="457200" y="304800"/>
            <a:ext cx="8305800" cy="58578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7650" name="Picture 2" descr="Health related Career in Physical&#10;Education&#10;ï 1.Health and weight control clubs&#10;a) Playing facility like Squash, Tennis,&#10;s..."/>
          <p:cNvPicPr>
            <a:picLocks noChangeAspect="1" noChangeArrowheads="1"/>
          </p:cNvPicPr>
          <p:nvPr/>
        </p:nvPicPr>
        <p:blipFill>
          <a:blip r:embed="rId2"/>
          <a:srcRect/>
          <a:stretch>
            <a:fillRect/>
          </a:stretch>
        </p:blipFill>
        <p:spPr bwMode="auto">
          <a:xfrm>
            <a:off x="457200" y="304800"/>
            <a:ext cx="8305800" cy="58578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674" name="Picture 2" descr="Administration related Career in&#10;Physical Education&#10;ï 1.Sports administration&#10;a) Department of Physical Education&#10;b) Sport..."/>
          <p:cNvPicPr>
            <a:picLocks noChangeAspect="1" noChangeArrowheads="1"/>
          </p:cNvPicPr>
          <p:nvPr/>
        </p:nvPicPr>
        <p:blipFill>
          <a:blip r:embed="rId2"/>
          <a:srcRect/>
          <a:stretch>
            <a:fillRect/>
          </a:stretch>
        </p:blipFill>
        <p:spPr bwMode="auto">
          <a:xfrm>
            <a:off x="457200" y="381000"/>
            <a:ext cx="8305800" cy="562927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9698" name="Picture 2" descr="Performance related Career in&#10;Physical Education&#10;ï 1. As Players -Participate as player in&#10;professional sports&#10;ï 2. As an ..."/>
          <p:cNvPicPr>
            <a:picLocks noChangeAspect="1" noChangeArrowheads="1"/>
          </p:cNvPicPr>
          <p:nvPr/>
        </p:nvPicPr>
        <p:blipFill>
          <a:blip r:embed="rId2"/>
          <a:srcRect/>
          <a:stretch>
            <a:fillRect/>
          </a:stretch>
        </p:blipFill>
        <p:spPr bwMode="auto">
          <a:xfrm>
            <a:off x="381000" y="304800"/>
            <a:ext cx="8382000" cy="570547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22" name="Picture 2" descr="Communication Media related&#10;Career in Physical Education&#10;ï 1. Sports Journalism&#10;ï 2. Book Writing&#10;ï 3. Sports Photography&#10;..."/>
          <p:cNvPicPr>
            <a:picLocks noChangeAspect="1" noChangeArrowheads="1"/>
          </p:cNvPicPr>
          <p:nvPr/>
        </p:nvPicPr>
        <p:blipFill>
          <a:blip r:embed="rId2"/>
          <a:srcRect/>
          <a:stretch>
            <a:fillRect/>
          </a:stretch>
        </p:blipFill>
        <p:spPr bwMode="auto">
          <a:xfrm>
            <a:off x="457200" y="304800"/>
            <a:ext cx="8229600" cy="585787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you-from-christian-vision-alliance.jpg"/>
          <p:cNvPicPr>
            <a:picLocks noGrp="1" noChangeAspect="1"/>
          </p:cNvPicPr>
          <p:nvPr>
            <p:ph idx="1"/>
          </p:nvPr>
        </p:nvPicPr>
        <p:blipFill>
          <a:blip r:embed="rId2"/>
          <a:stretch>
            <a:fillRect/>
          </a:stretch>
        </p:blipFill>
        <p:spPr>
          <a:xfrm>
            <a:off x="685800" y="914400"/>
            <a:ext cx="7239000" cy="4648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228600" y="914400"/>
            <a:ext cx="5181600" cy="3941763"/>
          </a:xfrm>
        </p:spPr>
        <p:txBody>
          <a:bodyPr>
            <a:normAutofit lnSpcReduction="10000"/>
          </a:bodyPr>
          <a:lstStyle/>
          <a:p>
            <a:pPr algn="just"/>
            <a:r>
              <a:rPr lang="en-US" dirty="0" smtClean="0"/>
              <a:t>According to Indian thinkers the word ''</a:t>
            </a:r>
            <a:r>
              <a:rPr lang="en-US" dirty="0" err="1" smtClean="0"/>
              <a:t>Shiksha</a:t>
            </a:r>
            <a:r>
              <a:rPr lang="en-US" dirty="0" smtClean="0"/>
              <a:t>'' is especially used for education. The term ''</a:t>
            </a:r>
            <a:r>
              <a:rPr lang="en-US" dirty="0" err="1" smtClean="0"/>
              <a:t>Shiksha</a:t>
            </a:r>
            <a:r>
              <a:rPr lang="en-US" dirty="0" smtClean="0"/>
              <a:t>'' is derived from the Sanskrit verbal root ''</a:t>
            </a:r>
            <a:r>
              <a:rPr lang="en-US" dirty="0" err="1" smtClean="0"/>
              <a:t>Shas</a:t>
            </a:r>
            <a:r>
              <a:rPr lang="en-US" dirty="0" smtClean="0"/>
              <a:t>'' which means to discipline, ''to control'', ''to instant'' or ''to teach''. The term ''</a:t>
            </a:r>
            <a:r>
              <a:rPr lang="en-US" dirty="0" err="1" smtClean="0"/>
              <a:t>Vidya</a:t>
            </a:r>
            <a:r>
              <a:rPr lang="en-US" dirty="0" smtClean="0"/>
              <a:t>'' is derived from the Sanskrit verbal root ''</a:t>
            </a:r>
            <a:r>
              <a:rPr lang="en-US" dirty="0" err="1" smtClean="0"/>
              <a:t>Vid</a:t>
            </a:r>
            <a:r>
              <a:rPr lang="en-US" dirty="0" smtClean="0"/>
              <a:t>'' which means to know.</a:t>
            </a:r>
            <a:endParaRPr lang="en-US" dirty="0"/>
          </a:p>
        </p:txBody>
      </p:sp>
      <p:pic>
        <p:nvPicPr>
          <p:cNvPr id="11" name="Content Placeholder 10" descr="hqdefault.jpg"/>
          <p:cNvPicPr>
            <a:picLocks noGrp="1" noChangeAspect="1"/>
          </p:cNvPicPr>
          <p:nvPr>
            <p:ph sz="quarter" idx="4"/>
          </p:nvPr>
        </p:nvPicPr>
        <p:blipFill>
          <a:blip r:embed="rId2"/>
          <a:stretch>
            <a:fillRect/>
          </a:stretch>
        </p:blipFill>
        <p:spPr>
          <a:xfrm>
            <a:off x="5410200" y="990600"/>
            <a:ext cx="3581400" cy="3429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C00000"/>
                </a:solidFill>
              </a:rPr>
              <a:t>Rig-Veda</a:t>
            </a:r>
            <a:r>
              <a:rPr lang="en-US" dirty="0" smtClean="0"/>
              <a:t>: Education has been defined as something ''Which makes a man self-reliant and self-less”</a:t>
            </a:r>
          </a:p>
          <a:p>
            <a:r>
              <a:rPr lang="en-US" b="1" dirty="0" smtClean="0">
                <a:solidFill>
                  <a:srgbClr val="C00000"/>
                </a:solidFill>
              </a:rPr>
              <a:t>Upanishad : </a:t>
            </a:r>
            <a:r>
              <a:rPr lang="en-US" dirty="0" smtClean="0"/>
              <a:t>''Education is that whose end product is salvation”</a:t>
            </a:r>
          </a:p>
          <a:p>
            <a:r>
              <a:rPr lang="en-US" b="1" dirty="0" smtClean="0">
                <a:solidFill>
                  <a:srgbClr val="C00000"/>
                </a:solidFill>
              </a:rPr>
              <a:t>Panini</a:t>
            </a:r>
            <a:r>
              <a:rPr lang="en-US" b="1" dirty="0" smtClean="0"/>
              <a:t> : </a:t>
            </a:r>
            <a:r>
              <a:rPr lang="en-US" dirty="0" smtClean="0"/>
              <a:t>''Human education means the training which one gets from nature.''</a:t>
            </a:r>
            <a:endParaRPr lang="en-US" dirty="0" smtClean="0">
              <a:solidFill>
                <a:srgbClr val="C00000"/>
              </a:solidFill>
            </a:endParaRPr>
          </a:p>
          <a:p>
            <a:endParaRPr lang="en-US" dirty="0">
              <a:solidFill>
                <a:srgbClr val="C00000"/>
              </a:solidFill>
            </a:endParaRPr>
          </a:p>
        </p:txBody>
      </p:sp>
      <p:sp>
        <p:nvSpPr>
          <p:cNvPr id="2" name="Title 1"/>
          <p:cNvSpPr>
            <a:spLocks noGrp="1"/>
          </p:cNvSpPr>
          <p:nvPr>
            <p:ph type="title"/>
          </p:nvPr>
        </p:nvSpPr>
        <p:spPr>
          <a:xfrm>
            <a:off x="533400" y="381000"/>
            <a:ext cx="8229600" cy="1143000"/>
          </a:xfrm>
        </p:spPr>
        <p:txBody>
          <a:bodyPr/>
          <a:lstStyle/>
          <a:p>
            <a:pPr algn="just"/>
            <a:r>
              <a:rPr lang="en-US" dirty="0" smtClean="0">
                <a:solidFill>
                  <a:srgbClr val="00B050"/>
                </a:solidFill>
              </a:rPr>
              <a:t>Definition of Education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err="1" smtClean="0">
                <a:solidFill>
                  <a:srgbClr val="C00000"/>
                </a:solidFill>
              </a:rPr>
              <a:t>Kautilya</a:t>
            </a:r>
            <a:r>
              <a:rPr lang="en-US" b="1" dirty="0" smtClean="0">
                <a:solidFill>
                  <a:srgbClr val="C00000"/>
                </a:solidFill>
              </a:rPr>
              <a:t> </a:t>
            </a:r>
            <a:r>
              <a:rPr lang="en-US" b="1" dirty="0" smtClean="0"/>
              <a:t>: </a:t>
            </a:r>
            <a:r>
              <a:rPr lang="en-US" dirty="0" smtClean="0"/>
              <a:t>''Education means training for the country and love for the nation.'‘</a:t>
            </a:r>
          </a:p>
          <a:p>
            <a:pPr>
              <a:buNone/>
            </a:pPr>
            <a:endParaRPr lang="en-US" dirty="0" smtClean="0"/>
          </a:p>
          <a:p>
            <a:pPr algn="just"/>
            <a:r>
              <a:rPr lang="en-US" b="1" dirty="0" smtClean="0">
                <a:solidFill>
                  <a:srgbClr val="C00000"/>
                </a:solidFill>
              </a:rPr>
              <a:t>Vivekananda</a:t>
            </a:r>
            <a:r>
              <a:rPr lang="en-US" b="1" dirty="0" smtClean="0"/>
              <a:t> : “</a:t>
            </a:r>
            <a:r>
              <a:rPr lang="en-US" dirty="0" smtClean="0"/>
              <a:t>Education means the manifestation of divine perfection already existing in man. He further says, ''We want that education by which character has formed the strength of mind is increased, the intellect is expanded and by which one can stand on one‘s own feet”</a:t>
            </a:r>
          </a:p>
          <a:p>
            <a:pPr algn="just">
              <a:buNone/>
            </a:pPr>
            <a:r>
              <a:rPr lang="en-US" dirty="0" smtClean="0"/>
              <a:t> </a:t>
            </a:r>
            <a:br>
              <a:rPr lang="en-US" dirty="0" smtClean="0"/>
            </a:br>
            <a:endParaRPr lang="en-US" dirty="0"/>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b="1" dirty="0" smtClean="0">
                <a:solidFill>
                  <a:srgbClr val="C00000"/>
                </a:solidFill>
              </a:rPr>
              <a:t>Gandhi</a:t>
            </a:r>
            <a:r>
              <a:rPr lang="en-US" b="1" dirty="0" smtClean="0"/>
              <a:t> : </a:t>
            </a:r>
            <a:r>
              <a:rPr lang="en-US" dirty="0" smtClean="0"/>
              <a:t>"According to Mahatma Gandhi ''By education, I mean an all-round drawing out of the best in child and man-body, mind and spirit.'‘</a:t>
            </a:r>
          </a:p>
          <a:p>
            <a:pPr algn="just">
              <a:buNone/>
            </a:pPr>
            <a:endParaRPr lang="en-US" dirty="0" smtClean="0"/>
          </a:p>
          <a:p>
            <a:pPr algn="just"/>
            <a:r>
              <a:rPr lang="en-US" b="1" dirty="0" smtClean="0">
                <a:solidFill>
                  <a:srgbClr val="C00000"/>
                </a:solidFill>
              </a:rPr>
              <a:t>APJ Abdul </a:t>
            </a:r>
            <a:r>
              <a:rPr lang="en-US" b="1" dirty="0" err="1" smtClean="0">
                <a:solidFill>
                  <a:srgbClr val="C00000"/>
                </a:solidFill>
              </a:rPr>
              <a:t>Kalam</a:t>
            </a:r>
            <a:r>
              <a:rPr lang="en-US" b="1" dirty="0" smtClean="0">
                <a:solidFill>
                  <a:srgbClr val="C00000"/>
                </a:solidFill>
              </a:rPr>
              <a:t> </a:t>
            </a:r>
            <a:r>
              <a:rPr lang="en-US" b="1" dirty="0" smtClean="0"/>
              <a:t>: </a:t>
            </a:r>
            <a:r>
              <a:rPr lang="en-US" dirty="0" smtClean="0"/>
              <a:t>''Education is the most powerful weapon which you can use to change the world"</a:t>
            </a:r>
          </a:p>
          <a:p>
            <a:pPr>
              <a:buNone/>
            </a:pPr>
            <a:r>
              <a:rPr lang="en-US" dirty="0" smtClean="0"/>
              <a:t/>
            </a:r>
            <a:br>
              <a:rPr lang="en-US" dirty="0" smtClean="0"/>
            </a:br>
            <a:endParaRPr lang="en-US" dirty="0"/>
          </a:p>
        </p:txBody>
      </p:sp>
      <p:sp>
        <p:nvSpPr>
          <p:cNvPr id="2" name="Title 1"/>
          <p:cNvSpPr>
            <a:spLocks noGrp="1"/>
          </p:cNvSpPr>
          <p:nvPr>
            <p:ph type="title"/>
          </p:nvPr>
        </p:nvSpPr>
        <p:spPr>
          <a:xfrm>
            <a:off x="457200" y="457200"/>
            <a:ext cx="8229600" cy="685800"/>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08963" cy="5029200"/>
          </a:xfrm>
        </p:spPr>
        <p:txBody>
          <a:bodyPr>
            <a:normAutofit fontScale="85000" lnSpcReduction="20000"/>
          </a:bodyPr>
          <a:lstStyle/>
          <a:p>
            <a:pPr marL="0" indent="0" algn="ctr">
              <a:buNone/>
            </a:pPr>
            <a:r>
              <a:rPr lang="en-US" sz="5400" b="1" u="sng" dirty="0" smtClean="0">
                <a:solidFill>
                  <a:srgbClr val="00B050"/>
                </a:solidFill>
                <a:latin typeface="Times New Roman" pitchFamily="18" charset="0"/>
                <a:cs typeface="Times New Roman" pitchFamily="18" charset="0"/>
              </a:rPr>
              <a:t>Task?</a:t>
            </a:r>
          </a:p>
          <a:p>
            <a:pPr marL="0" indent="0" algn="ctr">
              <a:buNone/>
            </a:pPr>
            <a:r>
              <a:rPr lang="en-US" sz="3000" dirty="0" smtClean="0">
                <a:solidFill>
                  <a:srgbClr val="FF0000"/>
                </a:solidFill>
                <a:latin typeface="Times New Roman" pitchFamily="18" charset="0"/>
                <a:cs typeface="Times New Roman" pitchFamily="18" charset="0"/>
              </a:rPr>
              <a:t>Construct your own definition</a:t>
            </a:r>
            <a:r>
              <a:rPr lang="en-US" sz="34400" dirty="0" smtClean="0">
                <a:latin typeface="Times New Roman" pitchFamily="18" charset="0"/>
                <a:cs typeface="Times New Roman" pitchFamily="18" charset="0"/>
              </a:rPr>
              <a:t> </a:t>
            </a:r>
            <a:r>
              <a:rPr lang="en-US" sz="23900" dirty="0" smtClean="0">
                <a:solidFill>
                  <a:srgbClr val="0070C0"/>
                </a:solidFill>
                <a:latin typeface="Times New Roman" pitchFamily="18" charset="0"/>
                <a:cs typeface="Times New Roman" pitchFamily="18" charset="0"/>
              </a:rPr>
              <a:t>?</a:t>
            </a:r>
            <a:endParaRPr lang="en-US" dirty="0" smtClean="0">
              <a:solidFill>
                <a:srgbClr val="0070C0"/>
              </a:solidFill>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p>
          <a:p>
            <a:pPr marL="465138" indent="-465138" algn="just">
              <a:buFont typeface="Wingdings" pitchFamily="2" charset="2"/>
              <a:buChar char="ü"/>
            </a:pPr>
            <a:endParaRPr lang="en-US"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914400"/>
            <a:ext cx="4038600" cy="4525963"/>
          </a:xfrm>
        </p:spPr>
        <p:txBody>
          <a:bodyPr>
            <a:normAutofit fontScale="85000" lnSpcReduction="10000"/>
          </a:bodyPr>
          <a:lstStyle/>
          <a:p>
            <a:pPr algn="just"/>
            <a:r>
              <a:rPr lang="en-US" dirty="0" smtClean="0"/>
              <a:t>Physical Education is as old as the history of mankind because the very basis of human existence is physical activity. Whether in an unorganized form or organized one, physical education as such has been a part and parcel of human life right from pre-historic period.</a:t>
            </a:r>
            <a:endParaRPr lang="en-US" dirty="0"/>
          </a:p>
        </p:txBody>
      </p:sp>
      <p:pic>
        <p:nvPicPr>
          <p:cNvPr id="6" name="Content Placeholder 5" descr="220px-Vishwamitra_archery_training-1.jpg"/>
          <p:cNvPicPr>
            <a:picLocks noGrp="1" noChangeAspect="1"/>
          </p:cNvPicPr>
          <p:nvPr>
            <p:ph sz="half" idx="2"/>
          </p:nvPr>
        </p:nvPicPr>
        <p:blipFill>
          <a:blip r:embed="rId2"/>
          <a:stretch>
            <a:fillRect/>
          </a:stretch>
        </p:blipFill>
        <p:spPr>
          <a:xfrm>
            <a:off x="4724400" y="990600"/>
            <a:ext cx="3810000" cy="388619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853</TotalTime>
  <Words>761</Words>
  <Application>Microsoft Office PowerPoint</Application>
  <PresentationFormat>On-screen Show (4:3)</PresentationFormat>
  <Paragraphs>86</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PowerPoint Presentation</vt:lpstr>
      <vt:lpstr>What is Education? </vt:lpstr>
      <vt:lpstr>PowerPoint Presentation</vt:lpstr>
      <vt:lpstr>PowerPoint Presentation</vt:lpstr>
      <vt:lpstr>Definition of Education</vt:lpstr>
      <vt:lpstr>PowerPoint Presentation</vt:lpstr>
      <vt:lpstr>PowerPoint Presentation</vt:lpstr>
      <vt:lpstr>PowerPoint Presentation</vt:lpstr>
      <vt:lpstr>PowerPoint Presentation</vt:lpstr>
      <vt:lpstr>Definition of Physical Education</vt:lpstr>
      <vt:lpstr>PowerPoint Presentation</vt:lpstr>
      <vt:lpstr>Discussion over the misconception  about Education &amp; Physical Education</vt:lpstr>
      <vt:lpstr>Study Question </vt:lpstr>
      <vt:lpstr>Aim &amp; objective of Physical Education</vt:lpstr>
      <vt:lpstr>PowerPoint Presentation</vt:lpstr>
      <vt:lpstr>AIMS OF PHYSICAL EDUCATION</vt:lpstr>
      <vt:lpstr>Objectives of Physical Education</vt:lpstr>
      <vt:lpstr>According to Charles A. Bucher </vt:lpstr>
      <vt:lpstr>According to COAPEA (1934)</vt:lpstr>
      <vt:lpstr>PowerPoint Presentation</vt:lpstr>
      <vt:lpstr>PowerPoint Presentation</vt:lpstr>
      <vt:lpstr>Some other Objectives of Physical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Admin</cp:lastModifiedBy>
  <cp:revision>78</cp:revision>
  <dcterms:created xsi:type="dcterms:W3CDTF">2006-08-16T00:00:00Z</dcterms:created>
  <dcterms:modified xsi:type="dcterms:W3CDTF">2022-09-01T07:56:43Z</dcterms:modified>
</cp:coreProperties>
</file>