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4" r:id="rId4"/>
    <p:sldId id="274" r:id="rId5"/>
    <p:sldId id="275" r:id="rId6"/>
    <p:sldId id="285" r:id="rId7"/>
    <p:sldId id="286" r:id="rId8"/>
    <p:sldId id="276" r:id="rId9"/>
    <p:sldId id="287" r:id="rId10"/>
    <p:sldId id="277" r:id="rId11"/>
    <p:sldId id="278" r:id="rId12"/>
    <p:sldId id="279" r:id="rId13"/>
    <p:sldId id="280" r:id="rId14"/>
    <p:sldId id="281" r:id="rId15"/>
    <p:sldId id="282" r:id="rId16"/>
    <p:sldId id="288" r:id="rId17"/>
    <p:sldId id="289" r:id="rId18"/>
    <p:sldId id="291" r:id="rId19"/>
    <p:sldId id="301" r:id="rId20"/>
    <p:sldId id="302" r:id="rId21"/>
    <p:sldId id="303" r:id="rId22"/>
    <p:sldId id="304" r:id="rId23"/>
    <p:sldId id="292" r:id="rId24"/>
    <p:sldId id="293" r:id="rId25"/>
    <p:sldId id="294" r:id="rId26"/>
    <p:sldId id="295" r:id="rId27"/>
    <p:sldId id="315" r:id="rId28"/>
    <p:sldId id="296" r:id="rId29"/>
    <p:sldId id="300" r:id="rId30"/>
    <p:sldId id="314" r:id="rId31"/>
    <p:sldId id="297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CA289-9798-40EE-9260-D6A5DA6F2CF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9323-1B14-4828-9433-0DD186DA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49323-1B14-4828-9433-0DD186DAD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6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2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2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0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152D-203B-4FEE-B74D-68F0DA18DE10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73CB-8F36-4E70-9DD7-1E90820E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447800"/>
            <a:ext cx="7772400" cy="1219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INCOME TAX LAWS AND ACCOUNTING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1C9E1C40-93B6-BA7B-B4D2-4616C034FEF6}"/>
              </a:ext>
            </a:extLst>
          </p:cNvPr>
          <p:cNvSpPr/>
          <p:nvPr/>
        </p:nvSpPr>
        <p:spPr>
          <a:xfrm>
            <a:off x="685800" y="3810000"/>
            <a:ext cx="7772400" cy="2362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Sanjeev Kumar Singh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Business Management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CSJMU</a:t>
            </a:r>
          </a:p>
        </p:txBody>
      </p:sp>
    </p:spTree>
    <p:extLst>
      <p:ext uri="{BB962C8B-B14F-4D97-AF65-F5344CB8AC3E}">
        <p14:creationId xmlns:p14="http://schemas.microsoft.com/office/powerpoint/2010/main" val="426025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esidential status for Firm/ AOP/ BOI - How to determine Residential S">
            <a:extLst>
              <a:ext uri="{FF2B5EF4-FFF2-40B4-BE49-F238E27FC236}">
                <a16:creationId xmlns:a16="http://schemas.microsoft.com/office/drawing/2014/main" id="{0704F8A4-9105-C255-EC01-33B1D865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667"/>
          <a:stretch/>
        </p:blipFill>
        <p:spPr bwMode="auto">
          <a:xfrm>
            <a:off x="804887" y="457200"/>
            <a:ext cx="75342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0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D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Agriculture Income Tax - Every thing you need to know - with Calculator -  Insurance Funda">
            <a:extLst>
              <a:ext uri="{FF2B5EF4-FFF2-40B4-BE49-F238E27FC236}">
                <a16:creationId xmlns:a16="http://schemas.microsoft.com/office/drawing/2014/main" id="{D6CD98EC-F6AB-97F8-5CE8-BB6F7D3C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61999"/>
            <a:ext cx="8178799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8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Meaning and Significance of Agriculture Income » Sensys Blog.">
            <a:extLst>
              <a:ext uri="{FF2B5EF4-FFF2-40B4-BE49-F238E27FC236}">
                <a16:creationId xmlns:a16="http://schemas.microsoft.com/office/drawing/2014/main" id="{22407BB7-73DE-FC70-520A-BD60832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190277"/>
            <a:ext cx="8178799" cy="44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4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55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Incomes which do not form part of Total Income: Notes Notes | Study  Taxation for CA">
            <a:extLst>
              <a:ext uri="{FF2B5EF4-FFF2-40B4-BE49-F238E27FC236}">
                <a16:creationId xmlns:a16="http://schemas.microsoft.com/office/drawing/2014/main" id="{2F48F8D9-EF96-A7E1-6082-7B73CDBD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09600"/>
            <a:ext cx="7924799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6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6 Tips To Negotiate Your Salary With Confidence—And Get What You're Worth">
            <a:extLst>
              <a:ext uri="{FF2B5EF4-FFF2-40B4-BE49-F238E27FC236}">
                <a16:creationId xmlns:a16="http://schemas.microsoft.com/office/drawing/2014/main" id="{D2A2C495-F589-016D-3E85-C11B7E59A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24951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3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ncome Tax Allowances and Deductions for Salaried Individuals">
            <a:extLst>
              <a:ext uri="{FF2B5EF4-FFF2-40B4-BE49-F238E27FC236}">
                <a16:creationId xmlns:a16="http://schemas.microsoft.com/office/drawing/2014/main" id="{1F00374C-8CAA-3405-2D1B-8DD5BF98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5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3" name="Rectangle 2355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4" name="Rectangle 2356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5" name="Rectangle 2356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6" name="Rectangle 2356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mportant Allowances and their Questions - Taxability of Allowances">
            <a:extLst>
              <a:ext uri="{FF2B5EF4-FFF2-40B4-BE49-F238E27FC236}">
                <a16:creationId xmlns:a16="http://schemas.microsoft.com/office/drawing/2014/main" id="{FACE147F-9060-6036-DDFB-DE897155C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r="2" b="1030"/>
          <a:stretch/>
        </p:blipFill>
        <p:spPr bwMode="auto">
          <a:xfrm>
            <a:off x="3429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1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ax Benefits When Car is Provided by Employer to Employee">
            <a:extLst>
              <a:ext uri="{FF2B5EF4-FFF2-40B4-BE49-F238E27FC236}">
                <a16:creationId xmlns:a16="http://schemas.microsoft.com/office/drawing/2014/main" id="{F86321AF-36CE-E472-45AD-4AC6E1277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FA (Rent Free Accomodation) and Accomodation at Concessional Rent">
            <a:extLst>
              <a:ext uri="{FF2B5EF4-FFF2-40B4-BE49-F238E27FC236}">
                <a16:creationId xmlns:a16="http://schemas.microsoft.com/office/drawing/2014/main" id="{B57987CB-812B-BA71-2DD1-D2E177488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7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Income from Salary">
            <a:extLst>
              <a:ext uri="{FF2B5EF4-FFF2-40B4-BE49-F238E27FC236}">
                <a16:creationId xmlns:a16="http://schemas.microsoft.com/office/drawing/2014/main" id="{0D2F7AF3-86E6-7ACA-CF75-4EEDCDFF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838200"/>
            <a:ext cx="77723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2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ype of Taxes (Income Tax Act,1961) - Startups Solicitors LLP Law Firm-Best  Law Firm Jaipur, Delhi, Mumbai, Gurgaon, Dehradun India">
            <a:extLst>
              <a:ext uri="{FF2B5EF4-FFF2-40B4-BE49-F238E27FC236}">
                <a16:creationId xmlns:a16="http://schemas.microsoft.com/office/drawing/2014/main" id="{FD26CBE7-ADDD-7F2F-EE16-807AF35B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648" y="685799"/>
            <a:ext cx="6005952" cy="53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9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mputation of Income under the Head Salary | HostBooks">
            <a:extLst>
              <a:ext uri="{FF2B5EF4-FFF2-40B4-BE49-F238E27FC236}">
                <a16:creationId xmlns:a16="http://schemas.microsoft.com/office/drawing/2014/main" id="{98D3DB9E-7314-FDE9-5076-A91F9F237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7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2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mputation of Income under the Head Salary | HostBooks">
            <a:extLst>
              <a:ext uri="{FF2B5EF4-FFF2-40B4-BE49-F238E27FC236}">
                <a16:creationId xmlns:a16="http://schemas.microsoft.com/office/drawing/2014/main" id="{BFD6950E-1403-61F5-1B67-C5C7E065D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r="432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2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ax on Pension Income: Income Tax on Pension and Family pension">
            <a:extLst>
              <a:ext uri="{FF2B5EF4-FFF2-40B4-BE49-F238E27FC236}">
                <a16:creationId xmlns:a16="http://schemas.microsoft.com/office/drawing/2014/main" id="{1D01133B-78F5-77A2-A3A3-1683971A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" y="0"/>
            <a:ext cx="9142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 Types of Provident Fund and Tax Treatment of Provident Fund">
            <a:extLst>
              <a:ext uri="{FF2B5EF4-FFF2-40B4-BE49-F238E27FC236}">
                <a16:creationId xmlns:a16="http://schemas.microsoft.com/office/drawing/2014/main" id="{16DA5368-E700-AD7B-5B71-5482F153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9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Tax on House Property Income | Rental/SOP income | Legalraasta">
            <a:extLst>
              <a:ext uri="{FF2B5EF4-FFF2-40B4-BE49-F238E27FC236}">
                <a16:creationId xmlns:a16="http://schemas.microsoft.com/office/drawing/2014/main" id="{31FA76BD-A06E-6D72-45BB-184AE56A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8" y="0"/>
            <a:ext cx="917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9" name="Rectangle 3584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1" name="Rectangle 3585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3" name="Rectangle 3585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5" name="Rectangle 3585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4" name="Picture 4" descr="Income From House Property: How to Calculate Income From House Property -  Tax2win">
            <a:extLst>
              <a:ext uri="{FF2B5EF4-FFF2-40B4-BE49-F238E27FC236}">
                <a16:creationId xmlns:a16="http://schemas.microsoft.com/office/drawing/2014/main" id="{59CC937E-C532-E0A3-E93D-917AA455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5334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79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50" name="Rectangle 3994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9952" name="Freeform: Shape 39946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71380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949" name="Freeform: Shape 39948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8515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951" name="Freeform: Shape 39950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947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9940" name="Picture 4" descr="What is Capital Gain | Tax of Capital Gains in India- Fincash">
            <a:extLst>
              <a:ext uri="{FF2B5EF4-FFF2-40B4-BE49-F238E27FC236}">
                <a16:creationId xmlns:a16="http://schemas.microsoft.com/office/drawing/2014/main" id="{46B41235-B7D3-4DFF-698C-B158F3613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 bwMode="auto">
          <a:xfrm>
            <a:off x="800100" y="891434"/>
            <a:ext cx="7734300" cy="52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25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9945" name="Freeform: Shape 39944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71380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947" name="Freeform: Shape 39946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8515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949" name="Freeform: Shape 39948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947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9938" name="Picture 2" descr="Capital Gain on Real Estate Transactions">
            <a:extLst>
              <a:ext uri="{FF2B5EF4-FFF2-40B4-BE49-F238E27FC236}">
                <a16:creationId xmlns:a16="http://schemas.microsoft.com/office/drawing/2014/main" id="{E0FB4403-EF88-103F-4873-45F7DF3F5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850" y="916674"/>
            <a:ext cx="6969529" cy="50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62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08" name="Rectangle 3790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10" name="Rectangle 3790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12" name="Rectangle 379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14" name="Rectangle 379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4" name="Picture 6" descr="Types of Capital Assets">
            <a:extLst>
              <a:ext uri="{FF2B5EF4-FFF2-40B4-BE49-F238E27FC236}">
                <a16:creationId xmlns:a16="http://schemas.microsoft.com/office/drawing/2014/main" id="{84719A76-2729-0E0C-A0B7-2A999F35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521493"/>
            <a:ext cx="845820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1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4199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3" name="Rectangle 4199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Capital Gains on House Property: Calculation &amp; Tax Planning – myMoneySage  Blog">
            <a:extLst>
              <a:ext uri="{FF2B5EF4-FFF2-40B4-BE49-F238E27FC236}">
                <a16:creationId xmlns:a16="http://schemas.microsoft.com/office/drawing/2014/main" id="{FE9170F8-99CA-3FEC-F236-A7F0D10E4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482600" y="609600"/>
            <a:ext cx="8178799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A Foundation - Basis of Charge (in Hindi) Offered by Unacademy">
            <a:extLst>
              <a:ext uri="{FF2B5EF4-FFF2-40B4-BE49-F238E27FC236}">
                <a16:creationId xmlns:a16="http://schemas.microsoft.com/office/drawing/2014/main" id="{384E6FDA-D48A-4369-C036-2D0112C75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0" name="Picture 10" descr="Basic concepts. - ppt download">
            <a:extLst>
              <a:ext uri="{FF2B5EF4-FFF2-40B4-BE49-F238E27FC236}">
                <a16:creationId xmlns:a16="http://schemas.microsoft.com/office/drawing/2014/main" id="{AF0A4D20-2999-96D0-5C28-5BDA97A9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56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430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6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7" name="Rectangle 430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Long Term Capital Gain Exemptions on Sale of Property-Court Judgments">
            <a:extLst>
              <a:ext uri="{FF2B5EF4-FFF2-40B4-BE49-F238E27FC236}">
                <a16:creationId xmlns:a16="http://schemas.microsoft.com/office/drawing/2014/main" id="{18307F95-AB4A-5FC4-084D-93A9361F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609600"/>
            <a:ext cx="8178799" cy="57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6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368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5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Tax on long-term capital gains and issues arising therefrom">
            <a:extLst>
              <a:ext uri="{FF2B5EF4-FFF2-40B4-BE49-F238E27FC236}">
                <a16:creationId xmlns:a16="http://schemas.microsoft.com/office/drawing/2014/main" id="{32746485-9583-F3DF-C878-01373EE7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43467"/>
            <a:ext cx="78486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763000" cy="571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2497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sic Concepts: Notes Notes | Study Taxation for CA Intermediate - CA  Intermediate">
            <a:extLst>
              <a:ext uri="{FF2B5EF4-FFF2-40B4-BE49-F238E27FC236}">
                <a16:creationId xmlns:a16="http://schemas.microsoft.com/office/drawing/2014/main" id="{7CD30DA9-70FC-6B17-B061-CCCD7440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5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6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come Tax Rates for FY 2020-21 &amp; FY 2021-22">
            <a:extLst>
              <a:ext uri="{FF2B5EF4-FFF2-40B4-BE49-F238E27FC236}">
                <a16:creationId xmlns:a16="http://schemas.microsoft.com/office/drawing/2014/main" id="{825C3872-77B1-CA1C-EB4D-B03BBF62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685800"/>
            <a:ext cx="81787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47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9BD1EAD-D382-6EF7-3E3D-A867C739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776" y="762000"/>
            <a:ext cx="3847338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ow to Determine the Residential Status of a HUF?">
            <a:extLst>
              <a:ext uri="{FF2B5EF4-FFF2-40B4-BE49-F238E27FC236}">
                <a16:creationId xmlns:a16="http://schemas.microsoft.com/office/drawing/2014/main" id="{4C3C73AA-37C1-FD9C-D1D5-B8A6C9DE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85" y="761999"/>
            <a:ext cx="3847338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5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3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to Determine Residential status in India &amp; Taxation Rules 2020">
            <a:extLst>
              <a:ext uri="{FF2B5EF4-FFF2-40B4-BE49-F238E27FC236}">
                <a16:creationId xmlns:a16="http://schemas.microsoft.com/office/drawing/2014/main" id="{9A07E483-BBD4-2AE5-3E02-1A1BA404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685800"/>
            <a:ext cx="81787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3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ssessment of Hindu Undivided Family - ppt download">
            <a:extLst>
              <a:ext uri="{FF2B5EF4-FFF2-40B4-BE49-F238E27FC236}">
                <a16:creationId xmlns:a16="http://schemas.microsoft.com/office/drawing/2014/main" id="{275601A6-E06E-8F84-F401-2AE45F42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8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esidential Status of Companies | Income Tax For Exams | EduTaxTuber">
            <a:extLst>
              <a:ext uri="{FF2B5EF4-FFF2-40B4-BE49-F238E27FC236}">
                <a16:creationId xmlns:a16="http://schemas.microsoft.com/office/drawing/2014/main" id="{61070611-2385-D379-8B4C-0FF09E350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1200" b="-1"/>
          <a:stretch/>
        </p:blipFill>
        <p:spPr bwMode="auto">
          <a:xfrm>
            <a:off x="689722" y="643467"/>
            <a:ext cx="776455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575</TotalTime>
  <Words>20</Words>
  <Application>Microsoft Office PowerPoint</Application>
  <PresentationFormat>On-screen Show (4:3)</PresentationFormat>
  <Paragraphs>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Meiryo</vt:lpstr>
      <vt:lpstr>Algerian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CHHATRAPATI SHAHU JI MAHARAJ UNIVERSITY,KANPUR Uttar Pradesh State University  (Formerly Kanpur University, Kanpur)</dc:title>
  <dc:creator>Prahvi</dc:creator>
  <cp:lastModifiedBy>Dr. Sanjeev Kumar Singh</cp:lastModifiedBy>
  <cp:revision>92</cp:revision>
  <dcterms:created xsi:type="dcterms:W3CDTF">2022-09-24T15:00:17Z</dcterms:created>
  <dcterms:modified xsi:type="dcterms:W3CDTF">2022-10-05T10:27:59Z</dcterms:modified>
</cp:coreProperties>
</file>