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798209-27D9-4257-A3B9-5DCDD3B6650F}" type="datetimeFigureOut">
              <a:rPr lang="en-IN" smtClean="0"/>
              <a:t>11-10-2022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28999-5318-4F75-B282-C6F6C96F877B}" type="slidenum">
              <a:rPr lang="en-IN" smtClean="0"/>
              <a:t>‹#›</a:t>
            </a:fld>
            <a:endParaRPr lang="en-IN"/>
          </a:p>
        </p:txBody>
      </p:sp>
    </p:spTree>
    <p:extLst>
      <p:ext uri="{BB962C8B-B14F-4D97-AF65-F5344CB8AC3E}">
        <p14:creationId xmlns:p14="http://schemas.microsoft.com/office/powerpoint/2010/main" val="1937967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41C65C-05F4-4933-B227-485D8BA756B4}"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89143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08A25-489C-4F77-9153-6E96787F2A54}" type="datetime1">
              <a:rPr lang="en-IN" smtClean="0"/>
              <a:t>11-10-2022</a:t>
            </a:fld>
            <a:endParaRPr lang="en-IN"/>
          </a:p>
        </p:txBody>
      </p:sp>
      <p:sp>
        <p:nvSpPr>
          <p:cNvPr id="6" name="Footer Placeholder 5"/>
          <p:cNvSpPr>
            <a:spLocks noGrp="1"/>
          </p:cNvSpPr>
          <p:nvPr>
            <p:ph type="ftr" sz="quarter" idx="11"/>
          </p:nvPr>
        </p:nvSpPr>
        <p:spPr/>
        <p:txBody>
          <a:bodyPr/>
          <a:lstStyle/>
          <a:p>
            <a:r>
              <a:rPr lang="en-IN"/>
              <a:t>Samiuddin, LLM 302</a:t>
            </a:r>
          </a:p>
        </p:txBody>
      </p:sp>
      <p:sp>
        <p:nvSpPr>
          <p:cNvPr id="7" name="Slide Number Placeholder 6"/>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218073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2CAED4-94E8-4ACD-834C-7F372FAB5B16}"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102234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9C2DA9A-60C2-4CF0-B3DF-9D9B27724FF2}"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29165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9DB0C7-9D57-4CE6-BD22-D972470BDD6D}"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2501546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6905565-E6C6-450A-8838-772E95C9D8BA}" type="datetime1">
              <a:rPr lang="en-IN" smtClean="0"/>
              <a:t>11-10-2022</a:t>
            </a:fld>
            <a:endParaRPr lang="en-IN"/>
          </a:p>
        </p:txBody>
      </p:sp>
      <p:sp>
        <p:nvSpPr>
          <p:cNvPr id="4"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753262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B678D1-44C0-4DC1-991D-F6C675C9D541}" type="datetime1">
              <a:rPr lang="en-IN" smtClean="0"/>
              <a:t>11-10-2022</a:t>
            </a:fld>
            <a:endParaRPr lang="en-IN"/>
          </a:p>
        </p:txBody>
      </p:sp>
      <p:sp>
        <p:nvSpPr>
          <p:cNvPr id="4"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206535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62B0B-BD8C-424F-A6B9-4B3C1D8BED9E}"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101493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EA7D00-78BE-4A8A-A898-C22A70B9EF38}"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175744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8572243-8CBA-496F-AF97-0638E16DBE4A}"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364049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7AF69-3014-4AFA-AD10-5CF29045510B}" type="datetime1">
              <a:rPr lang="en-IN" smtClean="0"/>
              <a:t>11-10-2022</a:t>
            </a:fld>
            <a:endParaRPr lang="en-IN"/>
          </a:p>
        </p:txBody>
      </p:sp>
      <p:sp>
        <p:nvSpPr>
          <p:cNvPr id="5" name="Footer Placeholder 4"/>
          <p:cNvSpPr>
            <a:spLocks noGrp="1"/>
          </p:cNvSpPr>
          <p:nvPr>
            <p:ph type="ftr" sz="quarter" idx="11"/>
          </p:nvPr>
        </p:nvSpPr>
        <p:spPr/>
        <p:txBody>
          <a:bodyPr/>
          <a:lstStyle/>
          <a:p>
            <a:r>
              <a:rPr lang="en-IN"/>
              <a:t>Samiuddin, LLM 302</a:t>
            </a:r>
          </a:p>
        </p:txBody>
      </p:sp>
      <p:sp>
        <p:nvSpPr>
          <p:cNvPr id="6" name="Slide Number Placeholder 5"/>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373971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7894C5-89BA-4115-8752-7BBACC334549}" type="datetime1">
              <a:rPr lang="en-IN" smtClean="0"/>
              <a:t>11-10-2022</a:t>
            </a:fld>
            <a:endParaRPr lang="en-IN"/>
          </a:p>
        </p:txBody>
      </p:sp>
      <p:sp>
        <p:nvSpPr>
          <p:cNvPr id="6" name="Footer Placeholder 5"/>
          <p:cNvSpPr>
            <a:spLocks noGrp="1"/>
          </p:cNvSpPr>
          <p:nvPr>
            <p:ph type="ftr" sz="quarter" idx="11"/>
          </p:nvPr>
        </p:nvSpPr>
        <p:spPr/>
        <p:txBody>
          <a:bodyPr/>
          <a:lstStyle/>
          <a:p>
            <a:r>
              <a:rPr lang="en-IN"/>
              <a:t>Samiuddin, LLM 302</a:t>
            </a:r>
          </a:p>
        </p:txBody>
      </p:sp>
      <p:sp>
        <p:nvSpPr>
          <p:cNvPr id="7" name="Slide Number Placeholder 6"/>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248757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50B69A-0D48-44A2-BFE5-5E21CAED9EE0}" type="datetime1">
              <a:rPr lang="en-IN" smtClean="0"/>
              <a:t>11-10-2022</a:t>
            </a:fld>
            <a:endParaRPr lang="en-IN"/>
          </a:p>
        </p:txBody>
      </p:sp>
      <p:sp>
        <p:nvSpPr>
          <p:cNvPr id="8" name="Footer Placeholder 7"/>
          <p:cNvSpPr>
            <a:spLocks noGrp="1"/>
          </p:cNvSpPr>
          <p:nvPr>
            <p:ph type="ftr" sz="quarter" idx="11"/>
          </p:nvPr>
        </p:nvSpPr>
        <p:spPr/>
        <p:txBody>
          <a:bodyPr/>
          <a:lstStyle/>
          <a:p>
            <a:r>
              <a:rPr lang="en-IN"/>
              <a:t>Samiuddin, LLM 302</a:t>
            </a:r>
          </a:p>
        </p:txBody>
      </p:sp>
      <p:sp>
        <p:nvSpPr>
          <p:cNvPr id="9" name="Slide Number Placeholder 8"/>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14697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E514A10-5517-4CDA-8894-A1058F65C7F0}" type="datetime1">
              <a:rPr lang="en-IN" smtClean="0"/>
              <a:t>11-10-2022</a:t>
            </a:fld>
            <a:endParaRPr lang="en-IN"/>
          </a:p>
        </p:txBody>
      </p:sp>
      <p:sp>
        <p:nvSpPr>
          <p:cNvPr id="5" name="Footer Placeholder 3"/>
          <p:cNvSpPr>
            <a:spLocks noGrp="1"/>
          </p:cNvSpPr>
          <p:nvPr>
            <p:ph type="ftr" sz="quarter" idx="11"/>
          </p:nvPr>
        </p:nvSpPr>
        <p:spPr/>
        <p:txBody>
          <a:bodyPr/>
          <a:lstStyle/>
          <a:p>
            <a:r>
              <a:rPr lang="en-IN"/>
              <a:t>Samiuddin, LLM 302</a:t>
            </a:r>
          </a:p>
        </p:txBody>
      </p:sp>
      <p:sp>
        <p:nvSpPr>
          <p:cNvPr id="6" name="Slide Number Placeholder 4"/>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40182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A2569E9-8FF8-4BF8-B574-D0E7C15B710A}" type="datetime1">
              <a:rPr lang="en-IN" smtClean="0"/>
              <a:t>11-10-2022</a:t>
            </a:fld>
            <a:endParaRPr lang="en-IN"/>
          </a:p>
        </p:txBody>
      </p:sp>
      <p:sp>
        <p:nvSpPr>
          <p:cNvPr id="5" name="Footer Placeholder 2"/>
          <p:cNvSpPr>
            <a:spLocks noGrp="1"/>
          </p:cNvSpPr>
          <p:nvPr>
            <p:ph type="ftr" sz="quarter" idx="11"/>
          </p:nvPr>
        </p:nvSpPr>
        <p:spPr/>
        <p:txBody>
          <a:bodyPr/>
          <a:lstStyle/>
          <a:p>
            <a:r>
              <a:rPr lang="en-IN"/>
              <a:t>Samiuddin, LLM 302</a:t>
            </a:r>
          </a:p>
        </p:txBody>
      </p:sp>
      <p:sp>
        <p:nvSpPr>
          <p:cNvPr id="6" name="Slide Number Placeholder 3"/>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82796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7844BED-BAE1-4153-BC8C-1CD72BBD0FF3}" type="datetime1">
              <a:rPr lang="en-IN" smtClean="0"/>
              <a:t>11-10-2022</a:t>
            </a:fld>
            <a:endParaRPr lang="en-IN"/>
          </a:p>
        </p:txBody>
      </p:sp>
      <p:sp>
        <p:nvSpPr>
          <p:cNvPr id="5" name="Footer Placeholder 5"/>
          <p:cNvSpPr>
            <a:spLocks noGrp="1"/>
          </p:cNvSpPr>
          <p:nvPr>
            <p:ph type="ftr" sz="quarter" idx="11"/>
          </p:nvPr>
        </p:nvSpPr>
        <p:spPr/>
        <p:txBody>
          <a:bodyPr/>
          <a:lstStyle/>
          <a:p>
            <a:r>
              <a:rPr lang="en-IN"/>
              <a:t>Samiuddin, LLM 302</a:t>
            </a:r>
          </a:p>
        </p:txBody>
      </p:sp>
      <p:sp>
        <p:nvSpPr>
          <p:cNvPr id="6" name="Slide Number Placeholder 6"/>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62168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BDB18-59B6-4B0E-B698-97E36680ABA8}" type="datetime1">
              <a:rPr lang="en-IN" smtClean="0"/>
              <a:t>11-10-2022</a:t>
            </a:fld>
            <a:endParaRPr lang="en-IN"/>
          </a:p>
        </p:txBody>
      </p:sp>
      <p:sp>
        <p:nvSpPr>
          <p:cNvPr id="6" name="Footer Placeholder 5"/>
          <p:cNvSpPr>
            <a:spLocks noGrp="1"/>
          </p:cNvSpPr>
          <p:nvPr>
            <p:ph type="ftr" sz="quarter" idx="11"/>
          </p:nvPr>
        </p:nvSpPr>
        <p:spPr/>
        <p:txBody>
          <a:bodyPr/>
          <a:lstStyle/>
          <a:p>
            <a:r>
              <a:rPr lang="en-IN"/>
              <a:t>Samiuddin, LLM 302</a:t>
            </a:r>
          </a:p>
        </p:txBody>
      </p:sp>
      <p:sp>
        <p:nvSpPr>
          <p:cNvPr id="7" name="Slide Number Placeholder 6"/>
          <p:cNvSpPr>
            <a:spLocks noGrp="1"/>
          </p:cNvSpPr>
          <p:nvPr>
            <p:ph type="sldNum" sz="quarter" idx="12"/>
          </p:nvPr>
        </p:nvSpPr>
        <p:spPr/>
        <p:txBody>
          <a:bodyPr/>
          <a:lstStyle/>
          <a:p>
            <a:fld id="{32FF2875-9406-446C-943C-64FAF12251E0}" type="slidenum">
              <a:rPr lang="en-IN" smtClean="0"/>
              <a:t>‹#›</a:t>
            </a:fld>
            <a:endParaRPr lang="en-IN"/>
          </a:p>
        </p:txBody>
      </p:sp>
    </p:spTree>
    <p:extLst>
      <p:ext uri="{BB962C8B-B14F-4D97-AF65-F5344CB8AC3E}">
        <p14:creationId xmlns:p14="http://schemas.microsoft.com/office/powerpoint/2010/main" val="181091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BD84578-B8EE-4AA1-9FAF-C5861BFC25CA}" type="datetime1">
              <a:rPr lang="en-IN" smtClean="0"/>
              <a:t>11-10-2022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IN"/>
              <a:t>Samiuddin, LLM 302</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2FF2875-9406-446C-943C-64FAF12251E0}" type="slidenum">
              <a:rPr lang="en-IN" smtClean="0"/>
              <a:t>‹#›</a:t>
            </a:fld>
            <a:endParaRPr lang="en-IN"/>
          </a:p>
        </p:txBody>
      </p:sp>
    </p:spTree>
    <p:extLst>
      <p:ext uri="{BB962C8B-B14F-4D97-AF65-F5344CB8AC3E}">
        <p14:creationId xmlns:p14="http://schemas.microsoft.com/office/powerpoint/2010/main" val="20227375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AF3B6-9EB6-B6DF-E400-1C7429D7C9F1}"/>
              </a:ext>
            </a:extLst>
          </p:cNvPr>
          <p:cNvSpPr>
            <a:spLocks noGrp="1"/>
          </p:cNvSpPr>
          <p:nvPr>
            <p:ph type="title"/>
          </p:nvPr>
        </p:nvSpPr>
        <p:spPr>
          <a:xfrm>
            <a:off x="1158129" y="452718"/>
            <a:ext cx="8892705" cy="870055"/>
          </a:xfrm>
        </p:spPr>
        <p:txBody>
          <a:bodyPr/>
          <a:lstStyle/>
          <a:p>
            <a:pPr algn="ctr"/>
            <a:r>
              <a:rPr lang="en-IN" sz="3600" b="1" dirty="0"/>
              <a:t>INTRODUCTION</a:t>
            </a:r>
          </a:p>
        </p:txBody>
      </p:sp>
      <p:sp>
        <p:nvSpPr>
          <p:cNvPr id="3" name="Content Placeholder 2">
            <a:extLst>
              <a:ext uri="{FF2B5EF4-FFF2-40B4-BE49-F238E27FC236}">
                <a16:creationId xmlns:a16="http://schemas.microsoft.com/office/drawing/2014/main" id="{EA8789B3-3186-E4CE-7D80-6B86E870EEB0}"/>
              </a:ext>
            </a:extLst>
          </p:cNvPr>
          <p:cNvSpPr>
            <a:spLocks noGrp="1"/>
          </p:cNvSpPr>
          <p:nvPr>
            <p:ph idx="1"/>
          </p:nvPr>
        </p:nvSpPr>
        <p:spPr>
          <a:xfrm>
            <a:off x="1103312" y="1251752"/>
            <a:ext cx="8946541" cy="4996648"/>
          </a:xfrm>
        </p:spPr>
        <p:txBody>
          <a:bodyPr/>
          <a:lstStyle/>
          <a:p>
            <a:pPr marL="0" indent="0" algn="just">
              <a:buNone/>
            </a:pPr>
            <a:r>
              <a:rPr lang="en-US" dirty="0"/>
              <a:t>According to Article 263 of the Indian Constitution, an Inter-State Council (ISC) may be constituted "if it seems to the President at any time that the public interests would be served by the creation of a Council.“ On the proposal of the </a:t>
            </a:r>
            <a:r>
              <a:rPr lang="en-US" dirty="0" err="1"/>
              <a:t>Sarkaria</a:t>
            </a:r>
            <a:r>
              <a:rPr lang="en-US" dirty="0"/>
              <a:t> Commission, it was constituted by presidential order on May 28, 1990.</a:t>
            </a:r>
          </a:p>
          <a:p>
            <a:pPr marL="0" indent="0" algn="just">
              <a:buNone/>
            </a:pPr>
            <a:r>
              <a:rPr lang="en-US" dirty="0"/>
              <a:t>The Inter State Council is a set of processes and debate forums. </a:t>
            </a:r>
            <a:endParaRPr lang="en-IN" dirty="0"/>
          </a:p>
        </p:txBody>
      </p:sp>
      <p:sp>
        <p:nvSpPr>
          <p:cNvPr id="4" name="Footer Placeholder 3">
            <a:extLst>
              <a:ext uri="{FF2B5EF4-FFF2-40B4-BE49-F238E27FC236}">
                <a16:creationId xmlns:a16="http://schemas.microsoft.com/office/drawing/2014/main" id="{FB42CBB7-5886-C8ED-A1CB-08D79E7118BB}"/>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355743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2C5E5-EF80-966F-8152-D5F135F9886D}"/>
              </a:ext>
            </a:extLst>
          </p:cNvPr>
          <p:cNvSpPr>
            <a:spLocks noGrp="1"/>
          </p:cNvSpPr>
          <p:nvPr>
            <p:ph type="title"/>
          </p:nvPr>
        </p:nvSpPr>
        <p:spPr>
          <a:xfrm>
            <a:off x="1103312" y="452718"/>
            <a:ext cx="8947522" cy="710257"/>
          </a:xfrm>
        </p:spPr>
        <p:txBody>
          <a:bodyPr/>
          <a:lstStyle/>
          <a:p>
            <a:pPr algn="just"/>
            <a:r>
              <a:rPr lang="en-US" sz="3200" b="1" i="0" dirty="0">
                <a:solidFill>
                  <a:schemeClr val="tx1"/>
                </a:solidFill>
                <a:effectLst/>
                <a:latin typeface="Nunito Sans" pitchFamily="2" charset="0"/>
              </a:rPr>
              <a:t>Inter State Council - Constitutional Provisions</a:t>
            </a:r>
            <a:endParaRPr lang="en-IN" sz="3200" dirty="0">
              <a:solidFill>
                <a:schemeClr val="tx1"/>
              </a:solidFill>
            </a:endParaRPr>
          </a:p>
        </p:txBody>
      </p:sp>
      <p:sp>
        <p:nvSpPr>
          <p:cNvPr id="3" name="Content Placeholder 2">
            <a:extLst>
              <a:ext uri="{FF2B5EF4-FFF2-40B4-BE49-F238E27FC236}">
                <a16:creationId xmlns:a16="http://schemas.microsoft.com/office/drawing/2014/main" id="{F0BEB41E-FFF5-5DA8-D4D8-376F66DDE94D}"/>
              </a:ext>
            </a:extLst>
          </p:cNvPr>
          <p:cNvSpPr>
            <a:spLocks noGrp="1"/>
          </p:cNvSpPr>
          <p:nvPr>
            <p:ph idx="1"/>
          </p:nvPr>
        </p:nvSpPr>
        <p:spPr>
          <a:xfrm>
            <a:off x="1103312" y="1162976"/>
            <a:ext cx="8946541" cy="5085424"/>
          </a:xfrm>
        </p:spPr>
        <p:txBody>
          <a:bodyPr>
            <a:normAutofit fontScale="92500"/>
          </a:bodyPr>
          <a:lstStyle/>
          <a:p>
            <a:pPr algn="just">
              <a:buFont typeface="Wingdings" panose="05000000000000000000" pitchFamily="2" charset="2"/>
              <a:buChar char="§"/>
            </a:pPr>
            <a:r>
              <a:rPr lang="en-US" dirty="0"/>
              <a:t>The power of the President to set up Inter-State Councils may be exercised not only for advising upon disputes, but also for the purpose of investigating and discussing subjects in which some or all of the States or the Union and one or more of the States, or the Union have a common interest for the better coordination of policy and action.</a:t>
            </a:r>
          </a:p>
          <a:p>
            <a:pPr algn="just">
              <a:buFont typeface="Wingdings" panose="05000000000000000000" pitchFamily="2" charset="2"/>
              <a:buChar char="§"/>
            </a:pPr>
            <a:r>
              <a:rPr lang="en-US" dirty="0"/>
              <a:t>The Inter-State Council was established under Article 263 of the Constitution through a Presidential Order in 1990 following the recommendations of the </a:t>
            </a:r>
            <a:r>
              <a:rPr lang="en-US" dirty="0" err="1"/>
              <a:t>Sarkaria</a:t>
            </a:r>
            <a:r>
              <a:rPr lang="en-US" dirty="0"/>
              <a:t> Commission.</a:t>
            </a:r>
          </a:p>
          <a:p>
            <a:pPr algn="just">
              <a:buFont typeface="Wingdings" panose="05000000000000000000" pitchFamily="2" charset="2"/>
              <a:buChar char="§"/>
            </a:pPr>
            <a:r>
              <a:rPr lang="en-US" dirty="0"/>
              <a:t>The Inter-State Council is a constitutional body.</a:t>
            </a:r>
          </a:p>
          <a:p>
            <a:pPr algn="just">
              <a:buFont typeface="Wingdings" panose="05000000000000000000" pitchFamily="2" charset="2"/>
              <a:buChar char="§"/>
            </a:pPr>
            <a:r>
              <a:rPr lang="en-US" dirty="0"/>
              <a:t>While Article 131 allows for the judicial resolution of interstate conflicts by vesting the Supreme Court with exclusive authority.</a:t>
            </a:r>
          </a:p>
          <a:p>
            <a:pPr algn="just">
              <a:buFont typeface="Wingdings" panose="05000000000000000000" pitchFamily="2" charset="2"/>
              <a:buChar char="§"/>
            </a:pPr>
            <a:r>
              <a:rPr lang="en-US" dirty="0"/>
              <a:t>Article 262 provides for the adjudication of one type of such issue by an extrajudicial tribunal.</a:t>
            </a:r>
          </a:p>
          <a:p>
            <a:pPr algn="just">
              <a:buFont typeface="Wingdings" panose="05000000000000000000" pitchFamily="2" charset="2"/>
              <a:buChar char="§"/>
            </a:pPr>
            <a:r>
              <a:rPr lang="en-US" dirty="0"/>
              <a:t>While Article 263 provides for the prevention of inter-State disputes by investigation and recommendations by an administrative body.</a:t>
            </a:r>
            <a:endParaRPr lang="en-IN" dirty="0"/>
          </a:p>
        </p:txBody>
      </p:sp>
      <p:sp>
        <p:nvSpPr>
          <p:cNvPr id="4" name="Footer Placeholder 3">
            <a:extLst>
              <a:ext uri="{FF2B5EF4-FFF2-40B4-BE49-F238E27FC236}">
                <a16:creationId xmlns:a16="http://schemas.microsoft.com/office/drawing/2014/main" id="{DB1F749D-6D21-8F69-8255-4C7EB4BC5A41}"/>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158558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6575-2EA8-FF74-3524-57F76FB97C3D}"/>
              </a:ext>
            </a:extLst>
          </p:cNvPr>
          <p:cNvSpPr>
            <a:spLocks noGrp="1"/>
          </p:cNvSpPr>
          <p:nvPr>
            <p:ph type="title"/>
          </p:nvPr>
        </p:nvSpPr>
        <p:spPr>
          <a:xfrm>
            <a:off x="1103312" y="452718"/>
            <a:ext cx="8947522" cy="754645"/>
          </a:xfrm>
        </p:spPr>
        <p:txBody>
          <a:bodyPr/>
          <a:lstStyle/>
          <a:p>
            <a:pPr algn="ctr"/>
            <a:r>
              <a:rPr lang="en-IN" sz="3600" b="1" dirty="0"/>
              <a:t>Inter State Council - Composition</a:t>
            </a:r>
          </a:p>
        </p:txBody>
      </p:sp>
      <p:sp>
        <p:nvSpPr>
          <p:cNvPr id="3" name="Content Placeholder 2">
            <a:extLst>
              <a:ext uri="{FF2B5EF4-FFF2-40B4-BE49-F238E27FC236}">
                <a16:creationId xmlns:a16="http://schemas.microsoft.com/office/drawing/2014/main" id="{5146F9CC-937A-75EA-8106-B5CE86E39965}"/>
              </a:ext>
            </a:extLst>
          </p:cNvPr>
          <p:cNvSpPr>
            <a:spLocks noGrp="1"/>
          </p:cNvSpPr>
          <p:nvPr>
            <p:ph idx="1"/>
          </p:nvPr>
        </p:nvSpPr>
        <p:spPr>
          <a:xfrm>
            <a:off x="1103312" y="1207364"/>
            <a:ext cx="8946541" cy="5041036"/>
          </a:xfrm>
        </p:spPr>
        <p:txBody>
          <a:bodyPr/>
          <a:lstStyle/>
          <a:p>
            <a:pPr algn="just">
              <a:buFont typeface="Wingdings" panose="05000000000000000000" pitchFamily="2" charset="2"/>
              <a:buChar char="§"/>
            </a:pPr>
            <a:r>
              <a:rPr lang="en-US" dirty="0"/>
              <a:t>The council is chaired by the prime minister.</a:t>
            </a:r>
          </a:p>
          <a:p>
            <a:pPr algn="just">
              <a:buFont typeface="Wingdings" panose="05000000000000000000" pitchFamily="2" charset="2"/>
              <a:buChar char="§"/>
            </a:pPr>
            <a:r>
              <a:rPr lang="en-US" dirty="0"/>
              <a:t>Chief Ministers of the States &amp; Union territories having Legislative Assemblies.</a:t>
            </a:r>
          </a:p>
          <a:p>
            <a:pPr algn="just">
              <a:buFont typeface="Wingdings" panose="05000000000000000000" pitchFamily="2" charset="2"/>
              <a:buChar char="§"/>
            </a:pPr>
            <a:r>
              <a:rPr lang="en-US" dirty="0"/>
              <a:t>Administrators of Union territories do not have Legislative Assemblies.</a:t>
            </a:r>
          </a:p>
          <a:p>
            <a:pPr algn="just">
              <a:buFont typeface="Wingdings" panose="05000000000000000000" pitchFamily="2" charset="2"/>
              <a:buChar char="§"/>
            </a:pPr>
            <a:r>
              <a:rPr lang="en-US" dirty="0"/>
              <a:t>Governors of States under President's Rule.</a:t>
            </a:r>
          </a:p>
          <a:p>
            <a:pPr algn="just">
              <a:buFont typeface="Wingdings" panose="05000000000000000000" pitchFamily="2" charset="2"/>
              <a:buChar char="§"/>
            </a:pPr>
            <a:r>
              <a:rPr lang="en-US" dirty="0"/>
              <a:t>Six Ministers of Cabinet rank in the Union Council of Ministers to be nominated by the Prime Minister and two Ministers of Cabinet rank in the Union Council of Ministers to be nominated by the Prime Minister as permanent invitees.</a:t>
            </a:r>
            <a:endParaRPr lang="en-IN" dirty="0"/>
          </a:p>
        </p:txBody>
      </p:sp>
      <p:sp>
        <p:nvSpPr>
          <p:cNvPr id="4" name="Footer Placeholder 3">
            <a:extLst>
              <a:ext uri="{FF2B5EF4-FFF2-40B4-BE49-F238E27FC236}">
                <a16:creationId xmlns:a16="http://schemas.microsoft.com/office/drawing/2014/main" id="{AAA5899D-D2AB-5371-FC23-C7F91BE79D05}"/>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109578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A2A7-9154-40D6-D67A-D8A4B22CDD32}"/>
              </a:ext>
            </a:extLst>
          </p:cNvPr>
          <p:cNvSpPr>
            <a:spLocks noGrp="1"/>
          </p:cNvSpPr>
          <p:nvPr>
            <p:ph type="title"/>
          </p:nvPr>
        </p:nvSpPr>
        <p:spPr>
          <a:xfrm>
            <a:off x="1103312" y="452718"/>
            <a:ext cx="8947522" cy="914443"/>
          </a:xfrm>
        </p:spPr>
        <p:txBody>
          <a:bodyPr/>
          <a:lstStyle/>
          <a:p>
            <a:pPr algn="just"/>
            <a:r>
              <a:rPr lang="en-US" sz="2800" b="1" dirty="0"/>
              <a:t>How is the Inter-State Council different from the GST Council &amp; Finance Commission?</a:t>
            </a:r>
            <a:endParaRPr lang="en-IN" sz="2800" b="1" dirty="0"/>
          </a:p>
        </p:txBody>
      </p:sp>
      <p:sp>
        <p:nvSpPr>
          <p:cNvPr id="3" name="Content Placeholder 2">
            <a:extLst>
              <a:ext uri="{FF2B5EF4-FFF2-40B4-BE49-F238E27FC236}">
                <a16:creationId xmlns:a16="http://schemas.microsoft.com/office/drawing/2014/main" id="{BCCC9E77-CB24-8873-E5D7-C8E4D4735378}"/>
              </a:ext>
            </a:extLst>
          </p:cNvPr>
          <p:cNvSpPr>
            <a:spLocks noGrp="1"/>
          </p:cNvSpPr>
          <p:nvPr>
            <p:ph idx="1"/>
          </p:nvPr>
        </p:nvSpPr>
        <p:spPr>
          <a:xfrm>
            <a:off x="1103312" y="1580224"/>
            <a:ext cx="8946541" cy="4668175"/>
          </a:xfrm>
        </p:spPr>
        <p:txBody>
          <a:bodyPr/>
          <a:lstStyle/>
          <a:p>
            <a:pPr algn="just">
              <a:buFont typeface="Wingdings" panose="05000000000000000000" pitchFamily="2" charset="2"/>
              <a:buChar char="§"/>
            </a:pPr>
            <a:r>
              <a:rPr lang="en-US" dirty="0"/>
              <a:t>The Inter-State Council is thus quite different from the new GST council, whose members are the finance ministers of states rather than their elected political heads.</a:t>
            </a:r>
          </a:p>
          <a:p>
            <a:pPr algn="just">
              <a:buFont typeface="Wingdings" panose="05000000000000000000" pitchFamily="2" charset="2"/>
              <a:buChar char="§"/>
            </a:pPr>
            <a:r>
              <a:rPr lang="en-US" dirty="0"/>
              <a:t>It is also different from the Finance Commission, whose members are technocrats tasked with providing a framework for the distribution of taxes.</a:t>
            </a:r>
          </a:p>
          <a:p>
            <a:pPr algn="just">
              <a:buFont typeface="Wingdings" panose="05000000000000000000" pitchFamily="2" charset="2"/>
              <a:buChar char="§"/>
            </a:pPr>
            <a:r>
              <a:rPr lang="en-US" dirty="0"/>
              <a:t>It is important to note that the very first reason the Constitution gives for setting up the institution is that it will be useful when it comes to “inquiring into and advising upon disputes which may have arisen between states".</a:t>
            </a:r>
          </a:p>
          <a:p>
            <a:pPr algn="just">
              <a:buFont typeface="Wingdings" panose="05000000000000000000" pitchFamily="2" charset="2"/>
              <a:buChar char="§"/>
            </a:pPr>
            <a:r>
              <a:rPr lang="en-US" dirty="0"/>
              <a:t>The other two are to discuss subjects for which the components of the Indian union have common interests and to figure out how to coordinate policy.</a:t>
            </a:r>
            <a:endParaRPr lang="en-IN" dirty="0"/>
          </a:p>
        </p:txBody>
      </p:sp>
      <p:sp>
        <p:nvSpPr>
          <p:cNvPr id="4" name="Footer Placeholder 3">
            <a:extLst>
              <a:ext uri="{FF2B5EF4-FFF2-40B4-BE49-F238E27FC236}">
                <a16:creationId xmlns:a16="http://schemas.microsoft.com/office/drawing/2014/main" id="{1FCCEDE4-306A-8E8B-A2E8-4DABE67E2135}"/>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191840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5FDD5-AC56-9286-1C94-33B2117187DF}"/>
              </a:ext>
            </a:extLst>
          </p:cNvPr>
          <p:cNvSpPr>
            <a:spLocks noGrp="1"/>
          </p:cNvSpPr>
          <p:nvPr>
            <p:ph type="title"/>
          </p:nvPr>
        </p:nvSpPr>
        <p:spPr>
          <a:xfrm>
            <a:off x="1103312" y="452719"/>
            <a:ext cx="8947522" cy="612602"/>
          </a:xfrm>
        </p:spPr>
        <p:txBody>
          <a:bodyPr/>
          <a:lstStyle/>
          <a:p>
            <a:pPr algn="ctr"/>
            <a:r>
              <a:rPr lang="en-IN" sz="3600" b="1" dirty="0"/>
              <a:t>Duties of Inter-State Council</a:t>
            </a:r>
          </a:p>
        </p:txBody>
      </p:sp>
      <p:sp>
        <p:nvSpPr>
          <p:cNvPr id="3" name="Content Placeholder 2">
            <a:extLst>
              <a:ext uri="{FF2B5EF4-FFF2-40B4-BE49-F238E27FC236}">
                <a16:creationId xmlns:a16="http://schemas.microsoft.com/office/drawing/2014/main" id="{E591FD4C-0D7E-921C-21FD-879E3CF4D00B}"/>
              </a:ext>
            </a:extLst>
          </p:cNvPr>
          <p:cNvSpPr>
            <a:spLocks noGrp="1"/>
          </p:cNvSpPr>
          <p:nvPr>
            <p:ph idx="1"/>
          </p:nvPr>
        </p:nvSpPr>
        <p:spPr>
          <a:xfrm>
            <a:off x="1103312" y="1251750"/>
            <a:ext cx="8946541" cy="4996649"/>
          </a:xfrm>
        </p:spPr>
        <p:txBody>
          <a:bodyPr/>
          <a:lstStyle/>
          <a:p>
            <a:pPr algn="just">
              <a:buFont typeface="Wingdings" panose="05000000000000000000" pitchFamily="2" charset="2"/>
              <a:buChar char="§"/>
            </a:pPr>
            <a:r>
              <a:rPr lang="en-US" dirty="0"/>
              <a:t>If at any time it appears to the President that the public would be served by the establishment of a Council charged with the duty of:</a:t>
            </a:r>
          </a:p>
          <a:p>
            <a:pPr algn="just">
              <a:buFont typeface="Wingdings" panose="05000000000000000000" pitchFamily="2" charset="2"/>
              <a:buChar char="§"/>
            </a:pPr>
            <a:r>
              <a:rPr lang="en-US" dirty="0"/>
              <a:t>Deliberate on such matters of general interest to the States referred by the Chairman to the Council. It shall have its own Secretariat.</a:t>
            </a:r>
          </a:p>
          <a:p>
            <a:pPr algn="just">
              <a:buFont typeface="Wingdings" panose="05000000000000000000" pitchFamily="2" charset="2"/>
              <a:buChar char="§"/>
            </a:pPr>
            <a:r>
              <a:rPr lang="en-US" dirty="0"/>
              <a:t>Inquiring into and advising upon disputes which may have arisen between states;</a:t>
            </a:r>
          </a:p>
          <a:p>
            <a:pPr algn="just">
              <a:buFont typeface="Wingdings" panose="05000000000000000000" pitchFamily="2" charset="2"/>
              <a:buChar char="§"/>
            </a:pPr>
            <a:r>
              <a:rPr lang="en-US" dirty="0"/>
              <a:t>Investigating and discussing subjects in which some or all of the States or the Union and one or more of the states, have a common interest; or</a:t>
            </a:r>
          </a:p>
          <a:p>
            <a:pPr algn="just">
              <a:buFont typeface="Wingdings" panose="05000000000000000000" pitchFamily="2" charset="2"/>
              <a:buChar char="§"/>
            </a:pPr>
            <a:r>
              <a:rPr lang="en-US" dirty="0"/>
              <a:t>Making recommendations upon any such subject and, in particular recommendations for the better coordination of policy and action with respect to that subject.</a:t>
            </a:r>
            <a:endParaRPr lang="en-IN" dirty="0"/>
          </a:p>
        </p:txBody>
      </p:sp>
      <p:sp>
        <p:nvSpPr>
          <p:cNvPr id="4" name="Footer Placeholder 3">
            <a:extLst>
              <a:ext uri="{FF2B5EF4-FFF2-40B4-BE49-F238E27FC236}">
                <a16:creationId xmlns:a16="http://schemas.microsoft.com/office/drawing/2014/main" id="{CE4EAF05-4AE0-E1DC-5073-74F058C03FE5}"/>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368745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A294-18DB-8261-2A0A-1B5B6084B727}"/>
              </a:ext>
            </a:extLst>
          </p:cNvPr>
          <p:cNvSpPr>
            <a:spLocks noGrp="1"/>
          </p:cNvSpPr>
          <p:nvPr>
            <p:ph type="title"/>
          </p:nvPr>
        </p:nvSpPr>
        <p:spPr>
          <a:xfrm>
            <a:off x="1103312" y="452718"/>
            <a:ext cx="8947522" cy="585969"/>
          </a:xfrm>
        </p:spPr>
        <p:txBody>
          <a:bodyPr/>
          <a:lstStyle/>
          <a:p>
            <a:pPr algn="ctr"/>
            <a:r>
              <a:rPr lang="en-US" sz="3600" b="1" dirty="0"/>
              <a:t>Current Status of Inter-State Council</a:t>
            </a:r>
            <a:endParaRPr lang="en-IN" sz="3600" b="1" dirty="0"/>
          </a:p>
        </p:txBody>
      </p:sp>
      <p:sp>
        <p:nvSpPr>
          <p:cNvPr id="3" name="Content Placeholder 2">
            <a:extLst>
              <a:ext uri="{FF2B5EF4-FFF2-40B4-BE49-F238E27FC236}">
                <a16:creationId xmlns:a16="http://schemas.microsoft.com/office/drawing/2014/main" id="{FDE5BFF6-8194-2099-1A08-9B1662186F7C}"/>
              </a:ext>
            </a:extLst>
          </p:cNvPr>
          <p:cNvSpPr>
            <a:spLocks noGrp="1"/>
          </p:cNvSpPr>
          <p:nvPr>
            <p:ph idx="1"/>
          </p:nvPr>
        </p:nvSpPr>
        <p:spPr>
          <a:xfrm>
            <a:off x="1103312" y="1331650"/>
            <a:ext cx="8946541" cy="4916749"/>
          </a:xfrm>
        </p:spPr>
        <p:txBody>
          <a:bodyPr/>
          <a:lstStyle/>
          <a:p>
            <a:pPr algn="just">
              <a:buFont typeface="Wingdings" panose="05000000000000000000" pitchFamily="2" charset="2"/>
              <a:buChar char="§"/>
            </a:pPr>
            <a:r>
              <a:rPr lang="en-US" b="1" dirty="0"/>
              <a:t>The growing sense of regionalism, the inter-state disparity the misuse of the office of the Governors in the State the extreme centralization and concentration of executive-legislative and financial powers at the Kinds of Centre the dissatisfaction over the functioning of the extra-constitutional bodies like the National Development Council, National Integration Council, the declining role of Finance Commission, Inter-State Council, Zonal Council, the exclusive power of the Centre to negotiate with foreign government and funding agencies, the growing water and border disputes have made it imperative to redefine the center-state relations.</a:t>
            </a:r>
          </a:p>
          <a:p>
            <a:pPr algn="just">
              <a:buFont typeface="Wingdings" panose="05000000000000000000" pitchFamily="2" charset="2"/>
              <a:buChar char="§"/>
            </a:pPr>
            <a:r>
              <a:rPr lang="en-US" b="1" dirty="0"/>
              <a:t>A number of Committees and Commissions have suggested various remedies to get rid of this tormenting state of nature, the more notable of them being the Administrative Reforms Commission, the P.V. </a:t>
            </a:r>
            <a:r>
              <a:rPr lang="en-US" b="1" dirty="0" err="1"/>
              <a:t>Rajamannar</a:t>
            </a:r>
            <a:r>
              <a:rPr lang="en-US" b="1" dirty="0"/>
              <a:t> Committee, and the </a:t>
            </a:r>
            <a:r>
              <a:rPr lang="en-US" b="1" dirty="0" err="1"/>
              <a:t>Sarkaria</a:t>
            </a:r>
            <a:r>
              <a:rPr lang="en-US" b="1" dirty="0"/>
              <a:t> Commission.</a:t>
            </a:r>
            <a:endParaRPr lang="en-IN" b="1" dirty="0"/>
          </a:p>
        </p:txBody>
      </p:sp>
      <p:sp>
        <p:nvSpPr>
          <p:cNvPr id="4" name="Footer Placeholder 3">
            <a:extLst>
              <a:ext uri="{FF2B5EF4-FFF2-40B4-BE49-F238E27FC236}">
                <a16:creationId xmlns:a16="http://schemas.microsoft.com/office/drawing/2014/main" id="{80526DC5-7D70-3AB1-D7AD-67BD5391E22A}"/>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269646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C8CC-C666-8A9F-3B2B-7A0E3E58D87B}"/>
              </a:ext>
            </a:extLst>
          </p:cNvPr>
          <p:cNvSpPr>
            <a:spLocks noGrp="1"/>
          </p:cNvSpPr>
          <p:nvPr>
            <p:ph type="title"/>
          </p:nvPr>
        </p:nvSpPr>
        <p:spPr>
          <a:xfrm>
            <a:off x="1103312" y="452718"/>
            <a:ext cx="8947522" cy="630358"/>
          </a:xfrm>
        </p:spPr>
        <p:txBody>
          <a:bodyPr/>
          <a:lstStyle/>
          <a:p>
            <a:pPr algn="ctr"/>
            <a:r>
              <a:rPr lang="en-IN" sz="3200" b="1" dirty="0"/>
              <a:t>Meeting of Inter-State Council</a:t>
            </a:r>
          </a:p>
        </p:txBody>
      </p:sp>
      <p:sp>
        <p:nvSpPr>
          <p:cNvPr id="3" name="Content Placeholder 2">
            <a:extLst>
              <a:ext uri="{FF2B5EF4-FFF2-40B4-BE49-F238E27FC236}">
                <a16:creationId xmlns:a16="http://schemas.microsoft.com/office/drawing/2014/main" id="{7DDCEB6F-07B3-C44C-6BF0-AD36EBCE0717}"/>
              </a:ext>
            </a:extLst>
          </p:cNvPr>
          <p:cNvSpPr>
            <a:spLocks noGrp="1"/>
          </p:cNvSpPr>
          <p:nvPr>
            <p:ph idx="1"/>
          </p:nvPr>
        </p:nvSpPr>
        <p:spPr>
          <a:xfrm>
            <a:off x="1103312" y="1189608"/>
            <a:ext cx="8946541" cy="5058791"/>
          </a:xfrm>
        </p:spPr>
        <p:txBody>
          <a:bodyPr/>
          <a:lstStyle/>
          <a:p>
            <a:pPr algn="just">
              <a:buFont typeface="Wingdings" panose="05000000000000000000" pitchFamily="2" charset="2"/>
              <a:buChar char="§"/>
            </a:pPr>
            <a:r>
              <a:rPr lang="en-US" dirty="0"/>
              <a:t>In its second meeting, the Council broadly endorsed the recommendations of the </a:t>
            </a:r>
            <a:r>
              <a:rPr lang="en-US" dirty="0" err="1"/>
              <a:t>Sarkaria</a:t>
            </a:r>
            <a:r>
              <a:rPr lang="en-US" dirty="0"/>
              <a:t> Commission as finalized by the Sub-committee. In the same meeting, the Inter-State Council decided to set up a Standing Committee for having continuous consultation and processing of all matters for consideration of the Inter-State Council. Accordingly, the Standing Committee was set up via Notification dated December 5, 1996.</a:t>
            </a:r>
          </a:p>
          <a:p>
            <a:pPr algn="just">
              <a:buFont typeface="Wingdings" panose="05000000000000000000" pitchFamily="2" charset="2"/>
              <a:buChar char="§"/>
            </a:pPr>
            <a:r>
              <a:rPr lang="en-US" dirty="0"/>
              <a:t>The Standing Committee comprises Union Home Minister as the Chairman and five Union ministers of Cabinet rank and nine chief ministers as members nominated by the Chairman of the Inter-State Council.</a:t>
            </a:r>
            <a:endParaRPr lang="en-IN" dirty="0"/>
          </a:p>
        </p:txBody>
      </p:sp>
      <p:sp>
        <p:nvSpPr>
          <p:cNvPr id="4" name="Footer Placeholder 3">
            <a:extLst>
              <a:ext uri="{FF2B5EF4-FFF2-40B4-BE49-F238E27FC236}">
                <a16:creationId xmlns:a16="http://schemas.microsoft.com/office/drawing/2014/main" id="{BCCC36C1-99A1-5B5A-F678-3D6471C2B95D}"/>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111808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5FA3-801F-3AB4-C27E-D7F2627375FE}"/>
              </a:ext>
            </a:extLst>
          </p:cNvPr>
          <p:cNvSpPr>
            <a:spLocks noGrp="1"/>
          </p:cNvSpPr>
          <p:nvPr>
            <p:ph type="title"/>
          </p:nvPr>
        </p:nvSpPr>
        <p:spPr>
          <a:xfrm>
            <a:off x="1103312" y="452718"/>
            <a:ext cx="8947522" cy="630358"/>
          </a:xfrm>
        </p:spPr>
        <p:txBody>
          <a:bodyPr/>
          <a:lstStyle/>
          <a:p>
            <a:pPr algn="ctr"/>
            <a:r>
              <a:rPr lang="en-US" sz="3600" b="1" dirty="0"/>
              <a:t>11th meeting of the Inter-State Council</a:t>
            </a:r>
            <a:endParaRPr lang="en-IN" sz="3600" b="1" dirty="0"/>
          </a:p>
        </p:txBody>
      </p:sp>
      <p:sp>
        <p:nvSpPr>
          <p:cNvPr id="3" name="Content Placeholder 2">
            <a:extLst>
              <a:ext uri="{FF2B5EF4-FFF2-40B4-BE49-F238E27FC236}">
                <a16:creationId xmlns:a16="http://schemas.microsoft.com/office/drawing/2014/main" id="{B79E3E9F-CEEB-AD39-39D7-534D7EBA683B}"/>
              </a:ext>
            </a:extLst>
          </p:cNvPr>
          <p:cNvSpPr>
            <a:spLocks noGrp="1"/>
          </p:cNvSpPr>
          <p:nvPr>
            <p:ph idx="1"/>
          </p:nvPr>
        </p:nvSpPr>
        <p:spPr>
          <a:xfrm>
            <a:off x="1103312" y="1233996"/>
            <a:ext cx="8946541" cy="5014403"/>
          </a:xfrm>
        </p:spPr>
        <p:txBody>
          <a:bodyPr/>
          <a:lstStyle/>
          <a:p>
            <a:pPr marL="0" indent="0" algn="just">
              <a:buNone/>
            </a:pPr>
            <a:r>
              <a:rPr lang="en-US" dirty="0"/>
              <a:t>The 11th meeting of the Inter-State Council was held in 2016 under the Chairmanship of the Prime Minister at </a:t>
            </a:r>
            <a:r>
              <a:rPr lang="en-US" dirty="0" err="1"/>
              <a:t>Rashtrapati</a:t>
            </a:r>
            <a:r>
              <a:rPr lang="en-US" dirty="0"/>
              <a:t> Bhawan, New Delhi. The following Agenda items were discussed:</a:t>
            </a:r>
          </a:p>
          <a:p>
            <a:pPr algn="just">
              <a:buFont typeface="Wingdings" panose="05000000000000000000" pitchFamily="2" charset="2"/>
              <a:buChar char="§"/>
            </a:pPr>
            <a:r>
              <a:rPr lang="en-US" dirty="0"/>
              <a:t>Consideration of the recommendations of the </a:t>
            </a:r>
            <a:r>
              <a:rPr lang="en-US" dirty="0" err="1"/>
              <a:t>Punchhi</a:t>
            </a:r>
            <a:r>
              <a:rPr lang="en-US" dirty="0"/>
              <a:t> Commission on Centre-State Relations.</a:t>
            </a:r>
          </a:p>
          <a:p>
            <a:pPr algn="just">
              <a:buFont typeface="Wingdings" panose="05000000000000000000" pitchFamily="2" charset="2"/>
              <a:buChar char="§"/>
            </a:pPr>
            <a:r>
              <a:rPr lang="en-US" dirty="0"/>
              <a:t>Use of Aadhaar as an identifier for providing subsidies; benefits and public services.</a:t>
            </a:r>
          </a:p>
          <a:p>
            <a:pPr algn="just">
              <a:buFont typeface="Wingdings" panose="05000000000000000000" pitchFamily="2" charset="2"/>
              <a:buChar char="§"/>
            </a:pPr>
            <a:r>
              <a:rPr lang="en-US" dirty="0"/>
              <a:t>Improving Quality of Education with a focus on improving learning outcomes, incentivizing better performance, etc.</a:t>
            </a:r>
          </a:p>
          <a:p>
            <a:pPr algn="just">
              <a:buFont typeface="Wingdings" panose="05000000000000000000" pitchFamily="2" charset="2"/>
              <a:buChar char="§"/>
            </a:pPr>
            <a:r>
              <a:rPr lang="en-US" dirty="0"/>
              <a:t>Internal Security with focus on intelligence sharing and coordination for combating Terrorism/Insurgency and Police Reforms &amp; Police Modernization.</a:t>
            </a:r>
          </a:p>
          <a:p>
            <a:pPr marL="0" indent="0" algn="just">
              <a:buNone/>
            </a:pPr>
            <a:r>
              <a:rPr lang="en-US" dirty="0"/>
              <a:t>The council met again in November 2017(12</a:t>
            </a:r>
            <a:r>
              <a:rPr lang="en-US" baseline="30000" dirty="0"/>
              <a:t>th</a:t>
            </a:r>
            <a:r>
              <a:rPr lang="en-US" dirty="0"/>
              <a:t> Meeting).</a:t>
            </a:r>
            <a:endParaRPr lang="en-IN" dirty="0"/>
          </a:p>
        </p:txBody>
      </p:sp>
      <p:sp>
        <p:nvSpPr>
          <p:cNvPr id="4" name="Footer Placeholder 3">
            <a:extLst>
              <a:ext uri="{FF2B5EF4-FFF2-40B4-BE49-F238E27FC236}">
                <a16:creationId xmlns:a16="http://schemas.microsoft.com/office/drawing/2014/main" id="{D379BB58-8D0D-39A2-FF44-AE7FC6EF4AA0}"/>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227701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9CF40-6668-ED8C-ECDD-88DE7C4CF77A}"/>
              </a:ext>
            </a:extLst>
          </p:cNvPr>
          <p:cNvSpPr>
            <a:spLocks noGrp="1"/>
          </p:cNvSpPr>
          <p:nvPr>
            <p:ph type="title"/>
          </p:nvPr>
        </p:nvSpPr>
        <p:spPr>
          <a:xfrm>
            <a:off x="1103312" y="452718"/>
            <a:ext cx="8947522" cy="639235"/>
          </a:xfrm>
        </p:spPr>
        <p:txBody>
          <a:bodyPr/>
          <a:lstStyle/>
          <a:p>
            <a:pPr algn="ctr"/>
            <a:r>
              <a:rPr lang="en-IN" sz="3600" b="1" dirty="0"/>
              <a:t>Conclusion</a:t>
            </a:r>
          </a:p>
        </p:txBody>
      </p:sp>
      <p:sp>
        <p:nvSpPr>
          <p:cNvPr id="3" name="Content Placeholder 2">
            <a:extLst>
              <a:ext uri="{FF2B5EF4-FFF2-40B4-BE49-F238E27FC236}">
                <a16:creationId xmlns:a16="http://schemas.microsoft.com/office/drawing/2014/main" id="{E75E355D-E133-E11A-F3ED-D2DDBDED7729}"/>
              </a:ext>
            </a:extLst>
          </p:cNvPr>
          <p:cNvSpPr>
            <a:spLocks noGrp="1"/>
          </p:cNvSpPr>
          <p:nvPr>
            <p:ph idx="1"/>
          </p:nvPr>
        </p:nvSpPr>
        <p:spPr>
          <a:xfrm>
            <a:off x="1103312" y="1162974"/>
            <a:ext cx="8946541" cy="5085425"/>
          </a:xfrm>
        </p:spPr>
        <p:txBody>
          <a:bodyPr/>
          <a:lstStyle/>
          <a:p>
            <a:pPr marL="0" indent="0" algn="just">
              <a:buNone/>
            </a:pPr>
            <a:r>
              <a:rPr lang="en-US" dirty="0"/>
              <a:t>The grim reality is that the Inter-State Council has only met 12 times since its establishment in 1990. The council met again in November 2017 after a ten-year hiatus between the 10th meeting in 2006 and the 11th meeting in 2016. If the Inter-State Council is to become the primary organization for resolving inter-state conflicts, it must first establish a regular meeting schedule. </a:t>
            </a:r>
            <a:endParaRPr lang="en-IN" dirty="0"/>
          </a:p>
        </p:txBody>
      </p:sp>
      <p:sp>
        <p:nvSpPr>
          <p:cNvPr id="4" name="Footer Placeholder 3">
            <a:extLst>
              <a:ext uri="{FF2B5EF4-FFF2-40B4-BE49-F238E27FC236}">
                <a16:creationId xmlns:a16="http://schemas.microsoft.com/office/drawing/2014/main" id="{C863A73D-C053-926A-BC5B-D95B5684B3B4}"/>
              </a:ext>
            </a:extLst>
          </p:cNvPr>
          <p:cNvSpPr>
            <a:spLocks noGrp="1"/>
          </p:cNvSpPr>
          <p:nvPr>
            <p:ph type="ftr" sz="quarter" idx="11"/>
          </p:nvPr>
        </p:nvSpPr>
        <p:spPr/>
        <p:txBody>
          <a:bodyPr/>
          <a:lstStyle/>
          <a:p>
            <a:r>
              <a:rPr lang="en-IN"/>
              <a:t>Samiuddin, LLM 302</a:t>
            </a:r>
          </a:p>
        </p:txBody>
      </p:sp>
    </p:spTree>
    <p:extLst>
      <p:ext uri="{BB962C8B-B14F-4D97-AF65-F5344CB8AC3E}">
        <p14:creationId xmlns:p14="http://schemas.microsoft.com/office/powerpoint/2010/main" val="501484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47</TotalTime>
  <Words>1046</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Nunito Sans</vt:lpstr>
      <vt:lpstr>Wingdings</vt:lpstr>
      <vt:lpstr>Wingdings 3</vt:lpstr>
      <vt:lpstr>Ion</vt:lpstr>
      <vt:lpstr>INTRODUCTION</vt:lpstr>
      <vt:lpstr>Inter State Council - Constitutional Provisions</vt:lpstr>
      <vt:lpstr>Inter State Council - Composition</vt:lpstr>
      <vt:lpstr>How is the Inter-State Council different from the GST Council &amp; Finance Commission?</vt:lpstr>
      <vt:lpstr>Duties of Inter-State Council</vt:lpstr>
      <vt:lpstr>Current Status of Inter-State Council</vt:lpstr>
      <vt:lpstr>Meeting of Inter-State Council</vt:lpstr>
      <vt:lpstr>11th meeting of the Inter-State Council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user</dc:creator>
  <cp:lastModifiedBy>user</cp:lastModifiedBy>
  <cp:revision>1</cp:revision>
  <dcterms:created xsi:type="dcterms:W3CDTF">2022-10-11T05:39:42Z</dcterms:created>
  <dcterms:modified xsi:type="dcterms:W3CDTF">2022-10-11T06:27:38Z</dcterms:modified>
</cp:coreProperties>
</file>