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9" r:id="rId4"/>
    <p:sldId id="260" r:id="rId5"/>
    <p:sldId id="261" r:id="rId6"/>
    <p:sldId id="262"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85" d="100"/>
          <a:sy n="85" d="100"/>
        </p:scale>
        <p:origin x="9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10/7/2022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10/7/2022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75378" y="790222"/>
            <a:ext cx="4552726" cy="369332"/>
          </a:xfrm>
          <a:prstGeom prst="rect">
            <a:avLst/>
          </a:prstGeom>
        </p:spPr>
        <p:txBody>
          <a:bodyPr wrap="square">
            <a:spAutoFit/>
          </a:bodyPr>
          <a:lstStyle/>
          <a:p>
            <a:r>
              <a:rPr lang="en-US" b="1" dirty="0">
                <a:solidFill>
                  <a:srgbClr val="808000"/>
                </a:solidFill>
                <a:latin typeface="Open Sans"/>
              </a:rPr>
              <a:t>Is It Law of Tort or Law of Torts:</a:t>
            </a:r>
            <a:endParaRPr lang="en-US" dirty="0"/>
          </a:p>
        </p:txBody>
      </p:sp>
      <p:sp>
        <p:nvSpPr>
          <p:cNvPr id="3" name="Rectangle 2"/>
          <p:cNvSpPr/>
          <p:nvPr/>
        </p:nvSpPr>
        <p:spPr>
          <a:xfrm>
            <a:off x="1309510" y="1343378"/>
            <a:ext cx="8963379" cy="4247317"/>
          </a:xfrm>
          <a:prstGeom prst="rect">
            <a:avLst/>
          </a:prstGeom>
        </p:spPr>
        <p:txBody>
          <a:bodyPr wrap="square">
            <a:spAutoFit/>
          </a:bodyPr>
          <a:lstStyle/>
          <a:p>
            <a:pPr marL="285750" indent="-285750">
              <a:lnSpc>
                <a:spcPct val="150000"/>
              </a:lnSpc>
              <a:buFont typeface="Wingdings" panose="05000000000000000000" pitchFamily="2" charset="2"/>
              <a:buChar char="Ø"/>
            </a:pPr>
            <a:r>
              <a:rPr lang="en-US" dirty="0" smtClean="0">
                <a:solidFill>
                  <a:srgbClr val="333333"/>
                </a:solidFill>
                <a:latin typeface="Open Sans"/>
              </a:rPr>
              <a:t>Question </a:t>
            </a:r>
            <a:r>
              <a:rPr lang="en-US" dirty="0">
                <a:solidFill>
                  <a:srgbClr val="333333"/>
                </a:solidFill>
                <a:latin typeface="Open Sans"/>
              </a:rPr>
              <a:t>is generally asked in the form, “is there a law of tort or only a law of torts?” </a:t>
            </a:r>
            <a:endParaRPr lang="en-US" dirty="0" smtClean="0">
              <a:solidFill>
                <a:srgbClr val="333333"/>
              </a:solidFill>
              <a:latin typeface="Open Sans"/>
            </a:endParaRPr>
          </a:p>
          <a:p>
            <a:pPr>
              <a:lnSpc>
                <a:spcPct val="150000"/>
              </a:lnSpc>
            </a:pPr>
            <a:endParaRPr lang="en-US" dirty="0" smtClean="0">
              <a:solidFill>
                <a:srgbClr val="333333"/>
              </a:solidFill>
              <a:latin typeface="Open Sans"/>
            </a:endParaRPr>
          </a:p>
          <a:p>
            <a:pPr marL="285750" indent="-285750">
              <a:lnSpc>
                <a:spcPct val="150000"/>
              </a:lnSpc>
              <a:buFont typeface="Wingdings" panose="05000000000000000000" pitchFamily="2" charset="2"/>
              <a:buChar char="Ø"/>
            </a:pPr>
            <a:r>
              <a:rPr lang="en-US" dirty="0" smtClean="0">
                <a:solidFill>
                  <a:srgbClr val="333333"/>
                </a:solidFill>
                <a:latin typeface="Open Sans"/>
              </a:rPr>
              <a:t>There </a:t>
            </a:r>
            <a:r>
              <a:rPr lang="en-US" dirty="0">
                <a:solidFill>
                  <a:srgbClr val="333333"/>
                </a:solidFill>
                <a:latin typeface="Open Sans"/>
              </a:rPr>
              <a:t>are two competing theories in this regard. </a:t>
            </a:r>
            <a:endParaRPr lang="en-US" dirty="0" smtClean="0">
              <a:solidFill>
                <a:srgbClr val="333333"/>
              </a:solidFill>
              <a:latin typeface="Open Sans"/>
            </a:endParaRPr>
          </a:p>
          <a:p>
            <a:pPr marL="285750" indent="-285750">
              <a:lnSpc>
                <a:spcPct val="150000"/>
              </a:lnSpc>
              <a:buFont typeface="Wingdings" panose="05000000000000000000" pitchFamily="2" charset="2"/>
              <a:buChar char="Ø"/>
            </a:pPr>
            <a:endParaRPr lang="en-US" dirty="0">
              <a:solidFill>
                <a:srgbClr val="333333"/>
              </a:solidFill>
              <a:latin typeface="Open Sans"/>
            </a:endParaRPr>
          </a:p>
          <a:p>
            <a:pPr marL="285750" indent="-285750">
              <a:lnSpc>
                <a:spcPct val="150000"/>
              </a:lnSpc>
              <a:buFont typeface="Wingdings" panose="05000000000000000000" pitchFamily="2" charset="2"/>
              <a:buChar char="Ø"/>
            </a:pPr>
            <a:r>
              <a:rPr lang="en-US" dirty="0" smtClean="0">
                <a:solidFill>
                  <a:srgbClr val="333333"/>
                </a:solidFill>
                <a:latin typeface="Open Sans"/>
              </a:rPr>
              <a:t>According </a:t>
            </a:r>
            <a:r>
              <a:rPr lang="en-US" dirty="0">
                <a:solidFill>
                  <a:srgbClr val="333333"/>
                </a:solidFill>
                <a:latin typeface="Open Sans"/>
              </a:rPr>
              <a:t>to one theory, there is a general principle that all wrongs are actionable as tort unless there is any legal justification. </a:t>
            </a:r>
            <a:endParaRPr lang="en-US" dirty="0" smtClean="0">
              <a:solidFill>
                <a:srgbClr val="333333"/>
              </a:solidFill>
              <a:latin typeface="Open Sans"/>
            </a:endParaRPr>
          </a:p>
          <a:p>
            <a:pPr marL="285750" indent="-285750">
              <a:lnSpc>
                <a:spcPct val="150000"/>
              </a:lnSpc>
              <a:buFont typeface="Wingdings" panose="05000000000000000000" pitchFamily="2" charset="2"/>
              <a:buChar char="Ø"/>
            </a:pPr>
            <a:endParaRPr lang="en-US" dirty="0">
              <a:solidFill>
                <a:srgbClr val="333333"/>
              </a:solidFill>
              <a:latin typeface="Open Sans"/>
            </a:endParaRPr>
          </a:p>
          <a:p>
            <a:pPr marL="285750" indent="-285750">
              <a:lnSpc>
                <a:spcPct val="150000"/>
              </a:lnSpc>
              <a:buFont typeface="Wingdings" panose="05000000000000000000" pitchFamily="2" charset="2"/>
              <a:buChar char="Ø"/>
            </a:pPr>
            <a:r>
              <a:rPr lang="en-US" dirty="0" smtClean="0">
                <a:solidFill>
                  <a:srgbClr val="333333"/>
                </a:solidFill>
                <a:latin typeface="Open Sans"/>
              </a:rPr>
              <a:t>The </a:t>
            </a:r>
            <a:r>
              <a:rPr lang="en-US" dirty="0">
                <a:solidFill>
                  <a:srgbClr val="333333"/>
                </a:solidFill>
                <a:latin typeface="Open Sans"/>
              </a:rPr>
              <a:t>other theory says that there is no general principle of liability as such but only a definite number of torts as trespass, negligence, nuisance, defamation etc. and the plaintiff has no remedy unless he brings his case under one of the nominate torts</a:t>
            </a:r>
            <a:endParaRPr lang="en-US" dirty="0"/>
          </a:p>
        </p:txBody>
      </p:sp>
    </p:spTree>
    <p:extLst>
      <p:ext uri="{BB962C8B-B14F-4D97-AF65-F5344CB8AC3E}">
        <p14:creationId xmlns:p14="http://schemas.microsoft.com/office/powerpoint/2010/main" val="2901927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1156" y="1004711"/>
            <a:ext cx="8432800" cy="4385816"/>
          </a:xfrm>
          <a:prstGeom prst="rect">
            <a:avLst/>
          </a:prstGeom>
        </p:spPr>
        <p:txBody>
          <a:bodyPr wrap="square">
            <a:spAutoFit/>
          </a:bodyPr>
          <a:lstStyle/>
          <a:p>
            <a:r>
              <a:rPr lang="en-US" b="1" dirty="0">
                <a:solidFill>
                  <a:srgbClr val="800000"/>
                </a:solidFill>
                <a:latin typeface="Open Sans"/>
              </a:rPr>
              <a:t> </a:t>
            </a:r>
            <a:r>
              <a:rPr lang="en-US" b="1" dirty="0">
                <a:latin typeface="Open Sans"/>
              </a:rPr>
              <a:t>It Is Law Of Tort: </a:t>
            </a:r>
            <a:r>
              <a:rPr lang="en-US" dirty="0">
                <a:latin typeface="Open Sans"/>
              </a:rPr>
              <a:t> </a:t>
            </a:r>
            <a:endParaRPr lang="en-US" dirty="0" smtClean="0">
              <a:latin typeface="Open Sans"/>
            </a:endParaRPr>
          </a:p>
          <a:p>
            <a:endParaRPr lang="en-US" dirty="0">
              <a:solidFill>
                <a:srgbClr val="333333"/>
              </a:solidFill>
              <a:latin typeface="Open Sans"/>
            </a:endParaRPr>
          </a:p>
          <a:p>
            <a:pPr marL="285750" indent="-285750">
              <a:lnSpc>
                <a:spcPct val="150000"/>
              </a:lnSpc>
              <a:buFont typeface="Wingdings" panose="05000000000000000000" pitchFamily="2" charset="2"/>
              <a:buChar char="Ø"/>
            </a:pPr>
            <a:r>
              <a:rPr lang="en-US" dirty="0" smtClean="0">
                <a:solidFill>
                  <a:srgbClr val="333333"/>
                </a:solidFill>
                <a:latin typeface="Open Sans"/>
              </a:rPr>
              <a:t>Winfield </a:t>
            </a:r>
            <a:r>
              <a:rPr lang="en-US" dirty="0">
                <a:solidFill>
                  <a:srgbClr val="333333"/>
                </a:solidFill>
                <a:latin typeface="Open Sans"/>
              </a:rPr>
              <a:t>is the chief supporter of this theory. </a:t>
            </a:r>
            <a:endParaRPr lang="en-US" dirty="0" smtClean="0">
              <a:solidFill>
                <a:srgbClr val="333333"/>
              </a:solidFill>
              <a:latin typeface="Open Sans"/>
            </a:endParaRPr>
          </a:p>
          <a:p>
            <a:pPr marL="285750" indent="-285750">
              <a:lnSpc>
                <a:spcPct val="150000"/>
              </a:lnSpc>
              <a:buFont typeface="Wingdings" panose="05000000000000000000" pitchFamily="2" charset="2"/>
              <a:buChar char="Ø"/>
            </a:pPr>
            <a:r>
              <a:rPr lang="en-US" dirty="0" smtClean="0">
                <a:solidFill>
                  <a:srgbClr val="333333"/>
                </a:solidFill>
                <a:latin typeface="Open Sans"/>
              </a:rPr>
              <a:t>He </a:t>
            </a:r>
            <a:r>
              <a:rPr lang="en-US" dirty="0">
                <a:solidFill>
                  <a:srgbClr val="333333"/>
                </a:solidFill>
                <a:latin typeface="Open Sans"/>
              </a:rPr>
              <a:t>says, all injuries done to another person are torts, unless there is some justification recognized by law. </a:t>
            </a:r>
            <a:endParaRPr lang="en-US" dirty="0" smtClean="0">
              <a:solidFill>
                <a:srgbClr val="333333"/>
              </a:solidFill>
              <a:latin typeface="Open Sans"/>
            </a:endParaRPr>
          </a:p>
          <a:p>
            <a:pPr marL="285750" indent="-285750">
              <a:lnSpc>
                <a:spcPct val="150000"/>
              </a:lnSpc>
              <a:buFont typeface="Wingdings" panose="05000000000000000000" pitchFamily="2" charset="2"/>
              <a:buChar char="Ø"/>
            </a:pPr>
            <a:r>
              <a:rPr lang="en-US" dirty="0" smtClean="0">
                <a:solidFill>
                  <a:srgbClr val="333333"/>
                </a:solidFill>
                <a:latin typeface="Open Sans"/>
              </a:rPr>
              <a:t>Thus </a:t>
            </a:r>
            <a:r>
              <a:rPr lang="en-US" dirty="0">
                <a:solidFill>
                  <a:srgbClr val="333333"/>
                </a:solidFill>
                <a:latin typeface="Open Sans"/>
              </a:rPr>
              <a:t>according to this theory tort consists not merely of those torts which have acquired specific names but also included the wider principle that all unjustifiable harm is tortuous. </a:t>
            </a:r>
            <a:endParaRPr lang="en-US" dirty="0" smtClean="0">
              <a:solidFill>
                <a:srgbClr val="333333"/>
              </a:solidFill>
              <a:latin typeface="Open Sans"/>
            </a:endParaRPr>
          </a:p>
          <a:p>
            <a:pPr marL="285750" indent="-285750">
              <a:lnSpc>
                <a:spcPct val="150000"/>
              </a:lnSpc>
              <a:buFont typeface="Wingdings" panose="05000000000000000000" pitchFamily="2" charset="2"/>
              <a:buChar char="Ø"/>
            </a:pPr>
            <a:r>
              <a:rPr lang="en-US" dirty="0" smtClean="0">
                <a:solidFill>
                  <a:srgbClr val="333333"/>
                </a:solidFill>
                <a:latin typeface="Open Sans"/>
              </a:rPr>
              <a:t>This </a:t>
            </a:r>
            <a:r>
              <a:rPr lang="en-US" dirty="0">
                <a:solidFill>
                  <a:srgbClr val="333333"/>
                </a:solidFill>
                <a:latin typeface="Open Sans"/>
              </a:rPr>
              <a:t>enables the courts to create new torts. </a:t>
            </a:r>
          </a:p>
          <a:p>
            <a:pPr marL="285750" indent="-285750">
              <a:lnSpc>
                <a:spcPct val="150000"/>
              </a:lnSpc>
              <a:buFont typeface="Wingdings" panose="05000000000000000000" pitchFamily="2" charset="2"/>
              <a:buChar char="Ø"/>
            </a:pPr>
            <a:r>
              <a:rPr lang="en-US" dirty="0" smtClean="0">
                <a:solidFill>
                  <a:srgbClr val="333333"/>
                </a:solidFill>
                <a:latin typeface="Open Sans"/>
              </a:rPr>
              <a:t>Winfield </a:t>
            </a:r>
            <a:r>
              <a:rPr lang="en-US" dirty="0">
                <a:solidFill>
                  <a:srgbClr val="333333"/>
                </a:solidFill>
                <a:latin typeface="Open Sans"/>
              </a:rPr>
              <a:t>while supporting this theory comes to the conclusion that law of tort is growing and from time to time courts have created new torts.</a:t>
            </a:r>
            <a:endParaRPr lang="en-US" dirty="0"/>
          </a:p>
        </p:txBody>
      </p:sp>
    </p:spTree>
    <p:extLst>
      <p:ext uri="{BB962C8B-B14F-4D97-AF65-F5344CB8AC3E}">
        <p14:creationId xmlns:p14="http://schemas.microsoft.com/office/powerpoint/2010/main" val="3361617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936979"/>
            <a:ext cx="9087556" cy="4247317"/>
          </a:xfrm>
          <a:prstGeom prst="rect">
            <a:avLst/>
          </a:prstGeom>
        </p:spPr>
        <p:txBody>
          <a:bodyPr wrap="square">
            <a:spAutoFit/>
          </a:bodyPr>
          <a:lstStyle/>
          <a:p>
            <a:pPr marL="285750" indent="-285750">
              <a:lnSpc>
                <a:spcPct val="150000"/>
              </a:lnSpc>
              <a:buFont typeface="Wingdings" panose="05000000000000000000" pitchFamily="2" charset="2"/>
              <a:buChar char="Ø"/>
            </a:pPr>
            <a:r>
              <a:rPr lang="en-US" dirty="0" smtClean="0">
                <a:solidFill>
                  <a:srgbClr val="333333"/>
                </a:solidFill>
                <a:latin typeface="Open Sans"/>
              </a:rPr>
              <a:t>This </a:t>
            </a:r>
            <a:r>
              <a:rPr lang="en-US" dirty="0">
                <a:solidFill>
                  <a:srgbClr val="333333"/>
                </a:solidFill>
                <a:latin typeface="Open Sans"/>
              </a:rPr>
              <a:t>theory is also supported by the creation of new torts by courts of law. For example:-</a:t>
            </a:r>
            <a:r>
              <a:rPr lang="en-US" dirty="0"/>
              <a:t/>
            </a:r>
            <a:br>
              <a:rPr lang="en-US" dirty="0"/>
            </a:br>
            <a:r>
              <a:rPr lang="en-US" dirty="0"/>
              <a:t/>
            </a:r>
            <a:br>
              <a:rPr lang="en-US" dirty="0"/>
            </a:br>
            <a:r>
              <a:rPr lang="en-US" dirty="0" smtClean="0">
                <a:solidFill>
                  <a:srgbClr val="333333"/>
                </a:solidFill>
                <a:latin typeface="Open Sans"/>
              </a:rPr>
              <a:t>- The </a:t>
            </a:r>
            <a:r>
              <a:rPr lang="en-US" dirty="0">
                <a:solidFill>
                  <a:srgbClr val="333333"/>
                </a:solidFill>
                <a:latin typeface="Open Sans"/>
              </a:rPr>
              <a:t>tort of inducement to a wife to leave her husband in </a:t>
            </a:r>
            <a:r>
              <a:rPr lang="en-US" dirty="0" err="1">
                <a:solidFill>
                  <a:srgbClr val="333333"/>
                </a:solidFill>
                <a:latin typeface="Open Sans"/>
              </a:rPr>
              <a:t>Winsmore</a:t>
            </a:r>
            <a:r>
              <a:rPr lang="en-US" dirty="0">
                <a:solidFill>
                  <a:srgbClr val="333333"/>
                </a:solidFill>
                <a:latin typeface="Open Sans"/>
              </a:rPr>
              <a:t> v. </a:t>
            </a:r>
            <a:r>
              <a:rPr lang="en-US" dirty="0" err="1">
                <a:solidFill>
                  <a:srgbClr val="333333"/>
                </a:solidFill>
                <a:latin typeface="Open Sans"/>
              </a:rPr>
              <a:t>Greenbank</a:t>
            </a:r>
            <a:r>
              <a:rPr lang="en-US" dirty="0">
                <a:solidFill>
                  <a:srgbClr val="333333"/>
                </a:solidFill>
                <a:latin typeface="Open Sans"/>
              </a:rPr>
              <a:t> (1745) Willes 577 (581).</a:t>
            </a:r>
            <a:r>
              <a:rPr lang="en-US" dirty="0"/>
              <a:t/>
            </a:r>
            <a:br>
              <a:rPr lang="en-US" dirty="0"/>
            </a:br>
            <a:r>
              <a:rPr lang="en-US" dirty="0" smtClean="0">
                <a:solidFill>
                  <a:srgbClr val="333333"/>
                </a:solidFill>
                <a:latin typeface="Open Sans"/>
              </a:rPr>
              <a:t>- Tort </a:t>
            </a:r>
            <a:r>
              <a:rPr lang="en-US" dirty="0">
                <a:solidFill>
                  <a:srgbClr val="333333"/>
                </a:solidFill>
                <a:latin typeface="Open Sans"/>
              </a:rPr>
              <a:t>of deceit in its present form had its origin in </a:t>
            </a:r>
            <a:r>
              <a:rPr lang="en-US" dirty="0" err="1">
                <a:solidFill>
                  <a:srgbClr val="333333"/>
                </a:solidFill>
                <a:latin typeface="Open Sans"/>
              </a:rPr>
              <a:t>Pasley</a:t>
            </a:r>
            <a:r>
              <a:rPr lang="en-US" dirty="0">
                <a:solidFill>
                  <a:srgbClr val="333333"/>
                </a:solidFill>
                <a:latin typeface="Open Sans"/>
              </a:rPr>
              <a:t> v. Freeman (1789) 3 TR 51</a:t>
            </a:r>
            <a:r>
              <a:rPr lang="en-US" dirty="0"/>
              <a:t/>
            </a:r>
            <a:br>
              <a:rPr lang="en-US" dirty="0"/>
            </a:br>
            <a:r>
              <a:rPr lang="en-US" dirty="0" smtClean="0">
                <a:solidFill>
                  <a:srgbClr val="333333"/>
                </a:solidFill>
                <a:latin typeface="Open Sans"/>
              </a:rPr>
              <a:t>- Tort </a:t>
            </a:r>
            <a:r>
              <a:rPr lang="en-US" dirty="0">
                <a:solidFill>
                  <a:srgbClr val="333333"/>
                </a:solidFill>
                <a:latin typeface="Open Sans"/>
              </a:rPr>
              <a:t>of inducement of breach of contract had its origin in Lumley v. </a:t>
            </a:r>
            <a:r>
              <a:rPr lang="en-US" dirty="0" err="1">
                <a:solidFill>
                  <a:srgbClr val="333333"/>
                </a:solidFill>
                <a:latin typeface="Open Sans"/>
              </a:rPr>
              <a:t>Gye</a:t>
            </a:r>
            <a:r>
              <a:rPr lang="en-US" dirty="0">
                <a:solidFill>
                  <a:srgbClr val="333333"/>
                </a:solidFill>
                <a:latin typeface="Open Sans"/>
              </a:rPr>
              <a:t> (1853) 2 E &amp; B 216.</a:t>
            </a:r>
            <a:r>
              <a:rPr lang="en-US" dirty="0"/>
              <a:t/>
            </a:r>
            <a:br>
              <a:rPr lang="en-US" dirty="0"/>
            </a:br>
            <a:r>
              <a:rPr lang="en-US" dirty="0">
                <a:solidFill>
                  <a:srgbClr val="333333"/>
                </a:solidFill>
                <a:latin typeface="Open Sans"/>
              </a:rPr>
              <a:t>-</a:t>
            </a:r>
            <a:r>
              <a:rPr lang="en-US" dirty="0" smtClean="0">
                <a:solidFill>
                  <a:srgbClr val="333333"/>
                </a:solidFill>
                <a:latin typeface="Open Sans"/>
              </a:rPr>
              <a:t>The </a:t>
            </a:r>
            <a:r>
              <a:rPr lang="en-US" dirty="0">
                <a:solidFill>
                  <a:srgbClr val="333333"/>
                </a:solidFill>
                <a:latin typeface="Open Sans"/>
              </a:rPr>
              <a:t>tort of strict liability had its origin in </a:t>
            </a:r>
            <a:r>
              <a:rPr lang="en-US" dirty="0" err="1">
                <a:solidFill>
                  <a:srgbClr val="333333"/>
                </a:solidFill>
                <a:latin typeface="Open Sans"/>
              </a:rPr>
              <a:t>Rylands</a:t>
            </a:r>
            <a:r>
              <a:rPr lang="en-US" dirty="0">
                <a:solidFill>
                  <a:srgbClr val="333333"/>
                </a:solidFill>
                <a:latin typeface="Open Sans"/>
              </a:rPr>
              <a:t> v. Fletcher (1868) LR 3 HL 330.</a:t>
            </a:r>
            <a:r>
              <a:rPr lang="en-US" dirty="0"/>
              <a:t/>
            </a:r>
            <a:br>
              <a:rPr lang="en-US" dirty="0"/>
            </a:br>
            <a:r>
              <a:rPr lang="en-US" dirty="0">
                <a:solidFill>
                  <a:srgbClr val="333333"/>
                </a:solidFill>
                <a:latin typeface="Open Sans"/>
              </a:rPr>
              <a:t>-</a:t>
            </a:r>
            <a:r>
              <a:rPr lang="en-US" dirty="0" smtClean="0">
                <a:solidFill>
                  <a:srgbClr val="333333"/>
                </a:solidFill>
                <a:latin typeface="Open Sans"/>
              </a:rPr>
              <a:t>The </a:t>
            </a:r>
            <a:r>
              <a:rPr lang="en-US" dirty="0">
                <a:solidFill>
                  <a:srgbClr val="333333"/>
                </a:solidFill>
                <a:latin typeface="Open Sans"/>
              </a:rPr>
              <a:t>tort of intimidation in </a:t>
            </a:r>
            <a:r>
              <a:rPr lang="en-US" dirty="0" err="1">
                <a:solidFill>
                  <a:srgbClr val="333333"/>
                </a:solidFill>
                <a:latin typeface="Open Sans"/>
              </a:rPr>
              <a:t>Rookes</a:t>
            </a:r>
            <a:r>
              <a:rPr lang="en-US" dirty="0">
                <a:solidFill>
                  <a:srgbClr val="333333"/>
                </a:solidFill>
                <a:latin typeface="Open Sans"/>
              </a:rPr>
              <a:t> v. Barnard (1964) 1 All ER 367</a:t>
            </a:r>
            <a:endParaRPr lang="en-US" dirty="0"/>
          </a:p>
        </p:txBody>
      </p:sp>
    </p:spTree>
    <p:extLst>
      <p:ext uri="{BB962C8B-B14F-4D97-AF65-F5344CB8AC3E}">
        <p14:creationId xmlns:p14="http://schemas.microsoft.com/office/powerpoint/2010/main" val="42054565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48177" y="1477707"/>
            <a:ext cx="8342489" cy="4611968"/>
          </a:xfrm>
          <a:prstGeom prst="rect">
            <a:avLst/>
          </a:prstGeom>
        </p:spPr>
        <p:txBody>
          <a:bodyPr wrap="square">
            <a:spAutoFit/>
          </a:bodyPr>
          <a:lstStyle/>
          <a:p>
            <a:pPr marL="285750" indent="-285750" algn="just">
              <a:lnSpc>
                <a:spcPct val="150000"/>
              </a:lnSpc>
              <a:buFont typeface="Wingdings" panose="05000000000000000000" pitchFamily="2" charset="2"/>
              <a:buChar char="Ø"/>
            </a:pPr>
            <a:r>
              <a:rPr lang="en-US" dirty="0" smtClean="0">
                <a:solidFill>
                  <a:srgbClr val="333333"/>
                </a:solidFill>
                <a:latin typeface="Open Sans"/>
              </a:rPr>
              <a:t>Indian </a:t>
            </a:r>
            <a:r>
              <a:rPr lang="en-US" dirty="0">
                <a:solidFill>
                  <a:srgbClr val="333333"/>
                </a:solidFill>
                <a:latin typeface="Open Sans"/>
              </a:rPr>
              <a:t>judiciary has also shown a </a:t>
            </a:r>
            <a:r>
              <a:rPr lang="en-US" dirty="0" err="1">
                <a:solidFill>
                  <a:srgbClr val="333333"/>
                </a:solidFill>
                <a:latin typeface="Open Sans"/>
              </a:rPr>
              <a:t>favour</a:t>
            </a:r>
            <a:r>
              <a:rPr lang="en-US" dirty="0">
                <a:solidFill>
                  <a:srgbClr val="333333"/>
                </a:solidFill>
                <a:latin typeface="Open Sans"/>
              </a:rPr>
              <a:t> to Winfield’s theory. </a:t>
            </a:r>
            <a:endParaRPr lang="en-US" dirty="0" smtClean="0">
              <a:solidFill>
                <a:srgbClr val="333333"/>
              </a:solidFill>
              <a:latin typeface="Open Sans"/>
            </a:endParaRPr>
          </a:p>
          <a:p>
            <a:pPr marL="285750" indent="-285750" algn="just">
              <a:lnSpc>
                <a:spcPct val="150000"/>
              </a:lnSpc>
              <a:buFont typeface="Wingdings" panose="05000000000000000000" pitchFamily="2" charset="2"/>
              <a:buChar char="Ø"/>
            </a:pPr>
            <a:endParaRPr lang="en-US" dirty="0">
              <a:solidFill>
                <a:srgbClr val="333333"/>
              </a:solidFill>
              <a:latin typeface="Open Sans"/>
            </a:endParaRPr>
          </a:p>
          <a:p>
            <a:pPr marL="285750" indent="-285750" algn="just">
              <a:lnSpc>
                <a:spcPct val="150000"/>
              </a:lnSpc>
              <a:buFont typeface="Wingdings" panose="05000000000000000000" pitchFamily="2" charset="2"/>
              <a:buChar char="Ø"/>
            </a:pPr>
            <a:r>
              <a:rPr lang="en-US" dirty="0" smtClean="0">
                <a:solidFill>
                  <a:srgbClr val="333333"/>
                </a:solidFill>
                <a:latin typeface="Open Sans"/>
              </a:rPr>
              <a:t>In </a:t>
            </a:r>
            <a:r>
              <a:rPr lang="en-US" dirty="0">
                <a:solidFill>
                  <a:srgbClr val="333333"/>
                </a:solidFill>
                <a:latin typeface="Open Sans"/>
              </a:rPr>
              <a:t>the words of Justice BHAGWATI, C.J., we have to evolve new principles and lay down new norms which will adequately deal with new problems which arise in a highly industrialized economy. We cannot allow our judicial thinking to be constricted by reference to the law as it prevails in England……. we are certainly prepared to receive light from whatever source it comes but we have to build our own Jurisprudence. In the same case the Supreme Court of India established the concept of ABSOLUTE LIABILITY in place of strict liability [Ref. case- M.C. Mehta v. Union of India, AIR 1987 SC 1086].</a:t>
            </a:r>
            <a:r>
              <a:rPr lang="en-US" dirty="0"/>
              <a:t/>
            </a:r>
            <a:br>
              <a:rPr lang="en-US" dirty="0"/>
            </a:br>
            <a:endParaRPr lang="en-US" dirty="0"/>
          </a:p>
        </p:txBody>
      </p:sp>
    </p:spTree>
    <p:extLst>
      <p:ext uri="{BB962C8B-B14F-4D97-AF65-F5344CB8AC3E}">
        <p14:creationId xmlns:p14="http://schemas.microsoft.com/office/powerpoint/2010/main" val="2444138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2445" y="406400"/>
            <a:ext cx="8873066" cy="5632311"/>
          </a:xfrm>
          <a:prstGeom prst="rect">
            <a:avLst/>
          </a:prstGeom>
        </p:spPr>
        <p:txBody>
          <a:bodyPr wrap="square">
            <a:spAutoFit/>
          </a:bodyPr>
          <a:lstStyle/>
          <a:p>
            <a:r>
              <a:rPr lang="en-US" b="1" dirty="0">
                <a:latin typeface="Open Sans"/>
              </a:rPr>
              <a:t>It Is Law Of Torts: </a:t>
            </a:r>
            <a:endParaRPr lang="en-US" b="1" dirty="0" smtClean="0">
              <a:latin typeface="Open Sans"/>
            </a:endParaRPr>
          </a:p>
          <a:p>
            <a:endParaRPr lang="en-US" b="1" dirty="0">
              <a:solidFill>
                <a:srgbClr val="800000"/>
              </a:solidFill>
              <a:latin typeface="Open Sans"/>
            </a:endParaRPr>
          </a:p>
          <a:p>
            <a:pPr marL="285750" indent="-285750" algn="just">
              <a:lnSpc>
                <a:spcPct val="150000"/>
              </a:lnSpc>
              <a:buFont typeface="Wingdings" panose="05000000000000000000" pitchFamily="2" charset="2"/>
              <a:buChar char="Ø"/>
            </a:pPr>
            <a:r>
              <a:rPr lang="en-US" dirty="0" smtClean="0">
                <a:solidFill>
                  <a:srgbClr val="333333"/>
                </a:solidFill>
                <a:latin typeface="Open Sans"/>
              </a:rPr>
              <a:t>Salmond </a:t>
            </a:r>
            <a:r>
              <a:rPr lang="en-US" dirty="0">
                <a:solidFill>
                  <a:srgbClr val="333333"/>
                </a:solidFill>
                <a:latin typeface="Open Sans"/>
              </a:rPr>
              <a:t>on the other hand, preferred the second alternative and for him, there is no law of tort, but there is law of torts</a:t>
            </a:r>
            <a:r>
              <a:rPr lang="en-US" dirty="0" smtClean="0">
                <a:solidFill>
                  <a:srgbClr val="333333"/>
                </a:solidFill>
                <a:latin typeface="Open Sans"/>
              </a:rPr>
              <a:t>.</a:t>
            </a:r>
          </a:p>
          <a:p>
            <a:pPr marL="285750" indent="-285750" algn="just">
              <a:lnSpc>
                <a:spcPct val="150000"/>
              </a:lnSpc>
              <a:buFont typeface="Wingdings" panose="05000000000000000000" pitchFamily="2" charset="2"/>
              <a:buChar char="Ø"/>
            </a:pPr>
            <a:r>
              <a:rPr lang="en-US" dirty="0" smtClean="0">
                <a:solidFill>
                  <a:srgbClr val="333333"/>
                </a:solidFill>
                <a:latin typeface="Open Sans"/>
              </a:rPr>
              <a:t> </a:t>
            </a:r>
            <a:r>
              <a:rPr lang="en-US" dirty="0">
                <a:solidFill>
                  <a:srgbClr val="333333"/>
                </a:solidFill>
                <a:latin typeface="Open Sans"/>
              </a:rPr>
              <a:t>According to him the liability under this branch of law arises only when the wrong is covered by any one or other nominate torts</a:t>
            </a:r>
            <a:r>
              <a:rPr lang="en-US" dirty="0" smtClean="0">
                <a:solidFill>
                  <a:srgbClr val="333333"/>
                </a:solidFill>
                <a:latin typeface="Open Sans"/>
              </a:rPr>
              <a:t>.</a:t>
            </a:r>
          </a:p>
          <a:p>
            <a:pPr marL="285750" indent="-285750" algn="just">
              <a:lnSpc>
                <a:spcPct val="150000"/>
              </a:lnSpc>
              <a:buFont typeface="Wingdings" panose="05000000000000000000" pitchFamily="2" charset="2"/>
              <a:buChar char="Ø"/>
            </a:pPr>
            <a:r>
              <a:rPr lang="en-US" dirty="0" smtClean="0">
                <a:solidFill>
                  <a:srgbClr val="333333"/>
                </a:solidFill>
                <a:latin typeface="Open Sans"/>
              </a:rPr>
              <a:t> </a:t>
            </a:r>
            <a:r>
              <a:rPr lang="en-US" dirty="0">
                <a:solidFill>
                  <a:srgbClr val="333333"/>
                </a:solidFill>
                <a:latin typeface="Open Sans"/>
              </a:rPr>
              <a:t>There is no general principle of liability and if the plaintiff can place his wrong in any of the pigeon-holes, each containing a labelled tort, he will succeed. </a:t>
            </a:r>
            <a:endParaRPr lang="en-US" dirty="0" smtClean="0">
              <a:solidFill>
                <a:srgbClr val="333333"/>
              </a:solidFill>
              <a:latin typeface="Open Sans"/>
            </a:endParaRPr>
          </a:p>
          <a:p>
            <a:pPr marL="285750" indent="-285750" algn="just">
              <a:lnSpc>
                <a:spcPct val="150000"/>
              </a:lnSpc>
              <a:buFont typeface="Wingdings" panose="05000000000000000000" pitchFamily="2" charset="2"/>
              <a:buChar char="Ø"/>
            </a:pPr>
            <a:r>
              <a:rPr lang="en-US" dirty="0" smtClean="0">
                <a:solidFill>
                  <a:srgbClr val="333333"/>
                </a:solidFill>
                <a:latin typeface="Open Sans"/>
              </a:rPr>
              <a:t>This </a:t>
            </a:r>
            <a:r>
              <a:rPr lang="en-US" dirty="0">
                <a:solidFill>
                  <a:srgbClr val="333333"/>
                </a:solidFill>
                <a:latin typeface="Open Sans"/>
              </a:rPr>
              <a:t>theory is also known as ‘Pigeon-hole theory</a:t>
            </a:r>
            <a:r>
              <a:rPr lang="en-US" dirty="0" smtClean="0">
                <a:solidFill>
                  <a:srgbClr val="333333"/>
                </a:solidFill>
                <a:latin typeface="Open Sans"/>
              </a:rPr>
              <a:t>’.</a:t>
            </a:r>
          </a:p>
          <a:p>
            <a:pPr marL="285750" indent="-285750" algn="just">
              <a:lnSpc>
                <a:spcPct val="150000"/>
              </a:lnSpc>
              <a:buFont typeface="Wingdings" panose="05000000000000000000" pitchFamily="2" charset="2"/>
              <a:buChar char="Ø"/>
            </a:pPr>
            <a:r>
              <a:rPr lang="en-US" dirty="0" smtClean="0">
                <a:solidFill>
                  <a:srgbClr val="333333"/>
                </a:solidFill>
                <a:latin typeface="Open Sans"/>
              </a:rPr>
              <a:t> </a:t>
            </a:r>
            <a:r>
              <a:rPr lang="en-US" dirty="0">
                <a:solidFill>
                  <a:srgbClr val="333333"/>
                </a:solidFill>
                <a:latin typeface="Open Sans"/>
              </a:rPr>
              <a:t>If there is no pigeon-hole in which the plaintiff’s case could fit in, the defendant has committed no </a:t>
            </a:r>
            <a:r>
              <a:rPr lang="en-US" dirty="0" smtClean="0">
                <a:solidFill>
                  <a:srgbClr val="333333"/>
                </a:solidFill>
                <a:latin typeface="Open Sans"/>
              </a:rPr>
              <a:t>tort.</a:t>
            </a:r>
            <a:endParaRPr lang="en-US" dirty="0" smtClean="0"/>
          </a:p>
          <a:p>
            <a:pPr marL="285750" indent="-285750" algn="just">
              <a:lnSpc>
                <a:spcPct val="150000"/>
              </a:lnSpc>
              <a:buFont typeface="Wingdings" panose="05000000000000000000" pitchFamily="2" charset="2"/>
              <a:buChar char="Ø"/>
            </a:pPr>
            <a:r>
              <a:rPr lang="en-US" dirty="0" smtClean="0">
                <a:solidFill>
                  <a:srgbClr val="333333"/>
                </a:solidFill>
                <a:latin typeface="Open Sans"/>
              </a:rPr>
              <a:t>According </a:t>
            </a:r>
            <a:r>
              <a:rPr lang="en-US" dirty="0">
                <a:solidFill>
                  <a:srgbClr val="333333"/>
                </a:solidFill>
                <a:latin typeface="Open Sans"/>
              </a:rPr>
              <a:t>to Salmond, just as the criminal law consists of a body of rules establishing specific offences, so the law of torts consists of a body of rules establishing specific injuries.</a:t>
            </a:r>
            <a:endParaRPr lang="en-US" dirty="0"/>
          </a:p>
        </p:txBody>
      </p:sp>
    </p:spTree>
    <p:extLst>
      <p:ext uri="{BB962C8B-B14F-4D97-AF65-F5344CB8AC3E}">
        <p14:creationId xmlns:p14="http://schemas.microsoft.com/office/powerpoint/2010/main" val="21417999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199" y="1174044"/>
            <a:ext cx="8342489" cy="3277820"/>
          </a:xfrm>
          <a:prstGeom prst="rect">
            <a:avLst/>
          </a:prstGeom>
        </p:spPr>
        <p:txBody>
          <a:bodyPr wrap="square">
            <a:spAutoFit/>
          </a:bodyPr>
          <a:lstStyle/>
          <a:p>
            <a:r>
              <a:rPr lang="en-US" b="1" dirty="0">
                <a:solidFill>
                  <a:srgbClr val="800000"/>
                </a:solidFill>
                <a:latin typeface="Open Sans"/>
              </a:rPr>
              <a:t>Conclusion: </a:t>
            </a:r>
            <a:r>
              <a:rPr lang="en-US" dirty="0">
                <a:solidFill>
                  <a:srgbClr val="333333"/>
                </a:solidFill>
                <a:latin typeface="Open Sans"/>
              </a:rPr>
              <a:t> </a:t>
            </a:r>
            <a:endParaRPr lang="en-US" dirty="0" smtClean="0">
              <a:solidFill>
                <a:srgbClr val="333333"/>
              </a:solidFill>
              <a:latin typeface="Open Sans"/>
            </a:endParaRPr>
          </a:p>
          <a:p>
            <a:pPr marL="285750" indent="-285750" algn="just">
              <a:lnSpc>
                <a:spcPct val="150000"/>
              </a:lnSpc>
              <a:buFont typeface="Wingdings" panose="05000000000000000000" pitchFamily="2" charset="2"/>
              <a:buChar char="Ø"/>
            </a:pPr>
            <a:r>
              <a:rPr lang="en-US" dirty="0" smtClean="0">
                <a:solidFill>
                  <a:srgbClr val="333333"/>
                </a:solidFill>
                <a:latin typeface="Open Sans"/>
              </a:rPr>
              <a:t>Winfield </a:t>
            </a:r>
            <a:r>
              <a:rPr lang="en-US" dirty="0">
                <a:solidFill>
                  <a:srgbClr val="333333"/>
                </a:solidFill>
                <a:latin typeface="Open Sans"/>
              </a:rPr>
              <a:t>made a modification in his stand regarding his own theory. </a:t>
            </a:r>
            <a:endParaRPr lang="en-US" dirty="0" smtClean="0">
              <a:solidFill>
                <a:srgbClr val="333333"/>
              </a:solidFill>
              <a:latin typeface="Open Sans"/>
            </a:endParaRPr>
          </a:p>
          <a:p>
            <a:pPr marL="285750" indent="-285750" algn="just">
              <a:lnSpc>
                <a:spcPct val="150000"/>
              </a:lnSpc>
              <a:buFont typeface="Wingdings" panose="05000000000000000000" pitchFamily="2" charset="2"/>
              <a:buChar char="Ø"/>
            </a:pPr>
            <a:r>
              <a:rPr lang="en-US" dirty="0" smtClean="0">
                <a:solidFill>
                  <a:srgbClr val="333333"/>
                </a:solidFill>
                <a:latin typeface="Open Sans"/>
              </a:rPr>
              <a:t>He </a:t>
            </a:r>
            <a:r>
              <a:rPr lang="en-US" dirty="0">
                <a:solidFill>
                  <a:srgbClr val="333333"/>
                </a:solidFill>
                <a:latin typeface="Open Sans"/>
              </a:rPr>
              <a:t>thought that both his and Salmond’s theories were correct, the first theory from a broader point of view and the other from a narrower point of view. </a:t>
            </a:r>
            <a:endParaRPr lang="en-US" dirty="0" smtClean="0">
              <a:solidFill>
                <a:srgbClr val="333333"/>
              </a:solidFill>
              <a:latin typeface="Open Sans"/>
            </a:endParaRPr>
          </a:p>
          <a:p>
            <a:pPr marL="285750" indent="-285750" algn="just">
              <a:lnSpc>
                <a:spcPct val="150000"/>
              </a:lnSpc>
              <a:buFont typeface="Wingdings" panose="05000000000000000000" pitchFamily="2" charset="2"/>
              <a:buChar char="Ø"/>
            </a:pPr>
            <a:r>
              <a:rPr lang="en-US" dirty="0" smtClean="0">
                <a:solidFill>
                  <a:srgbClr val="333333"/>
                </a:solidFill>
                <a:latin typeface="Open Sans"/>
              </a:rPr>
              <a:t>In </a:t>
            </a:r>
            <a:r>
              <a:rPr lang="en-US" dirty="0">
                <a:solidFill>
                  <a:srgbClr val="333333"/>
                </a:solidFill>
                <a:latin typeface="Open Sans"/>
              </a:rPr>
              <a:t>the words of Winfield, from a narrow and practical point of view, the second theory will suffice, but from a broader outlook, the first is </a:t>
            </a:r>
            <a:r>
              <a:rPr lang="en-US" dirty="0" smtClean="0">
                <a:solidFill>
                  <a:srgbClr val="333333"/>
                </a:solidFill>
                <a:latin typeface="Open Sans"/>
              </a:rPr>
              <a:t>It </a:t>
            </a:r>
            <a:r>
              <a:rPr lang="en-US" dirty="0">
                <a:solidFill>
                  <a:srgbClr val="333333"/>
                </a:solidFill>
                <a:latin typeface="Open Sans"/>
              </a:rPr>
              <a:t>is thus a question of approach and looking at the things from a certain angle. each theory is correct from its own point of view.</a:t>
            </a:r>
            <a:endParaRPr lang="en-US" dirty="0"/>
          </a:p>
        </p:txBody>
      </p:sp>
    </p:spTree>
    <p:extLst>
      <p:ext uri="{BB962C8B-B14F-4D97-AF65-F5344CB8AC3E}">
        <p14:creationId xmlns:p14="http://schemas.microsoft.com/office/powerpoint/2010/main" val="265693189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13</TotalTime>
  <Words>265</Words>
  <Application>Microsoft Office PowerPoint</Application>
  <PresentationFormat>Widescreen</PresentationFormat>
  <Paragraphs>31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Open Sans</vt:lpstr>
      <vt:lpstr>Trebuchet MS</vt:lpstr>
      <vt:lpstr>Wingdings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Microsoft account</cp:lastModifiedBy>
  <cp:revision>2</cp:revision>
  <dcterms:created xsi:type="dcterms:W3CDTF">2022-10-07T00:38:11Z</dcterms:created>
  <dcterms:modified xsi:type="dcterms:W3CDTF">2022-10-07T00:52:11Z</dcterms:modified>
</cp:coreProperties>
</file>