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8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Jurisprudence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By Dr </a:t>
            </a:r>
            <a:r>
              <a:rPr lang="en-US" b="1" dirty="0" err="1" smtClean="0">
                <a:solidFill>
                  <a:schemeClr val="tx1"/>
                </a:solidFill>
              </a:rPr>
              <a:t>Pramod</a:t>
            </a:r>
            <a:r>
              <a:rPr lang="en-US" b="1" dirty="0" smtClean="0">
                <a:solidFill>
                  <a:schemeClr val="tx1"/>
                </a:solidFill>
              </a:rPr>
              <a:t> Kumar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Jurisprudence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Definition of Jurisprudence</a:t>
            </a:r>
          </a:p>
          <a:p>
            <a:pPr algn="just"/>
            <a:r>
              <a:rPr lang="en-US" dirty="0" smtClean="0"/>
              <a:t>There is no uniform definition of Jurisprudence.</a:t>
            </a:r>
          </a:p>
          <a:p>
            <a:pPr algn="just"/>
            <a:r>
              <a:rPr lang="en-US" b="1" dirty="0" smtClean="0"/>
              <a:t>Definition By Eminent Jurists</a:t>
            </a:r>
          </a:p>
          <a:p>
            <a:pPr algn="ctr"/>
            <a:r>
              <a:rPr lang="en-US" b="1" dirty="0" smtClean="0"/>
              <a:t>Classical Concept</a:t>
            </a:r>
          </a:p>
          <a:p>
            <a:pPr algn="just"/>
            <a:r>
              <a:rPr lang="en-US" b="1" dirty="0" smtClean="0"/>
              <a:t>Roman Jurist Ulpian (170 AD - 228 AD):</a:t>
            </a:r>
          </a:p>
          <a:p>
            <a:pPr lvl="1" algn="just"/>
            <a:r>
              <a:rPr lang="en-US" b="1" dirty="0" smtClean="0"/>
              <a:t> “The observation </a:t>
            </a:r>
            <a:r>
              <a:rPr lang="en-US" b="1" smtClean="0"/>
              <a:t>of </a:t>
            </a:r>
            <a:r>
              <a:rPr lang="en-US" b="1" smtClean="0"/>
              <a:t>things, </a:t>
            </a:r>
            <a:r>
              <a:rPr lang="en-US" b="1" dirty="0" smtClean="0"/>
              <a:t>human and divine, the knowledge of just and unjust.”</a:t>
            </a:r>
          </a:p>
          <a:p>
            <a:pPr algn="just"/>
            <a:r>
              <a:rPr lang="en-US" dirty="0" smtClean="0"/>
              <a:t>The first formal definition of jurisprudence.</a:t>
            </a:r>
          </a:p>
          <a:p>
            <a:pPr algn="just"/>
            <a:r>
              <a:rPr lang="en-US" dirty="0" smtClean="0"/>
              <a:t>In the contemporaneous socio-political setups he had given the best definition.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 of Jurisprudence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John Austin (1790 AD - 1859 AD) </a:t>
            </a:r>
            <a:r>
              <a:rPr lang="en-US" dirty="0" smtClean="0"/>
              <a:t>“</a:t>
            </a:r>
            <a:r>
              <a:rPr lang="en-US" b="1" dirty="0" smtClean="0"/>
              <a:t>Jurisprudence is the Philosophy of Positive Law.”</a:t>
            </a:r>
          </a:p>
          <a:p>
            <a:pPr algn="just"/>
            <a:r>
              <a:rPr lang="en-US" dirty="0" smtClean="0"/>
              <a:t>He lived in circumstances when Europe was witnessing changes especially in Politics.</a:t>
            </a:r>
          </a:p>
          <a:p>
            <a:pPr algn="just"/>
            <a:r>
              <a:rPr lang="en-US" dirty="0" smtClean="0"/>
              <a:t>He separated the metaphysical controversy from legal enterprise.</a:t>
            </a:r>
          </a:p>
          <a:p>
            <a:pPr algn="just"/>
            <a:r>
              <a:rPr lang="en-US" b="1" smtClean="0"/>
              <a:t>Criticism: </a:t>
            </a:r>
            <a:r>
              <a:rPr lang="en-US" smtClean="0"/>
              <a:t>The terms “Philosophy” and “Positive Law” are misleading.</a:t>
            </a:r>
          </a:p>
          <a:p>
            <a:pPr algn="just"/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 of Jurisprudence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Thomas Erskine Holland (1835 AD - 1926 AD)</a:t>
            </a:r>
            <a:r>
              <a:rPr lang="en-US" dirty="0" smtClean="0"/>
              <a:t>: </a:t>
            </a:r>
            <a:r>
              <a:rPr lang="en-US" b="1" dirty="0" smtClean="0"/>
              <a:t>“Jurisprudence is the formal science of Positive Law.”</a:t>
            </a:r>
          </a:p>
          <a:p>
            <a:pPr algn="just"/>
            <a:r>
              <a:rPr lang="en-US" dirty="0" smtClean="0"/>
              <a:t>The criticism on the term “Philosophy” of Austin definition led Holland to present this definition.</a:t>
            </a:r>
          </a:p>
          <a:p>
            <a:pPr algn="just"/>
            <a:r>
              <a:rPr lang="en-US" dirty="0" smtClean="0"/>
              <a:t>It substituted “Philosophy” in Austin definition by “Formal Science”. </a:t>
            </a:r>
          </a:p>
          <a:p>
            <a:pPr algn="just"/>
            <a:r>
              <a:rPr lang="en-US" dirty="0" smtClean="0"/>
              <a:t>“Formal” means fundamental legal principles.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Jurisprudence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Gray: </a:t>
            </a:r>
          </a:p>
          <a:p>
            <a:pPr lvl="2" algn="just"/>
            <a:r>
              <a:rPr lang="en-US" dirty="0" smtClean="0"/>
              <a:t>“The science of law, the statement and systematic arrangement of the rules followed by the Courts and the principles involved in those rules.”</a:t>
            </a:r>
          </a:p>
          <a:p>
            <a:pPr algn="just"/>
            <a:r>
              <a:rPr lang="en-US" sz="2400" b="1" dirty="0" smtClean="0"/>
              <a:t>Keeton: </a:t>
            </a:r>
          </a:p>
          <a:p>
            <a:pPr lvl="3" algn="just"/>
            <a:r>
              <a:rPr lang="en-US" sz="2400" dirty="0" smtClean="0"/>
              <a:t>“Jurisprudence is the study of the systematic arrangement of the general principles of law.”</a:t>
            </a:r>
          </a:p>
          <a:p>
            <a:pPr lvl="3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of Jurisprudence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b="1" dirty="0" smtClean="0"/>
              <a:t>Salmond:</a:t>
            </a:r>
          </a:p>
          <a:p>
            <a:pPr lvl="4"/>
            <a:r>
              <a:rPr lang="en-US" b="1" dirty="0" smtClean="0"/>
              <a:t>Jurisprudence is the “Science of Law”.</a:t>
            </a:r>
          </a:p>
          <a:p>
            <a:endParaRPr lang="en-US" b="1" dirty="0" smtClean="0"/>
          </a:p>
          <a:p>
            <a:r>
              <a:rPr lang="en-US" b="1" dirty="0" smtClean="0"/>
              <a:t>Stone: </a:t>
            </a:r>
          </a:p>
          <a:p>
            <a:pPr lvl="3"/>
            <a:r>
              <a:rPr lang="en-US" b="1" dirty="0" smtClean="0"/>
              <a:t>It is nothing but the “lawyers extroversion”.</a:t>
            </a:r>
          </a:p>
          <a:p>
            <a:endParaRPr lang="en-US" b="1" dirty="0" smtClean="0"/>
          </a:p>
          <a:p>
            <a:r>
              <a:rPr lang="en-US" b="1" dirty="0" smtClean="0"/>
              <a:t>Bentham:</a:t>
            </a:r>
          </a:p>
          <a:p>
            <a:pPr lvl="4"/>
            <a:r>
              <a:rPr lang="en-US" b="1" dirty="0" smtClean="0"/>
              <a:t>“Jurisprudence is an analysis of formal structure of law and its concepts.”</a:t>
            </a:r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Jurisprudence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Jurisprudence was classified by:</a:t>
            </a:r>
          </a:p>
          <a:p>
            <a:pPr lvl="1" algn="just"/>
            <a:r>
              <a:rPr lang="en-US" b="1" dirty="0" smtClean="0"/>
              <a:t>Jeremy Bentham </a:t>
            </a:r>
            <a:r>
              <a:rPr lang="en-US" b="1" dirty="0" smtClean="0">
                <a:sym typeface="Wingdings" pitchFamily="2" charset="2"/>
              </a:rPr>
              <a:t>(Known as father of Jurisprudence):-</a:t>
            </a:r>
            <a:endParaRPr lang="en-US" b="1" dirty="0" smtClean="0"/>
          </a:p>
          <a:p>
            <a:pPr lvl="2" algn="just"/>
            <a:r>
              <a:rPr lang="en-US" dirty="0" smtClean="0"/>
              <a:t>Censorial Jurisprudence (Study of Law ‘as it ought to be’)</a:t>
            </a:r>
          </a:p>
          <a:p>
            <a:pPr lvl="2" algn="just"/>
            <a:r>
              <a:rPr lang="en-US" dirty="0" smtClean="0"/>
              <a:t>Expositorial Jurisprudence(Study of Law ‘as it is’)</a:t>
            </a:r>
          </a:p>
          <a:p>
            <a:pPr lvl="1" algn="just"/>
            <a:r>
              <a:rPr lang="en-US" b="1" dirty="0" smtClean="0"/>
              <a:t>John Austin:-</a:t>
            </a:r>
          </a:p>
          <a:p>
            <a:pPr lvl="2" algn="just"/>
            <a:r>
              <a:rPr lang="en-US" dirty="0" smtClean="0"/>
              <a:t>General Jurisprudence(Study of Ethical Law-Law as it ought to be)</a:t>
            </a:r>
          </a:p>
          <a:p>
            <a:pPr lvl="2" algn="just"/>
            <a:r>
              <a:rPr lang="en-US" dirty="0" smtClean="0"/>
              <a:t>Particular Jurisprudence(the Study of Positive Law-Law ‘as it is)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Economics</a:t>
            </a:r>
          </a:p>
          <a:p>
            <a:r>
              <a:rPr lang="en-US" dirty="0" smtClean="0"/>
              <a:t>Politics</a:t>
            </a:r>
          </a:p>
          <a:p>
            <a:r>
              <a:rPr lang="en-US" dirty="0" smtClean="0"/>
              <a:t>Social Science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Sociology</a:t>
            </a:r>
          </a:p>
          <a:p>
            <a:r>
              <a:rPr lang="en-US" dirty="0" smtClean="0"/>
              <a:t>Ethics</a:t>
            </a:r>
          </a:p>
          <a:p>
            <a:r>
              <a:rPr lang="en-US" dirty="0" smtClean="0"/>
              <a:t>Psychology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Jurisprudence -</a:t>
            </a:r>
            <a:r>
              <a:rPr lang="en-US" dirty="0" smtClean="0"/>
              <a:t>Studies Law</a:t>
            </a:r>
          </a:p>
          <a:p>
            <a:pPr lvl="1" algn="just"/>
            <a:r>
              <a:rPr lang="en-US" dirty="0" smtClean="0"/>
              <a:t>Law is the set of  rules regulating the conduct of   human beings living in a society</a:t>
            </a:r>
          </a:p>
          <a:p>
            <a:pPr algn="just"/>
            <a:r>
              <a:rPr lang="en-US" b="1" dirty="0" smtClean="0"/>
              <a:t>Politics- </a:t>
            </a:r>
            <a:r>
              <a:rPr lang="en-US" dirty="0" smtClean="0"/>
              <a:t>Study of the Government</a:t>
            </a:r>
          </a:p>
          <a:p>
            <a:pPr lvl="1" algn="just"/>
            <a:r>
              <a:rPr lang="en-US" dirty="0" smtClean="0"/>
              <a:t> Government means the institution to administer the affairs of the society</a:t>
            </a:r>
          </a:p>
          <a:p>
            <a:pPr algn="just"/>
            <a:r>
              <a:rPr lang="en-US" b="1" dirty="0" smtClean="0"/>
              <a:t>Relation: Both are contemplating on the  society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Jurisprudence</a:t>
            </a:r>
            <a:r>
              <a:rPr lang="en-US" dirty="0" smtClean="0"/>
              <a:t>- Law is regulating the external conduct of human beings</a:t>
            </a:r>
          </a:p>
          <a:p>
            <a:pPr algn="just"/>
            <a:r>
              <a:rPr lang="en-US" dirty="0" smtClean="0"/>
              <a:t>But external conduct beings is depending on internal conduct (e.g. intention, malice etc.)</a:t>
            </a:r>
          </a:p>
          <a:p>
            <a:pPr algn="just"/>
            <a:r>
              <a:rPr lang="en-US" b="1" dirty="0" smtClean="0"/>
              <a:t>Psychology-</a:t>
            </a:r>
            <a:r>
              <a:rPr lang="en-US" dirty="0" smtClean="0"/>
              <a:t>– Study of internal conduct of human beings</a:t>
            </a:r>
          </a:p>
          <a:p>
            <a:pPr lvl="1" algn="just"/>
            <a:r>
              <a:rPr lang="en-US" dirty="0" smtClean="0"/>
              <a:t> In other words it analyses the mental state of a person at a given movement</a:t>
            </a:r>
          </a:p>
          <a:p>
            <a:pPr algn="just"/>
            <a:r>
              <a:rPr lang="en-US" b="1" dirty="0" smtClean="0"/>
              <a:t>Relation: Both are contemplating the mental state of human.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Jurisprudence-</a:t>
            </a:r>
            <a:r>
              <a:rPr lang="en-US" dirty="0" smtClean="0"/>
              <a:t>– Studies Law</a:t>
            </a:r>
          </a:p>
          <a:p>
            <a:pPr lvl="1" algn="just"/>
            <a:r>
              <a:rPr lang="en-US" dirty="0" smtClean="0"/>
              <a:t>Deals with framed rules</a:t>
            </a:r>
          </a:p>
          <a:p>
            <a:pPr lvl="1" algn="just"/>
            <a:r>
              <a:rPr lang="en-US" dirty="0" smtClean="0"/>
              <a:t>All legal concepts are social oriented-</a:t>
            </a:r>
          </a:p>
          <a:p>
            <a:pPr algn="just"/>
            <a:r>
              <a:rPr lang="en-US" b="1" dirty="0" smtClean="0"/>
              <a:t>Economics-</a:t>
            </a:r>
            <a:r>
              <a:rPr lang="en-US" dirty="0" smtClean="0"/>
              <a:t> Study of wealth</a:t>
            </a:r>
          </a:p>
          <a:p>
            <a:pPr lvl="1"/>
            <a:r>
              <a:rPr lang="en-US" dirty="0" smtClean="0"/>
              <a:t>Not possible without having sound legal system.</a:t>
            </a:r>
          </a:p>
          <a:p>
            <a:pPr lvl="1" algn="just"/>
            <a:r>
              <a:rPr lang="en-US" dirty="0" smtClean="0"/>
              <a:t>Concentration of wealth in a society brings prosperity for its members</a:t>
            </a:r>
          </a:p>
          <a:p>
            <a:pPr algn="just"/>
            <a:r>
              <a:rPr lang="en-US" b="1" dirty="0" smtClean="0"/>
              <a:t>Relation: Both are contemplating on the social and economic well-being of people.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Jurisprudence?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Jurisprudence---</a:t>
            </a:r>
            <a:r>
              <a:rPr lang="en-US" i="1" dirty="0" err="1" smtClean="0"/>
              <a:t>Juris</a:t>
            </a:r>
            <a:r>
              <a:rPr lang="en-US" dirty="0" err="1" smtClean="0"/>
              <a:t>+</a:t>
            </a:r>
            <a:r>
              <a:rPr lang="en-US" i="1" dirty="0" err="1" smtClean="0"/>
              <a:t>Prudemtial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Juris</a:t>
            </a:r>
            <a:r>
              <a:rPr lang="en-US" dirty="0" smtClean="0"/>
              <a:t>----Law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Prudentia</a:t>
            </a:r>
            <a:r>
              <a:rPr lang="en-US" dirty="0" smtClean="0"/>
              <a:t>-Wisdom,</a:t>
            </a:r>
          </a:p>
          <a:p>
            <a:pPr>
              <a:buNone/>
            </a:pPr>
            <a:r>
              <a:rPr lang="en-US" dirty="0" smtClean="0"/>
              <a:t>			   Knowledge,</a:t>
            </a:r>
          </a:p>
          <a:p>
            <a:pPr>
              <a:buNone/>
            </a:pPr>
            <a:r>
              <a:rPr lang="en-US" dirty="0" smtClean="0"/>
              <a:t>			   Philosophy or</a:t>
            </a:r>
          </a:p>
          <a:p>
            <a:pPr>
              <a:buNone/>
            </a:pPr>
            <a:r>
              <a:rPr lang="en-US" dirty="0" smtClean="0"/>
              <a:t>			   Science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Jurisprudence- </a:t>
            </a:r>
            <a:r>
              <a:rPr lang="en-US" dirty="0" smtClean="0"/>
              <a:t>– Studies Law</a:t>
            </a:r>
          </a:p>
          <a:p>
            <a:pPr lvl="1" algn="just"/>
            <a:r>
              <a:rPr lang="en-US" dirty="0" smtClean="0"/>
              <a:t>Legal Concepts has arisen in a particular period and then developed through ages</a:t>
            </a:r>
          </a:p>
          <a:p>
            <a:pPr algn="just"/>
            <a:r>
              <a:rPr lang="en-US" b="1" dirty="0" smtClean="0"/>
              <a:t>History -</a:t>
            </a:r>
            <a:r>
              <a:rPr lang="en-US" dirty="0" smtClean="0"/>
              <a:t>– Study of the past events</a:t>
            </a:r>
          </a:p>
          <a:p>
            <a:pPr lvl="1" algn="just"/>
            <a:r>
              <a:rPr lang="en-US" dirty="0" smtClean="0"/>
              <a:t>Provides historical background behind legal concepts.</a:t>
            </a:r>
          </a:p>
          <a:p>
            <a:pPr algn="just"/>
            <a:r>
              <a:rPr lang="en-US" b="1" dirty="0" smtClean="0"/>
              <a:t>Relation: Both contemplates history from different perspectives Historical Jurisprudence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Jurisprudence-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Studies Law</a:t>
            </a:r>
          </a:p>
          <a:p>
            <a:pPr lvl="1"/>
            <a:r>
              <a:rPr lang="en-US" dirty="0" smtClean="0"/>
              <a:t>All legal concepts are social oriented</a:t>
            </a:r>
          </a:p>
          <a:p>
            <a:r>
              <a:rPr lang="en-US" b="1" dirty="0" smtClean="0"/>
              <a:t>Sociology</a:t>
            </a:r>
          </a:p>
          <a:p>
            <a:pPr lvl="1"/>
            <a:r>
              <a:rPr lang="en-US" dirty="0" smtClean="0"/>
              <a:t>Study of society</a:t>
            </a:r>
          </a:p>
          <a:p>
            <a:pPr lvl="1"/>
            <a:r>
              <a:rPr lang="en-US" dirty="0" smtClean="0"/>
              <a:t>Looks into the</a:t>
            </a:r>
          </a:p>
          <a:p>
            <a:r>
              <a:rPr lang="en-US" dirty="0" smtClean="0"/>
              <a:t>social significance of law in society</a:t>
            </a:r>
          </a:p>
          <a:p>
            <a:r>
              <a:rPr lang="en-US" b="1" dirty="0" smtClean="0"/>
              <a:t>Relation: Both contemplates on social structure from different angles Sociological Jurisprudence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Jurisprudence</a:t>
            </a:r>
          </a:p>
          <a:p>
            <a:pPr lvl="1"/>
            <a:r>
              <a:rPr lang="en-US" dirty="0" smtClean="0"/>
              <a:t>Studies Law</a:t>
            </a:r>
          </a:p>
          <a:p>
            <a:pPr lvl="1"/>
            <a:r>
              <a:rPr lang="en-US" dirty="0" smtClean="0"/>
              <a:t>Law aims at upgrading the social conditions</a:t>
            </a:r>
          </a:p>
          <a:p>
            <a:r>
              <a:rPr lang="en-US" b="1" dirty="0" smtClean="0"/>
              <a:t>Social Work</a:t>
            </a:r>
          </a:p>
          <a:p>
            <a:pPr lvl="1"/>
            <a:r>
              <a:rPr lang="en-US" dirty="0" smtClean="0"/>
              <a:t>The study as to welfare of the society</a:t>
            </a:r>
          </a:p>
          <a:p>
            <a:pPr lvl="1"/>
            <a:r>
              <a:rPr lang="en-US" dirty="0" smtClean="0"/>
              <a:t>Through counseling services, health clinics, recreation halls etc.</a:t>
            </a:r>
          </a:p>
          <a:p>
            <a:r>
              <a:rPr lang="en-US" b="1" dirty="0" smtClean="0"/>
              <a:t>Relation: Both contemplates on up gradation of social conditions of the community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Relation of Jurisprudence with other</a:t>
            </a:r>
            <a:br>
              <a:rPr lang="en-US" b="1" dirty="0" smtClean="0"/>
            </a:br>
            <a:r>
              <a:rPr lang="en-US" b="1" dirty="0" smtClean="0"/>
              <a:t>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Jurisprudence-</a:t>
            </a:r>
          </a:p>
          <a:p>
            <a:pPr algn="just"/>
            <a:r>
              <a:rPr lang="en-US" dirty="0" smtClean="0"/>
              <a:t>– Studies Law</a:t>
            </a:r>
          </a:p>
          <a:p>
            <a:pPr algn="just"/>
            <a:r>
              <a:rPr lang="en-US" dirty="0" smtClean="0"/>
              <a:t>– Law aims at the positive behaviour of human beings</a:t>
            </a:r>
          </a:p>
          <a:p>
            <a:pPr lvl="1" algn="just"/>
            <a:r>
              <a:rPr lang="en-US" dirty="0" smtClean="0"/>
              <a:t>‘Is’ conduct.</a:t>
            </a:r>
          </a:p>
          <a:p>
            <a:pPr algn="just"/>
            <a:r>
              <a:rPr lang="en-US" b="1" dirty="0" smtClean="0"/>
              <a:t>Ethics</a:t>
            </a:r>
          </a:p>
          <a:p>
            <a:pPr lvl="1" algn="just"/>
            <a:r>
              <a:rPr lang="en-US" dirty="0" smtClean="0"/>
              <a:t>Science of human conduct</a:t>
            </a:r>
          </a:p>
          <a:p>
            <a:pPr lvl="1" algn="just"/>
            <a:r>
              <a:rPr lang="en-US" dirty="0" smtClean="0"/>
              <a:t>What should be human behaviour and an ideal human behaviour</a:t>
            </a:r>
          </a:p>
          <a:p>
            <a:pPr lvl="1" algn="just"/>
            <a:r>
              <a:rPr lang="en-US" dirty="0" smtClean="0"/>
              <a:t>‘Ought’ conduct.</a:t>
            </a:r>
          </a:p>
          <a:p>
            <a:pPr algn="just"/>
            <a:r>
              <a:rPr lang="en-US" b="1" dirty="0" smtClean="0"/>
              <a:t>Relation: </a:t>
            </a:r>
            <a:r>
              <a:rPr lang="en-US" dirty="0" smtClean="0"/>
              <a:t>Both contemplates on human conduct from different angles Ethical  Jurisprudence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4"/>
            <a:endParaRPr lang="en-US" dirty="0" smtClean="0"/>
          </a:p>
          <a:p>
            <a:pPr lvl="5"/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Literal Meaning:</a:t>
            </a:r>
          </a:p>
          <a:p>
            <a:r>
              <a:rPr lang="en-US" b="1" dirty="0" smtClean="0"/>
              <a:t>Jurisprudence Means-</a:t>
            </a:r>
          </a:p>
          <a:p>
            <a:pPr lvl="1"/>
            <a:r>
              <a:rPr lang="en-US" dirty="0" smtClean="0"/>
              <a:t>a) Wisdom of Law or</a:t>
            </a:r>
          </a:p>
          <a:p>
            <a:pPr lvl="1"/>
            <a:r>
              <a:rPr lang="en-US" dirty="0" smtClean="0"/>
              <a:t>b) Knowledge of Law or</a:t>
            </a:r>
          </a:p>
          <a:p>
            <a:pPr lvl="1"/>
            <a:r>
              <a:rPr lang="en-US" dirty="0" smtClean="0"/>
              <a:t>c) Philosophy of Law or</a:t>
            </a:r>
          </a:p>
          <a:p>
            <a:pPr lvl="1"/>
            <a:r>
              <a:rPr lang="en-US" dirty="0" smtClean="0"/>
              <a:t>d) Science of Law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terms in understanding definition of Jurisprudence:</a:t>
            </a:r>
          </a:p>
          <a:p>
            <a:pPr lvl="1"/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Philosophy </a:t>
            </a:r>
          </a:p>
          <a:p>
            <a:pPr lvl="1"/>
            <a:r>
              <a:rPr lang="en-US" dirty="0" smtClean="0"/>
              <a:t>Law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Science:</a:t>
            </a:r>
          </a:p>
          <a:p>
            <a:pPr lvl="3"/>
            <a:r>
              <a:rPr lang="en-US" dirty="0" smtClean="0"/>
              <a:t>Knowledge gained through a systematic study, is called science</a:t>
            </a:r>
          </a:p>
          <a:p>
            <a:pPr lvl="3"/>
            <a:r>
              <a:rPr lang="en-US" dirty="0" smtClean="0"/>
              <a:t>Systematic Study means, a study consisted of;</a:t>
            </a:r>
          </a:p>
          <a:p>
            <a:pPr lvl="5"/>
            <a:r>
              <a:rPr lang="en-US" dirty="0" smtClean="0"/>
              <a:t>Hypothesis</a:t>
            </a:r>
          </a:p>
          <a:p>
            <a:pPr lvl="5"/>
            <a:r>
              <a:rPr lang="en-US" dirty="0" smtClean="0"/>
              <a:t>Deduction</a:t>
            </a:r>
          </a:p>
          <a:p>
            <a:pPr lvl="5"/>
            <a:r>
              <a:rPr lang="en-US" dirty="0" smtClean="0"/>
              <a:t>Experiment</a:t>
            </a:r>
          </a:p>
          <a:p>
            <a:pPr lvl="5"/>
            <a:r>
              <a:rPr lang="en-US" dirty="0" smtClean="0"/>
              <a:t>Observation.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Philosophy -</a:t>
            </a:r>
          </a:p>
          <a:p>
            <a:pPr lvl="1"/>
            <a:r>
              <a:rPr lang="en-US" dirty="0" smtClean="0"/>
              <a:t>Derived from two Latin words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) Philo-Means ‘Love’</a:t>
            </a:r>
          </a:p>
          <a:p>
            <a:pPr lvl="2"/>
            <a:r>
              <a:rPr lang="en-US" dirty="0" smtClean="0"/>
              <a:t>Ii) </a:t>
            </a:r>
            <a:r>
              <a:rPr lang="en-US" dirty="0" err="1" smtClean="0"/>
              <a:t>Sophy</a:t>
            </a:r>
            <a:r>
              <a:rPr lang="en-US" dirty="0" smtClean="0"/>
              <a:t>-Means Wisdom or Knowledge</a:t>
            </a:r>
          </a:p>
          <a:p>
            <a:r>
              <a:rPr lang="en-US" dirty="0" smtClean="0"/>
              <a:t>Knowledge gained through the application of mind.</a:t>
            </a:r>
          </a:p>
          <a:p>
            <a:r>
              <a:rPr lang="en-US" dirty="0" smtClean="0"/>
              <a:t>Examining the basic concepts such as ‘truth, ‘existence’, ‘soul’, hereinafter life’ and etc.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Law:-</a:t>
            </a:r>
          </a:p>
          <a:p>
            <a:pPr lvl="1" algn="just"/>
            <a:r>
              <a:rPr lang="en-US" dirty="0" smtClean="0"/>
              <a:t>A set of rules and regulations that regulates human behaviour in societies.</a:t>
            </a:r>
          </a:p>
          <a:p>
            <a:pPr lvl="1" algn="just"/>
            <a:r>
              <a:rPr lang="en-US" dirty="0" smtClean="0"/>
              <a:t>It determines human conduct and regulates it.</a:t>
            </a:r>
          </a:p>
          <a:p>
            <a:pPr lvl="1" algn="just">
              <a:buNone/>
            </a:pPr>
            <a:r>
              <a:rPr lang="en-US" b="1" dirty="0" smtClean="0"/>
              <a:t>The subject-matter of Jurisprudence is Law</a:t>
            </a:r>
          </a:p>
          <a:p>
            <a:pPr lvl="1" algn="just"/>
            <a:r>
              <a:rPr lang="en-US" dirty="0" smtClean="0"/>
              <a:t>There are different types of Law and the jurists are debating as to which type is the true subject-matter of Jurisprudence.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Law of Nature:-</a:t>
            </a:r>
          </a:p>
          <a:p>
            <a:pPr algn="just"/>
            <a:r>
              <a:rPr lang="en-US" dirty="0" err="1" smtClean="0"/>
              <a:t>i</a:t>
            </a:r>
            <a:r>
              <a:rPr lang="en-US" dirty="0" smtClean="0"/>
              <a:t>)Physical Law</a:t>
            </a:r>
          </a:p>
          <a:p>
            <a:pPr lvl="1" algn="just"/>
            <a:r>
              <a:rPr lang="en-US" dirty="0" smtClean="0"/>
              <a:t>Chemistry</a:t>
            </a:r>
          </a:p>
          <a:p>
            <a:pPr lvl="1" algn="just"/>
            <a:r>
              <a:rPr lang="en-US" dirty="0" smtClean="0"/>
              <a:t>Physics etc.</a:t>
            </a:r>
          </a:p>
          <a:p>
            <a:pPr algn="just"/>
            <a:r>
              <a:rPr lang="en-US" dirty="0" smtClean="0"/>
              <a:t>ii) Natural Law (Moral/Ethical Law)—Law as it Ought to be(Philosophical Law)</a:t>
            </a:r>
          </a:p>
          <a:p>
            <a:pPr lvl="1" algn="just"/>
            <a:r>
              <a:rPr lang="en-US" dirty="0" smtClean="0"/>
              <a:t>Norms</a:t>
            </a:r>
          </a:p>
          <a:p>
            <a:pPr lvl="1" algn="just"/>
            <a:r>
              <a:rPr lang="en-US" dirty="0" smtClean="0"/>
              <a:t>Reason Based</a:t>
            </a:r>
          </a:p>
          <a:p>
            <a:pPr algn="just"/>
            <a:r>
              <a:rPr lang="en-US" dirty="0" smtClean="0"/>
              <a:t>Types of Law:-</a:t>
            </a:r>
          </a:p>
          <a:p>
            <a:pPr lvl="1" algn="just"/>
            <a:r>
              <a:rPr lang="en-US" dirty="0" err="1" smtClean="0"/>
              <a:t>i</a:t>
            </a:r>
            <a:r>
              <a:rPr lang="en-US" dirty="0" smtClean="0"/>
              <a:t>) God-made Law -----Law as it Ought to be(Philosophical Law)</a:t>
            </a:r>
          </a:p>
          <a:p>
            <a:pPr lvl="2" algn="just"/>
            <a:r>
              <a:rPr lang="en-US" dirty="0" smtClean="0"/>
              <a:t>Divine Law</a:t>
            </a:r>
          </a:p>
          <a:p>
            <a:pPr lvl="3" algn="just"/>
            <a:r>
              <a:rPr lang="en-US" dirty="0" smtClean="0"/>
              <a:t>Religious Law</a:t>
            </a:r>
          </a:p>
          <a:p>
            <a:pPr lvl="3" algn="just"/>
            <a:r>
              <a:rPr lang="en-US" dirty="0" smtClean="0"/>
              <a:t>Scriptures</a:t>
            </a:r>
          </a:p>
          <a:p>
            <a:pPr lvl="1" algn="just"/>
            <a:endParaRPr lang="en-US" dirty="0" smtClean="0"/>
          </a:p>
          <a:p>
            <a:pPr lvl="7" algn="just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Jurisprudence?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ii) Man-made Law------Positive Law (Law as it is)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)Concrete Law</a:t>
            </a:r>
          </a:p>
          <a:p>
            <a:pPr lvl="2"/>
            <a:r>
              <a:rPr lang="en-US" dirty="0" smtClean="0"/>
              <a:t>Real Law/Applicable Law</a:t>
            </a:r>
          </a:p>
          <a:p>
            <a:pPr lvl="2"/>
            <a:r>
              <a:rPr lang="en-US" dirty="0" smtClean="0"/>
              <a:t>Statutes, Acts, Decisions</a:t>
            </a:r>
          </a:p>
          <a:p>
            <a:pPr lvl="1"/>
            <a:r>
              <a:rPr lang="en-US" dirty="0" smtClean="0"/>
              <a:t>ii) Abstract Law</a:t>
            </a:r>
          </a:p>
          <a:p>
            <a:pPr lvl="2"/>
            <a:r>
              <a:rPr lang="en-US" dirty="0" smtClean="0"/>
              <a:t>Fundamental Principles </a:t>
            </a:r>
          </a:p>
          <a:p>
            <a:pPr lvl="2"/>
            <a:r>
              <a:rPr lang="en-US" dirty="0" smtClean="0"/>
              <a:t>General Notions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1007</Words>
  <Application>Microsoft Office PowerPoint</Application>
  <PresentationFormat>On-screen Show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Jurisprudence</vt:lpstr>
      <vt:lpstr>What is Jurisprudence?</vt:lpstr>
      <vt:lpstr>What is Jurisprudence?</vt:lpstr>
      <vt:lpstr>What is Jurisprudence?</vt:lpstr>
      <vt:lpstr>What is Jurisprudence?</vt:lpstr>
      <vt:lpstr>What is Jurisprudence?</vt:lpstr>
      <vt:lpstr>What is Jurisprudence?</vt:lpstr>
      <vt:lpstr>What is Jurisprudence?</vt:lpstr>
      <vt:lpstr>What is Jurisprudence?</vt:lpstr>
      <vt:lpstr>Definition of Jurisprudence</vt:lpstr>
      <vt:lpstr>Definition of Jurisprudence</vt:lpstr>
      <vt:lpstr>Definition of Jurisprudence</vt:lpstr>
      <vt:lpstr>Definition of Jurisprudence</vt:lpstr>
      <vt:lpstr>Definition of Jurisprudence</vt:lpstr>
      <vt:lpstr>Classification of Jurisprudence</vt:lpstr>
      <vt:lpstr>Relation of Jurisprudence with other Social Science</vt:lpstr>
      <vt:lpstr>Relation of Jurisprudence with other Social Science</vt:lpstr>
      <vt:lpstr>Relation of Jurisprudence with other Social Science</vt:lpstr>
      <vt:lpstr>Relation of Jurisprudence with other Social Science</vt:lpstr>
      <vt:lpstr>Relation of Jurisprudence with other Social Science</vt:lpstr>
      <vt:lpstr>Relation of Jurisprudence with other Social Science</vt:lpstr>
      <vt:lpstr>Relation of Jurisprudence with other Social Science</vt:lpstr>
      <vt:lpstr>Relation of Jurisprudence with other Social Science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toJurisprudence</dc:title>
  <dc:creator>Dr. Pramod Kumar</dc:creator>
  <cp:lastModifiedBy>304087</cp:lastModifiedBy>
  <cp:revision>100</cp:revision>
  <dcterms:created xsi:type="dcterms:W3CDTF">2006-08-16T00:00:00Z</dcterms:created>
  <dcterms:modified xsi:type="dcterms:W3CDTF">2021-09-08T10:38:07Z</dcterms:modified>
</cp:coreProperties>
</file>