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1"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Law: An Introduction</a:t>
            </a:r>
            <a:endParaRPr lang="en-US" dirty="0"/>
          </a:p>
        </p:txBody>
      </p:sp>
      <p:sp>
        <p:nvSpPr>
          <p:cNvPr id="3" name="Subtitle 2"/>
          <p:cNvSpPr>
            <a:spLocks noGrp="1"/>
          </p:cNvSpPr>
          <p:nvPr>
            <p:ph type="subTitle" idx="1"/>
          </p:nvPr>
        </p:nvSpPr>
        <p:spPr/>
        <p:txBody>
          <a:bodyPr/>
          <a:lstStyle/>
          <a:p>
            <a:endParaRPr lang="en-US" dirty="0" smtClean="0"/>
          </a:p>
          <a:p>
            <a:r>
              <a:rPr lang="en-US" dirty="0" smtClean="0"/>
              <a:t>By Dr </a:t>
            </a:r>
            <a:r>
              <a:rPr lang="en-US" dirty="0" err="1" smtClean="0"/>
              <a:t>Pramod</a:t>
            </a:r>
            <a:r>
              <a:rPr lang="en-US" dirty="0" smtClean="0"/>
              <a:t> Kumar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Definitions of law </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pPr algn="just"/>
            <a:r>
              <a:rPr lang="en-US" b="1" dirty="0" err="1" smtClean="0"/>
              <a:t>Savigin’s</a:t>
            </a:r>
            <a:r>
              <a:rPr lang="en-US" b="1" dirty="0" smtClean="0"/>
              <a:t> definition of law:- </a:t>
            </a:r>
          </a:p>
          <a:p>
            <a:pPr lvl="1" algn="just"/>
            <a:r>
              <a:rPr lang="en-US" dirty="0" smtClean="0"/>
              <a:t>Van </a:t>
            </a:r>
            <a:r>
              <a:rPr lang="en-US" dirty="0" err="1" smtClean="0"/>
              <a:t>Savigny</a:t>
            </a:r>
            <a:r>
              <a:rPr lang="en-US" dirty="0" smtClean="0"/>
              <a:t> says that law is not the product of direct legislation but is due to the silent growth of custom or the outcome of unformulated public or professional opinion. </a:t>
            </a:r>
          </a:p>
          <a:p>
            <a:pPr lvl="1" algn="just"/>
            <a:r>
              <a:rPr lang="en-US" dirty="0" smtClean="0"/>
              <a:t>He says that law not as a body of rules set by determinate authority but as rules consist partly of social habitat and partly of experience. </a:t>
            </a:r>
          </a:p>
          <a:p>
            <a:pPr lvl="1" algn="just"/>
            <a:r>
              <a:rPr lang="en-US" dirty="0" smtClean="0"/>
              <a:t>He says law is found in the society, it is found in custom. </a:t>
            </a:r>
          </a:p>
          <a:p>
            <a:pPr lvl="1" algn="just"/>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Origin of law </a:t>
            </a:r>
            <a:br>
              <a:rPr lang="en-US" b="1" dirty="0" smtClean="0"/>
            </a:b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Ancient Egyptian law, dating as far back as 3000 BC had a civil code that was probably broken into twelve books. </a:t>
            </a:r>
          </a:p>
          <a:p>
            <a:pPr algn="just"/>
            <a:r>
              <a:rPr lang="en-US" dirty="0" smtClean="0"/>
              <a:t>Impartiality by the 22nd century BC, </a:t>
            </a:r>
            <a:r>
              <a:rPr lang="en-US" dirty="0" err="1" smtClean="0"/>
              <a:t>ur-nammu</a:t>
            </a:r>
            <a:r>
              <a:rPr lang="en-US" dirty="0" smtClean="0"/>
              <a:t> an ancient Sumerian ruler, formulated the first law code consisting of casuistic statements. </a:t>
            </a:r>
          </a:p>
          <a:p>
            <a:pPr algn="just"/>
            <a:r>
              <a:rPr lang="en-US" dirty="0" smtClean="0"/>
              <a:t>Around 1960 BC king Hammurabi further</a:t>
            </a:r>
            <a:r>
              <a:rPr lang="en-US" b="1" dirty="0" smtClean="0"/>
              <a:t> developed Babylonian law,</a:t>
            </a:r>
            <a:r>
              <a:rPr lang="en-US" dirty="0" smtClean="0"/>
              <a:t> by codifying and inscribing it in stone. </a:t>
            </a:r>
          </a:p>
          <a:p>
            <a:pPr algn="just"/>
            <a:r>
              <a:rPr lang="en-US" dirty="0" smtClean="0"/>
              <a:t>Hammurabi placed several copies of his law code throughout the kingdom of Babylon. This code is known as the codex Hammurabi.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Origin of law </a:t>
            </a:r>
            <a:br>
              <a:rPr lang="en-US" b="1" dirty="0" smtClean="0"/>
            </a:b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Ancient India and China represent distinct tradition of law, and had historically independent schools of legal theory and practice. </a:t>
            </a:r>
          </a:p>
          <a:p>
            <a:pPr algn="just"/>
            <a:r>
              <a:rPr lang="en-US" dirty="0" smtClean="0"/>
              <a:t>The </a:t>
            </a:r>
            <a:r>
              <a:rPr lang="en-US" dirty="0" err="1" smtClean="0"/>
              <a:t>Arthashastra</a:t>
            </a:r>
            <a:r>
              <a:rPr lang="en-US" dirty="0" smtClean="0"/>
              <a:t>, dating from the 400 BC and the </a:t>
            </a:r>
            <a:r>
              <a:rPr lang="en-US" dirty="0" err="1" smtClean="0"/>
              <a:t>Manusmriti</a:t>
            </a:r>
            <a:r>
              <a:rPr lang="en-US" dirty="0" smtClean="0"/>
              <a:t> from 100 BCE were influential treatises in India, but this Hindu tradition, along with Islamic law was supplanted by the common law when India became part of British Empire.</a:t>
            </a:r>
          </a:p>
          <a:p>
            <a:pPr algn="just"/>
            <a:r>
              <a:rPr lang="en-US" dirty="0" smtClean="0"/>
              <a:t>Malaysia, Brunei, Singapore and </a:t>
            </a:r>
            <a:r>
              <a:rPr lang="en-US" dirty="0" err="1" smtClean="0"/>
              <a:t>Hongkong</a:t>
            </a:r>
            <a:r>
              <a:rPr lang="en-US" dirty="0" smtClean="0"/>
              <a:t> also adopted the common law. </a:t>
            </a:r>
          </a:p>
          <a:p>
            <a:pPr algn="just"/>
            <a:r>
              <a:rPr lang="en-US" dirty="0" smtClean="0"/>
              <a:t>Japan was the first country to begin modernizing its legal system along western lines by importing bits of the French but mostly the German Civil Code. </a:t>
            </a:r>
          </a:p>
          <a:p>
            <a:pPr algn="just"/>
            <a:r>
              <a:rPr lang="en-US" dirty="0" smtClean="0"/>
              <a:t>Similarly traditional Chinese law gave way to westernization towards the final years of the dynasty in the form of six private law codes based mainly on the Japanese modal of German law.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Origin of law </a:t>
            </a:r>
            <a:br>
              <a:rPr lang="en-US" b="1" dirty="0" smtClean="0"/>
            </a:b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One of the major legal systems developed during the Middle Ages was Islamic law and jurisprudence. </a:t>
            </a:r>
          </a:p>
          <a:p>
            <a:pPr algn="just"/>
            <a:r>
              <a:rPr lang="en-US" dirty="0" smtClean="0"/>
              <a:t>During the classical period of Islamic law and jurisprudence </a:t>
            </a:r>
            <a:r>
              <a:rPr lang="en-US" b="1" dirty="0" smtClean="0"/>
              <a:t>“</a:t>
            </a:r>
            <a:r>
              <a:rPr lang="en-US" b="1" dirty="0" err="1" smtClean="0"/>
              <a:t>Hawala</a:t>
            </a:r>
            <a:r>
              <a:rPr lang="en-US" b="1" dirty="0" smtClean="0"/>
              <a:t>” </a:t>
            </a:r>
            <a:r>
              <a:rPr lang="en-US" dirty="0" smtClean="0"/>
              <a:t>and institution of law was an early informal transfer system which is mentioned in text of Islamic Jurisprudence as early as the 8th century. </a:t>
            </a:r>
          </a:p>
          <a:p>
            <a:pPr algn="just"/>
            <a:r>
              <a:rPr lang="en-US" dirty="0" err="1" smtClean="0"/>
              <a:t>Hawala</a:t>
            </a:r>
            <a:r>
              <a:rPr lang="en-US" dirty="0" smtClean="0"/>
              <a:t> itself later influenced the development of the “</a:t>
            </a:r>
            <a:r>
              <a:rPr lang="en-US" dirty="0" err="1" smtClean="0"/>
              <a:t>Aval</a:t>
            </a:r>
            <a:r>
              <a:rPr lang="en-US" dirty="0" smtClean="0"/>
              <a:t>” in French civil law and </a:t>
            </a:r>
            <a:r>
              <a:rPr lang="en-US" dirty="0" err="1" smtClean="0"/>
              <a:t>Avallo</a:t>
            </a:r>
            <a:r>
              <a:rPr lang="en-US" dirty="0" smtClean="0"/>
              <a:t> in Italian law. </a:t>
            </a:r>
          </a:p>
          <a:p>
            <a:pPr algn="just"/>
            <a:r>
              <a:rPr lang="en-US" dirty="0" smtClean="0"/>
              <a:t>Roman law was heavily influenced by Greek teachings.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Functions of law </a:t>
            </a:r>
            <a:endParaRPr lang="en-US" dirty="0"/>
          </a:p>
        </p:txBody>
      </p:sp>
      <p:sp>
        <p:nvSpPr>
          <p:cNvPr id="3" name="Content Placeholder 2"/>
          <p:cNvSpPr>
            <a:spLocks noGrp="1"/>
          </p:cNvSpPr>
          <p:nvPr>
            <p:ph idx="1"/>
          </p:nvPr>
        </p:nvSpPr>
        <p:spPr/>
        <p:txBody>
          <a:bodyPr>
            <a:normAutofit fontScale="62500" lnSpcReduction="20000"/>
          </a:bodyPr>
          <a:lstStyle/>
          <a:p>
            <a:pPr algn="just">
              <a:buNone/>
            </a:pPr>
            <a:r>
              <a:rPr lang="en-US" b="1" dirty="0" smtClean="0"/>
              <a:t>Role of law in Business:- </a:t>
            </a:r>
          </a:p>
          <a:p>
            <a:pPr algn="just"/>
            <a:r>
              <a:rPr lang="en-US" dirty="0" smtClean="0"/>
              <a:t>In business law sets guide lines regarding employment regulatory, compliance, even inter office regulations.</a:t>
            </a:r>
          </a:p>
          <a:p>
            <a:pPr algn="just"/>
            <a:r>
              <a:rPr lang="en-US" dirty="0" smtClean="0"/>
              <a:t>The rule of law plays an important role in the business world</a:t>
            </a:r>
          </a:p>
          <a:p>
            <a:pPr algn="just"/>
            <a:r>
              <a:rPr lang="en-US" dirty="0" smtClean="0"/>
              <a:t>It is the laws that determine what type of business it is to became, and the structure is to be formed.  </a:t>
            </a:r>
          </a:p>
          <a:p>
            <a:pPr algn="just">
              <a:buNone/>
            </a:pPr>
            <a:r>
              <a:rPr lang="en-US" b="1" dirty="0" smtClean="0"/>
              <a:t>Role of law in Society:- </a:t>
            </a:r>
          </a:p>
          <a:p>
            <a:pPr algn="just"/>
            <a:r>
              <a:rPr lang="en-US" dirty="0" smtClean="0"/>
              <a:t>Without law our society would be chaotic, uncivilized mess and anarchy would reign supreme. </a:t>
            </a:r>
          </a:p>
          <a:p>
            <a:pPr algn="just"/>
            <a:r>
              <a:rPr lang="en-US" dirty="0" smtClean="0"/>
              <a:t>The role that law has in society is that it creates a norm of conducts in the society we live in laws are made to protect its citizen from harm. </a:t>
            </a:r>
          </a:p>
          <a:p>
            <a:pPr algn="just"/>
            <a:r>
              <a:rPr lang="en-US" dirty="0" smtClean="0"/>
              <a:t>It set in way that all citizens are given equal opportunity, protection from harm no matter your race, Gender, religion and social standing. </a:t>
            </a:r>
            <a:endParaRPr lang="en-US" b="1" dirty="0" smtClean="0"/>
          </a:p>
          <a:p>
            <a:endParaRPr lang="en-US" b="1"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pPr>
              <a:buNone/>
            </a:pPr>
            <a:r>
              <a:rPr lang="en-US" dirty="0" smtClean="0"/>
              <a:t>				</a:t>
            </a:r>
            <a:r>
              <a:rPr lang="en-US" b="1" dirty="0" smtClean="0"/>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Law: Introduction</a:t>
            </a:r>
            <a:endParaRPr lang="en-US" b="1" dirty="0"/>
          </a:p>
        </p:txBody>
      </p:sp>
      <p:sp>
        <p:nvSpPr>
          <p:cNvPr id="3" name="Content Placeholder 2"/>
          <p:cNvSpPr>
            <a:spLocks noGrp="1"/>
          </p:cNvSpPr>
          <p:nvPr>
            <p:ph idx="1"/>
          </p:nvPr>
        </p:nvSpPr>
        <p:spPr/>
        <p:txBody>
          <a:bodyPr>
            <a:normAutofit fontScale="70000" lnSpcReduction="20000"/>
          </a:bodyPr>
          <a:lstStyle/>
          <a:p>
            <a:pPr algn="just"/>
            <a:r>
              <a:rPr lang="en-US" dirty="0" smtClean="0"/>
              <a:t>The term “Law’ denotes different kinds of rules and Principles.</a:t>
            </a:r>
          </a:p>
          <a:p>
            <a:pPr algn="just"/>
            <a:r>
              <a:rPr lang="en-US" dirty="0" smtClean="0"/>
              <a:t>Law is an instrument which regulates human conduct/behavior. </a:t>
            </a:r>
          </a:p>
          <a:p>
            <a:pPr algn="just"/>
            <a:r>
              <a:rPr lang="en-US" dirty="0" smtClean="0"/>
              <a:t>Law means Justice, Morality, Reason, Order, and Righteous from the view point of the society. </a:t>
            </a:r>
          </a:p>
          <a:p>
            <a:pPr algn="just"/>
            <a:r>
              <a:rPr lang="en-US" dirty="0" smtClean="0"/>
              <a:t>Law means Statutes, Acts, Rules, Regulations, Orders, and Ordinances from point of view of legislature. </a:t>
            </a:r>
          </a:p>
          <a:p>
            <a:pPr algn="just"/>
            <a:r>
              <a:rPr lang="en-US" dirty="0" smtClean="0"/>
              <a:t>Law means Rules of court, Decrees, Judgment, Orders of courts, and Injunctions from the point of view of Judges. </a:t>
            </a:r>
          </a:p>
          <a:p>
            <a:pPr algn="just"/>
            <a:r>
              <a:rPr lang="en-US" dirty="0" smtClean="0"/>
              <a:t>Law is a broader term which includes Acts, Statutes, Rules, Regulations, Orders, Ordinances, Justice, Morality, Reason, Righteous, Rules of court, Decrees, Judgment, Orders of courts, Injunctions, Tort, Jurisprudence, Legal theory, etc.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Law: Introduction</a:t>
            </a:r>
          </a:p>
        </p:txBody>
      </p:sp>
      <p:sp>
        <p:nvSpPr>
          <p:cNvPr id="3" name="Content Placeholder 2"/>
          <p:cNvSpPr>
            <a:spLocks noGrp="1"/>
          </p:cNvSpPr>
          <p:nvPr>
            <p:ph idx="1"/>
          </p:nvPr>
        </p:nvSpPr>
        <p:spPr/>
        <p:txBody>
          <a:bodyPr>
            <a:normAutofit fontScale="77500" lnSpcReduction="20000"/>
          </a:bodyPr>
          <a:lstStyle/>
          <a:p>
            <a:pPr algn="just"/>
            <a:r>
              <a:rPr lang="en-US" dirty="0" smtClean="0"/>
              <a:t>In old English “</a:t>
            </a:r>
            <a:r>
              <a:rPr lang="en-US" dirty="0" err="1" smtClean="0"/>
              <a:t>Lagu</a:t>
            </a:r>
            <a:r>
              <a:rPr lang="en-US" dirty="0" smtClean="0"/>
              <a:t>” i.e. law, ordinance, rule, regulation.</a:t>
            </a:r>
          </a:p>
          <a:p>
            <a:pPr algn="just"/>
            <a:r>
              <a:rPr lang="en-US" dirty="0" smtClean="0"/>
              <a:t>The term law has different meanings in different Places/societies at different times (as it is subject to amendments).</a:t>
            </a:r>
          </a:p>
          <a:p>
            <a:pPr algn="just"/>
            <a:r>
              <a:rPr lang="en-US" dirty="0" smtClean="0"/>
              <a:t>In Hindu religion law implies “Dharma” in </a:t>
            </a:r>
            <a:r>
              <a:rPr lang="en-US" dirty="0" err="1" smtClean="0"/>
              <a:t>Muhammadean</a:t>
            </a:r>
            <a:r>
              <a:rPr lang="en-US" dirty="0" smtClean="0"/>
              <a:t> religion (Islam) it is “Hokum” ;</a:t>
            </a:r>
          </a:p>
          <a:p>
            <a:pPr algn="just"/>
            <a:r>
              <a:rPr lang="en-US" dirty="0" smtClean="0"/>
              <a:t>In Roman its “Jus”, in French, its “</a:t>
            </a:r>
            <a:r>
              <a:rPr lang="en-US" dirty="0" err="1" smtClean="0"/>
              <a:t>Droit</a:t>
            </a:r>
            <a:r>
              <a:rPr lang="en-US" dirty="0" smtClean="0"/>
              <a:t>” in Arabic, </a:t>
            </a:r>
            <a:r>
              <a:rPr lang="en-US" dirty="0" err="1" smtClean="0"/>
              <a:t>Alqanoon</a:t>
            </a:r>
            <a:r>
              <a:rPr lang="en-US" dirty="0" smtClean="0"/>
              <a:t>; </a:t>
            </a:r>
          </a:p>
          <a:p>
            <a:pPr algn="just"/>
            <a:r>
              <a:rPr lang="en-US" dirty="0" smtClean="0"/>
              <a:t>In Persian and Turkish, its </a:t>
            </a:r>
            <a:r>
              <a:rPr lang="en-US" dirty="0" err="1" smtClean="0"/>
              <a:t>Kunoon</a:t>
            </a:r>
            <a:r>
              <a:rPr lang="en-US" dirty="0" smtClean="0"/>
              <a:t>, in Latin its “</a:t>
            </a:r>
            <a:r>
              <a:rPr lang="en-US" dirty="0" err="1" smtClean="0"/>
              <a:t>Legam</a:t>
            </a:r>
            <a:r>
              <a:rPr lang="en-US" dirty="0" smtClean="0"/>
              <a:t>” ;</a:t>
            </a:r>
          </a:p>
          <a:p>
            <a:pPr algn="just"/>
            <a:r>
              <a:rPr lang="en-US" dirty="0" smtClean="0"/>
              <a:t>In </a:t>
            </a:r>
            <a:r>
              <a:rPr lang="en-US" dirty="0" err="1" smtClean="0"/>
              <a:t>Philipino</a:t>
            </a:r>
            <a:r>
              <a:rPr lang="en-US" dirty="0" smtClean="0"/>
              <a:t> its “Batas” in Albanian language its “Ligj” in Danish its “</a:t>
            </a:r>
            <a:r>
              <a:rPr lang="en-US" dirty="0" err="1" smtClean="0"/>
              <a:t>Lor</a:t>
            </a:r>
            <a:r>
              <a:rPr lang="en-US" dirty="0" smtClean="0"/>
              <a:t>”;</a:t>
            </a:r>
          </a:p>
          <a:p>
            <a:pPr algn="just"/>
            <a:r>
              <a:rPr lang="en-US" dirty="0" smtClean="0"/>
              <a:t>In Dutch its “Wet”, in Italian its “</a:t>
            </a:r>
            <a:r>
              <a:rPr lang="en-US" dirty="0" err="1" smtClean="0"/>
              <a:t>Legge</a:t>
            </a:r>
            <a:r>
              <a:rPr lang="en-US" dirty="0" smtClean="0"/>
              <a:t>” and in Lithuanian its “</a:t>
            </a:r>
            <a:r>
              <a:rPr lang="en-US" dirty="0" err="1" smtClean="0"/>
              <a:t>Teise</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Law: Introduction</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Law differs from religion to religion in the sense personal laws viz. Hindu law, Muslim law etc. differ from one another. For instance, A Muslim can have four wives living at a time, but, a Hindu can have only one wife living at a time (Monogamy). </a:t>
            </a:r>
          </a:p>
          <a:p>
            <a:pPr algn="just"/>
            <a:r>
              <a:rPr lang="en-US" dirty="0" smtClean="0"/>
              <a:t>If a Hindu male marries again during the life time of first wife he is declared guilty of the offence of bigamy and is Punishable under sec. </a:t>
            </a:r>
            <a:r>
              <a:rPr lang="en-US" smtClean="0"/>
              <a:t>494 IPC.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Law: Introduction</a:t>
            </a:r>
            <a:endParaRPr lang="en-US" dirty="0"/>
          </a:p>
        </p:txBody>
      </p:sp>
      <p:sp>
        <p:nvSpPr>
          <p:cNvPr id="3" name="Content Placeholder 2"/>
          <p:cNvSpPr>
            <a:spLocks noGrp="1"/>
          </p:cNvSpPr>
          <p:nvPr>
            <p:ph idx="1"/>
          </p:nvPr>
        </p:nvSpPr>
        <p:spPr/>
        <p:txBody>
          <a:bodyPr>
            <a:normAutofit fontScale="77500" lnSpcReduction="20000"/>
          </a:bodyPr>
          <a:lstStyle/>
          <a:p>
            <a:pPr algn="just">
              <a:buNone/>
            </a:pPr>
            <a:r>
              <a:rPr lang="en-US" b="1" dirty="0" smtClean="0"/>
              <a:t>Generally the term law is used to mean three things: </a:t>
            </a:r>
          </a:p>
          <a:p>
            <a:pPr algn="just"/>
            <a:r>
              <a:rPr lang="en-US" dirty="0" smtClean="0"/>
              <a:t>First it is used to mean “legal order”. It represents the regime of adjusting relations, and ordering conduct by the systematic application of the force of organized political society. </a:t>
            </a:r>
          </a:p>
          <a:p>
            <a:pPr algn="just"/>
            <a:r>
              <a:rPr lang="en-US" dirty="0" smtClean="0"/>
              <a:t>Secondly, law means the whole body of legal Percepts which exists in a politically organized society. </a:t>
            </a:r>
          </a:p>
          <a:p>
            <a:pPr algn="just"/>
            <a:r>
              <a:rPr lang="en-US" dirty="0" smtClean="0"/>
              <a:t>Thirdly, law is used to mean all official control in a politically organized society. This lead to actual administration of Justice as contrasted with the authoritive material for the Guidance of Judicial action. Law in its narrowest or strict sense is the civil law or the law of the land.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Definitions of law </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It is very difficult to define the term law. Many Jurists attempted to define the term law. </a:t>
            </a:r>
          </a:p>
          <a:p>
            <a:pPr algn="just"/>
            <a:r>
              <a:rPr lang="en-US" b="1" dirty="0" smtClean="0"/>
              <a:t>Salmond: - </a:t>
            </a:r>
          </a:p>
          <a:p>
            <a:pPr lvl="1" algn="just"/>
            <a:r>
              <a:rPr lang="en-US" dirty="0" smtClean="0"/>
              <a:t>According to </a:t>
            </a:r>
            <a:r>
              <a:rPr lang="en-US" dirty="0" err="1" smtClean="0"/>
              <a:t>salmond</a:t>
            </a:r>
            <a:r>
              <a:rPr lang="en-US" dirty="0" smtClean="0"/>
              <a:t> “the law may be defined as the body of principles recognized and applied by the state in the administration of Justice. </a:t>
            </a:r>
          </a:p>
          <a:p>
            <a:pPr algn="just"/>
            <a:r>
              <a:rPr lang="en-US" b="1" dirty="0" smtClean="0"/>
              <a:t>John </a:t>
            </a:r>
            <a:r>
              <a:rPr lang="en-US" b="1" dirty="0" err="1" smtClean="0"/>
              <a:t>chipman</a:t>
            </a:r>
            <a:r>
              <a:rPr lang="en-US" b="1" dirty="0" smtClean="0"/>
              <a:t> Gray’s Definition of Law:- </a:t>
            </a:r>
          </a:p>
          <a:p>
            <a:pPr lvl="1" algn="just"/>
            <a:r>
              <a:rPr lang="en-US" dirty="0" smtClean="0"/>
              <a:t>According to Gray, “the Law of the State or of any organized body of men is composed of the rules which the courts, that is the judicial organ of the body lays down for the determination of legal rights and duties. </a:t>
            </a:r>
            <a:endParaRPr lang="en-US" b="1" dirty="0" smtClean="0"/>
          </a:p>
          <a:p>
            <a:pPr algn="just"/>
            <a:endParaRPr lang="en-US" b="1" dirty="0" smtClean="0"/>
          </a:p>
          <a:p>
            <a:pPr algn="just"/>
            <a:endParaRPr lang="en-US" dirty="0" smtClean="0"/>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Definitions of law </a:t>
            </a:r>
            <a:br>
              <a:rPr lang="en-US" b="1" dirty="0" smtClean="0"/>
            </a:br>
            <a:endParaRPr lang="en-US" dirty="0"/>
          </a:p>
        </p:txBody>
      </p:sp>
      <p:sp>
        <p:nvSpPr>
          <p:cNvPr id="3" name="Content Placeholder 2"/>
          <p:cNvSpPr>
            <a:spLocks noGrp="1"/>
          </p:cNvSpPr>
          <p:nvPr>
            <p:ph idx="1"/>
          </p:nvPr>
        </p:nvSpPr>
        <p:spPr/>
        <p:txBody>
          <a:bodyPr>
            <a:normAutofit fontScale="85000" lnSpcReduction="20000"/>
          </a:bodyPr>
          <a:lstStyle/>
          <a:p>
            <a:pPr algn="just"/>
            <a:r>
              <a:rPr lang="en-US" b="1" dirty="0" smtClean="0"/>
              <a:t>Austin’s definition of law:-</a:t>
            </a:r>
          </a:p>
          <a:p>
            <a:pPr lvl="1" algn="just"/>
            <a:r>
              <a:rPr lang="en-US" dirty="0" smtClean="0"/>
              <a:t>John Austin (1790-1859) An English Jurists expounded the concept of analytical positivism, making law as a command of sovereign backed by sanction. He developed logically, a structure of legal system in which he gave no Place to values, morality, idealism and Justice. </a:t>
            </a:r>
          </a:p>
          <a:p>
            <a:pPr algn="just"/>
            <a:r>
              <a:rPr lang="en-US" b="1" dirty="0" smtClean="0"/>
              <a:t>Holland’s definition of law:-</a:t>
            </a:r>
          </a:p>
          <a:p>
            <a:pPr lvl="1" algn="just"/>
            <a:r>
              <a:rPr lang="en-US" dirty="0" smtClean="0"/>
              <a:t>Thomas Erskine Holland, who followed the Austin’s concept and nature of law attempted to define law as law is a General rule of external human action enforced by a political sovereign. Holland also measures or defines law with preference to sovereign devoid of moral, ethical or ideal elements.</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Definitions of law </a:t>
            </a:r>
            <a:br>
              <a:rPr lang="en-US" b="1" dirty="0" smtClean="0"/>
            </a:br>
            <a:endParaRPr lang="en-US" dirty="0"/>
          </a:p>
        </p:txBody>
      </p:sp>
      <p:sp>
        <p:nvSpPr>
          <p:cNvPr id="3" name="Content Placeholder 2"/>
          <p:cNvSpPr>
            <a:spLocks noGrp="1"/>
          </p:cNvSpPr>
          <p:nvPr>
            <p:ph idx="1"/>
          </p:nvPr>
        </p:nvSpPr>
        <p:spPr/>
        <p:txBody>
          <a:bodyPr>
            <a:normAutofit fontScale="85000" lnSpcReduction="10000"/>
          </a:bodyPr>
          <a:lstStyle/>
          <a:p>
            <a:pPr algn="just"/>
            <a:r>
              <a:rPr lang="en-US" b="1" dirty="0" err="1" smtClean="0"/>
              <a:t>H.L.A.Hart</a:t>
            </a:r>
            <a:r>
              <a:rPr lang="en-US" b="1" dirty="0" smtClean="0"/>
              <a:t> :-</a:t>
            </a:r>
          </a:p>
          <a:p>
            <a:pPr lvl="1" algn="just"/>
            <a:r>
              <a:rPr lang="en-US" dirty="0" smtClean="0"/>
              <a:t>According to Hart Law is the combination of primary rules of obligations and secondary rules of recognition. </a:t>
            </a:r>
          </a:p>
          <a:p>
            <a:pPr algn="just"/>
            <a:r>
              <a:rPr lang="en-US" b="1" dirty="0" smtClean="0"/>
              <a:t>John Erskine definition of law:-</a:t>
            </a:r>
          </a:p>
          <a:p>
            <a:pPr lvl="1" algn="just"/>
            <a:r>
              <a:rPr lang="en-US" dirty="0" smtClean="0"/>
              <a:t>Law is the command of a sovereign, containing a common rule of life for his subjects and obliging them to obedience. </a:t>
            </a:r>
          </a:p>
          <a:p>
            <a:pPr algn="just"/>
            <a:r>
              <a:rPr lang="en-US" b="1" dirty="0" smtClean="0"/>
              <a:t>Hans </a:t>
            </a:r>
            <a:r>
              <a:rPr lang="en-US" b="1" dirty="0" err="1" smtClean="0"/>
              <a:t>Kelsan’s</a:t>
            </a:r>
            <a:r>
              <a:rPr lang="en-US" b="1" dirty="0" smtClean="0"/>
              <a:t> definition of Law :</a:t>
            </a:r>
            <a:endParaRPr lang="en-US" dirty="0" smtClean="0"/>
          </a:p>
          <a:p>
            <a:pPr lvl="1" algn="just"/>
            <a:r>
              <a:rPr lang="en-US" dirty="0" smtClean="0"/>
              <a:t>According to </a:t>
            </a:r>
            <a:r>
              <a:rPr lang="en-US" dirty="0" err="1" smtClean="0"/>
              <a:t>Kelsan</a:t>
            </a:r>
            <a:r>
              <a:rPr lang="en-US" dirty="0" smtClean="0"/>
              <a:t> legal order is the hierarchy of the norms, every norm derive its validity from the superior norm and finally there is highest norm known as </a:t>
            </a:r>
            <a:r>
              <a:rPr lang="en-US" dirty="0" err="1" smtClean="0"/>
              <a:t>grundnorm</a:t>
            </a:r>
            <a:r>
              <a:rPr lang="en-US" dirty="0" smtClean="0"/>
              <a:t>. </a:t>
            </a:r>
          </a:p>
          <a:p>
            <a:pPr lvl="1" algn="just"/>
            <a:endParaRPr lang="en-US" b="1"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Definitions of law </a:t>
            </a:r>
            <a:br>
              <a:rPr lang="en-US" b="1" dirty="0" smtClean="0"/>
            </a:br>
            <a:endParaRPr lang="en-US" dirty="0"/>
          </a:p>
        </p:txBody>
      </p:sp>
      <p:sp>
        <p:nvSpPr>
          <p:cNvPr id="3" name="Content Placeholder 2"/>
          <p:cNvSpPr>
            <a:spLocks noGrp="1"/>
          </p:cNvSpPr>
          <p:nvPr>
            <p:ph idx="1"/>
          </p:nvPr>
        </p:nvSpPr>
        <p:spPr/>
        <p:txBody>
          <a:bodyPr>
            <a:normAutofit fontScale="70000" lnSpcReduction="20000"/>
          </a:bodyPr>
          <a:lstStyle/>
          <a:p>
            <a:pPr algn="just"/>
            <a:r>
              <a:rPr lang="en-US" b="1" dirty="0" err="1" smtClean="0"/>
              <a:t>Ihering’s</a:t>
            </a:r>
            <a:r>
              <a:rPr lang="en-US" b="1" dirty="0" smtClean="0"/>
              <a:t> Definition of law :-</a:t>
            </a:r>
          </a:p>
          <a:p>
            <a:pPr lvl="1" algn="just"/>
            <a:r>
              <a:rPr lang="en-US" dirty="0" err="1" smtClean="0"/>
              <a:t>Ihering</a:t>
            </a:r>
            <a:r>
              <a:rPr lang="en-US" dirty="0" smtClean="0"/>
              <a:t> defines law as ‘the form of Guarantee of the conditions of life of society, assured by state’s power of constrain. He says law is a means to an end and end of the law is to serve its purpose which is social not individual. </a:t>
            </a:r>
          </a:p>
          <a:p>
            <a:pPr algn="just"/>
            <a:r>
              <a:rPr lang="en-US" b="1" dirty="0" smtClean="0"/>
              <a:t>Dean Roscoe Pound’s definition of law:- </a:t>
            </a:r>
          </a:p>
          <a:p>
            <a:pPr lvl="1" algn="just"/>
            <a:r>
              <a:rPr lang="en-US" dirty="0" smtClean="0"/>
              <a:t>Pound defines law as a social institution to satisfy social wants. He says law is a social engineering, which means that law is a instrument to balance between the competing or conflicting interests. </a:t>
            </a:r>
          </a:p>
          <a:p>
            <a:pPr algn="just"/>
            <a:r>
              <a:rPr lang="en-US" b="1" dirty="0" err="1" smtClean="0"/>
              <a:t>Dias’s</a:t>
            </a:r>
            <a:r>
              <a:rPr lang="en-US" b="1" dirty="0" smtClean="0"/>
              <a:t> Definition of law:-</a:t>
            </a:r>
          </a:p>
          <a:p>
            <a:pPr lvl="1" algn="just"/>
            <a:r>
              <a:rPr lang="en-US" dirty="0" smtClean="0"/>
              <a:t>Law consists largely of “ought” (normative) Propositions prescribing how people ought to behave the “ought” of laws are variously dictated by social, moral, economic, political and other purposes.</a:t>
            </a:r>
            <a:endParaRPr lang="en-US" b="1"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TotalTime>
  <Words>1447</Words>
  <Application>Microsoft Office PowerPoint</Application>
  <PresentationFormat>On-screen Show (4:3)</PresentationFormat>
  <Paragraphs>86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Law: An Introduction</vt:lpstr>
      <vt:lpstr>Law: Introduction</vt:lpstr>
      <vt:lpstr>Law: Introduction</vt:lpstr>
      <vt:lpstr>Law: Introduction</vt:lpstr>
      <vt:lpstr>Law: Introduction</vt:lpstr>
      <vt:lpstr> Definitions of law  </vt:lpstr>
      <vt:lpstr> Definitions of law  </vt:lpstr>
      <vt:lpstr> Definitions of law  </vt:lpstr>
      <vt:lpstr> Definitions of law  </vt:lpstr>
      <vt:lpstr> Definitions of law  </vt:lpstr>
      <vt:lpstr> Origin of law  </vt:lpstr>
      <vt:lpstr> Origin of law  </vt:lpstr>
      <vt:lpstr> Origin of law  </vt:lpstr>
      <vt:lpstr>Functions of law </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LAW AND ITS SOURCES</dc:title>
  <dc:creator>Dr. Pramod Kumar</dc:creator>
  <cp:lastModifiedBy>304087</cp:lastModifiedBy>
  <cp:revision>45</cp:revision>
  <dcterms:created xsi:type="dcterms:W3CDTF">2006-08-16T00:00:00Z</dcterms:created>
  <dcterms:modified xsi:type="dcterms:W3CDTF">2020-09-07T10:21:05Z</dcterms:modified>
</cp:coreProperties>
</file>