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0EE9B-B1FF-4870-BC6D-81681DA8ADBA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56DAC-34C8-43C8-B76D-CC34539D48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69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70B6-0232-4290-A3DC-54EED0DE7B85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578-7B1C-4488-88C2-B1CEC2235B54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B6B8-EE3D-4BF9-8D42-732A293A36A2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C0DA-9B56-4024-A96C-851A55025F90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564F-3FDB-46FC-8D11-57EAE8277021}" type="datetime1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3B76-834D-4DFA-8457-9F6FB2C6ECFF}" type="datetime1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B0D4-82D1-4C28-BE09-293D1DA5B4FB}" type="datetime1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4A8D-C22D-4B5F-8A26-9A8E005DBF74}" type="datetime1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1739-D8DE-4081-8E07-9C37C466F54A}" type="datetime1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4C55-ED6E-4984-9DA0-39535C90CE2D}" type="datetime1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9151-9A09-402F-96DD-841E54991AFF}" type="datetime1">
              <a:rPr lang="en-US" smtClean="0"/>
              <a:t>9/30/2022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Samiuddin, Contract Law I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7331C0-2B07-4384-828A-858B6B2967A3}" type="datetime1">
              <a:rPr lang="en-US" smtClean="0"/>
              <a:t>9/30/2022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IN" sz="3600" dirty="0" smtClean="0"/>
              <a:t>Lawful Consideration and Lawful Object (S. 23)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IN" dirty="0" smtClean="0"/>
              <a:t>Consideration or object of an agreement is lawful, unless:</a:t>
            </a:r>
          </a:p>
          <a:p>
            <a:pPr algn="just"/>
            <a:r>
              <a:rPr lang="en-IN" dirty="0" smtClean="0"/>
              <a:t>It is forbidden by law, or</a:t>
            </a:r>
          </a:p>
          <a:p>
            <a:pPr algn="just"/>
            <a:r>
              <a:rPr lang="en-IN" dirty="0" smtClean="0"/>
              <a:t>It is of such a nature that, if permitted, it would defeat the provisions of any law, or (</a:t>
            </a:r>
            <a:r>
              <a:rPr lang="en-IN" b="1" i="1" dirty="0" err="1" smtClean="0"/>
              <a:t>Nandlal</a:t>
            </a:r>
            <a:r>
              <a:rPr lang="en-IN" b="1" i="1" dirty="0" smtClean="0"/>
              <a:t> v Thomas J William</a:t>
            </a:r>
            <a:r>
              <a:rPr lang="en-IN" dirty="0" smtClean="0"/>
              <a:t>)</a:t>
            </a:r>
          </a:p>
          <a:p>
            <a:pPr algn="just"/>
            <a:r>
              <a:rPr lang="en-IN" dirty="0" smtClean="0"/>
              <a:t>It is fraudulent, or</a:t>
            </a:r>
          </a:p>
          <a:p>
            <a:pPr algn="just"/>
            <a:r>
              <a:rPr lang="en-IN" dirty="0" smtClean="0"/>
              <a:t>It involves or implies injury to the person or property of another, or</a:t>
            </a:r>
          </a:p>
          <a:p>
            <a:pPr algn="just"/>
            <a:r>
              <a:rPr lang="en-IN" dirty="0" smtClean="0"/>
              <a:t>The court regards it as immoral or opposed to public policy</a:t>
            </a:r>
          </a:p>
          <a:p>
            <a:pPr marL="114300" indent="0" algn="just">
              <a:buNone/>
            </a:pPr>
            <a:endParaRPr lang="en-IN" dirty="0"/>
          </a:p>
          <a:p>
            <a:pPr marL="114300" indent="0" algn="just">
              <a:buNone/>
            </a:pPr>
            <a:r>
              <a:rPr lang="en-IN" dirty="0" smtClean="0"/>
              <a:t>Every agreement of which the object or consideration is unlawful is void.</a:t>
            </a:r>
          </a:p>
          <a:p>
            <a:pPr marL="114300" indent="0" algn="just">
              <a:buNone/>
            </a:pPr>
            <a:r>
              <a:rPr lang="en-IN" dirty="0" smtClean="0"/>
              <a:t>Based on maxim </a:t>
            </a:r>
            <a:r>
              <a:rPr lang="en-IN" b="1" i="1" dirty="0" smtClean="0"/>
              <a:t>Ex </a:t>
            </a:r>
            <a:r>
              <a:rPr lang="en-IN" b="1" i="1" dirty="0" err="1"/>
              <a:t>t</a:t>
            </a:r>
            <a:r>
              <a:rPr lang="en-IN" b="1" i="1" dirty="0" err="1" smtClean="0"/>
              <a:t>urpi</a:t>
            </a:r>
            <a:r>
              <a:rPr lang="en-IN" b="1" i="1" dirty="0" smtClean="0"/>
              <a:t> </a:t>
            </a:r>
            <a:r>
              <a:rPr lang="en-IN" b="1" i="1" dirty="0" err="1" smtClean="0"/>
              <a:t>causa</a:t>
            </a:r>
            <a:r>
              <a:rPr lang="en-IN" b="1" i="1" dirty="0" smtClean="0"/>
              <a:t> non </a:t>
            </a:r>
            <a:r>
              <a:rPr lang="en-IN" b="1" i="1" dirty="0" err="1" smtClean="0"/>
              <a:t>oritur</a:t>
            </a:r>
            <a:r>
              <a:rPr lang="en-IN" b="1" i="1" dirty="0" smtClean="0"/>
              <a:t> </a:t>
            </a:r>
            <a:r>
              <a:rPr lang="en-IN" b="1" i="1" dirty="0" err="1" smtClean="0"/>
              <a:t>actio</a:t>
            </a:r>
            <a:r>
              <a:rPr lang="en-IN" b="1" i="1" dirty="0" smtClean="0"/>
              <a:t>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pPr algn="ctr"/>
            <a:r>
              <a:rPr lang="en-IN" sz="4000" dirty="0" smtClean="0"/>
              <a:t>Public Policy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pPr marL="114300" indent="0">
              <a:buNone/>
            </a:pPr>
            <a:r>
              <a:rPr lang="en-IN" dirty="0" smtClean="0"/>
              <a:t>An agreement is unlawful if the court regards it as opposed to public policy.</a:t>
            </a:r>
          </a:p>
          <a:p>
            <a:pPr marL="114300" indent="0">
              <a:buNone/>
            </a:pPr>
            <a:r>
              <a:rPr lang="en-IN" b="1" dirty="0" smtClean="0"/>
              <a:t>Richardson v </a:t>
            </a:r>
            <a:r>
              <a:rPr lang="en-IN" b="1" dirty="0" err="1" smtClean="0"/>
              <a:t>Mellish</a:t>
            </a:r>
            <a:r>
              <a:rPr lang="en-IN" b="1" dirty="0" smtClean="0"/>
              <a:t>, </a:t>
            </a:r>
            <a:r>
              <a:rPr lang="en-IN" b="1" dirty="0" err="1" smtClean="0"/>
              <a:t>Burrough</a:t>
            </a:r>
            <a:r>
              <a:rPr lang="en-IN" b="1" dirty="0" smtClean="0"/>
              <a:t> J; – </a:t>
            </a:r>
            <a:r>
              <a:rPr lang="en-IN" dirty="0" smtClean="0"/>
              <a:t>Public Policy is an unruly horse.</a:t>
            </a:r>
          </a:p>
          <a:p>
            <a:pPr marL="114300" indent="0">
              <a:buNone/>
            </a:pPr>
            <a:r>
              <a:rPr lang="en-IN" b="1" dirty="0"/>
              <a:t>State of Rajasthan v </a:t>
            </a:r>
            <a:r>
              <a:rPr lang="en-IN" b="1" dirty="0" err="1"/>
              <a:t>Govind</a:t>
            </a:r>
            <a:r>
              <a:rPr lang="en-IN" b="1" dirty="0"/>
              <a:t> </a:t>
            </a:r>
            <a:r>
              <a:rPr lang="en-IN" b="1" dirty="0" err="1" smtClean="0"/>
              <a:t>Nahata</a:t>
            </a:r>
            <a:r>
              <a:rPr lang="en-IN" b="1" dirty="0" smtClean="0"/>
              <a:t>– </a:t>
            </a:r>
            <a:r>
              <a:rPr lang="en-IN" dirty="0" smtClean="0"/>
              <a:t>Judiciary to decide what is public policy</a:t>
            </a:r>
          </a:p>
          <a:p>
            <a:pPr marL="114300" indent="0">
              <a:buNone/>
            </a:pPr>
            <a:r>
              <a:rPr lang="en-IN" b="1" dirty="0" err="1" smtClean="0"/>
              <a:t>Gherulal</a:t>
            </a:r>
            <a:r>
              <a:rPr lang="en-IN" b="1" dirty="0" smtClean="0"/>
              <a:t> Parekh v </a:t>
            </a:r>
            <a:r>
              <a:rPr lang="en-IN" b="1" dirty="0" err="1" smtClean="0"/>
              <a:t>Mahadeodas</a:t>
            </a:r>
            <a:r>
              <a:rPr lang="en-IN" b="1" dirty="0" smtClean="0"/>
              <a:t> </a:t>
            </a:r>
            <a:r>
              <a:rPr lang="en-IN" b="1" dirty="0" err="1" smtClean="0"/>
              <a:t>Maiya</a:t>
            </a:r>
            <a:r>
              <a:rPr lang="en-IN" b="1" dirty="0" smtClean="0"/>
              <a:t>, </a:t>
            </a:r>
            <a:r>
              <a:rPr lang="en-IN" b="1" dirty="0" err="1" smtClean="0"/>
              <a:t>Subba</a:t>
            </a:r>
            <a:r>
              <a:rPr lang="en-IN" b="1" dirty="0" smtClean="0"/>
              <a:t> </a:t>
            </a:r>
            <a:r>
              <a:rPr lang="en-IN" b="1" dirty="0" err="1" smtClean="0"/>
              <a:t>Rao</a:t>
            </a:r>
            <a:r>
              <a:rPr lang="en-IN" b="1" dirty="0" smtClean="0"/>
              <a:t> J;– </a:t>
            </a:r>
            <a:r>
              <a:rPr lang="en-IN" dirty="0" smtClean="0"/>
              <a:t>‘public policy should only be invoked in clear and incontestable cases of harm to the public. </a:t>
            </a:r>
          </a:p>
          <a:p>
            <a:pPr marL="114300" indent="0">
              <a:buNone/>
            </a:pPr>
            <a:r>
              <a:rPr lang="en-IN" b="1" dirty="0" err="1" smtClean="0"/>
              <a:t>Ratan</a:t>
            </a:r>
            <a:r>
              <a:rPr lang="en-IN" b="1" dirty="0" smtClean="0"/>
              <a:t> Chand </a:t>
            </a:r>
            <a:r>
              <a:rPr lang="en-IN" b="1" dirty="0" err="1" smtClean="0"/>
              <a:t>Hira</a:t>
            </a:r>
            <a:r>
              <a:rPr lang="en-IN" b="1" dirty="0" smtClean="0"/>
              <a:t> Chand v </a:t>
            </a:r>
            <a:r>
              <a:rPr lang="en-IN" b="1" dirty="0" err="1" smtClean="0"/>
              <a:t>Asghar</a:t>
            </a:r>
            <a:r>
              <a:rPr lang="en-IN" b="1" dirty="0" smtClean="0"/>
              <a:t> </a:t>
            </a:r>
            <a:r>
              <a:rPr lang="en-IN" b="1" dirty="0" err="1" smtClean="0"/>
              <a:t>Nawab</a:t>
            </a:r>
            <a:r>
              <a:rPr lang="en-IN" b="1" dirty="0" smtClean="0"/>
              <a:t>– </a:t>
            </a:r>
            <a:r>
              <a:rPr lang="en-IN" dirty="0" smtClean="0"/>
              <a:t>twin touchstone of public policy are—</a:t>
            </a:r>
          </a:p>
          <a:p>
            <a:r>
              <a:rPr lang="en-IN" dirty="0" smtClean="0"/>
              <a:t>Advancement of public good</a:t>
            </a:r>
          </a:p>
          <a:p>
            <a:r>
              <a:rPr lang="en-IN" dirty="0" smtClean="0"/>
              <a:t>Prevention of public mischief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3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pPr algn="just"/>
            <a:r>
              <a:rPr lang="en-IN" sz="3600" dirty="0" smtClean="0"/>
              <a:t>Examples of Public Policy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r>
              <a:rPr lang="en-IN" dirty="0" smtClean="0"/>
              <a:t>Trading with enemy alien</a:t>
            </a:r>
          </a:p>
          <a:p>
            <a:r>
              <a:rPr lang="en-IN" dirty="0" smtClean="0"/>
              <a:t>Trafficking in public office (</a:t>
            </a:r>
            <a:r>
              <a:rPr lang="en-IN" b="1" dirty="0" smtClean="0"/>
              <a:t>Parkinson v College of Ambulance, </a:t>
            </a:r>
            <a:r>
              <a:rPr lang="en-IN" b="1" dirty="0" err="1" smtClean="0"/>
              <a:t>Mahendra</a:t>
            </a:r>
            <a:r>
              <a:rPr lang="en-IN" b="1" dirty="0" smtClean="0"/>
              <a:t> Kumar </a:t>
            </a:r>
            <a:r>
              <a:rPr lang="en-IN" b="1" dirty="0" err="1" smtClean="0"/>
              <a:t>Nandy</a:t>
            </a:r>
            <a:r>
              <a:rPr lang="en-IN" b="1" dirty="0" smtClean="0"/>
              <a:t> v </a:t>
            </a:r>
            <a:r>
              <a:rPr lang="en-IN" b="1" dirty="0" err="1" smtClean="0"/>
              <a:t>Ashwini</a:t>
            </a:r>
            <a:r>
              <a:rPr lang="en-IN" b="1" dirty="0" smtClean="0"/>
              <a:t> Kumar</a:t>
            </a:r>
            <a:r>
              <a:rPr lang="en-IN" dirty="0" smtClean="0"/>
              <a:t>)</a:t>
            </a:r>
          </a:p>
          <a:p>
            <a:r>
              <a:rPr lang="en-IN" dirty="0" smtClean="0"/>
              <a:t>Interference in administration of justice</a:t>
            </a:r>
          </a:p>
          <a:p>
            <a:pPr marL="114300" indent="0">
              <a:buNone/>
            </a:pPr>
            <a:r>
              <a:rPr lang="en-IN" dirty="0" smtClean="0"/>
              <a:t>--- withdrawal of criminal prosecution (except S. 320 </a:t>
            </a:r>
            <a:r>
              <a:rPr lang="en-IN" dirty="0" err="1" smtClean="0"/>
              <a:t>CrPC</a:t>
            </a:r>
            <a:r>
              <a:rPr lang="en-IN" dirty="0" smtClean="0"/>
              <a:t> and chapter 21A </a:t>
            </a:r>
            <a:r>
              <a:rPr lang="en-IN" dirty="0" err="1" smtClean="0"/>
              <a:t>CrPC</a:t>
            </a:r>
            <a:r>
              <a:rPr lang="en-IN" dirty="0" smtClean="0"/>
              <a:t>)</a:t>
            </a:r>
          </a:p>
          <a:p>
            <a:pPr marL="114300" indent="0">
              <a:buNone/>
            </a:pPr>
            <a:r>
              <a:rPr lang="en-IN" b="1" dirty="0" smtClean="0"/>
              <a:t>Sati </a:t>
            </a:r>
            <a:r>
              <a:rPr lang="en-IN" b="1" dirty="0" err="1" smtClean="0"/>
              <a:t>Bhagwandas</a:t>
            </a:r>
            <a:r>
              <a:rPr lang="en-IN" b="1" dirty="0" smtClean="0"/>
              <a:t> </a:t>
            </a:r>
            <a:r>
              <a:rPr lang="en-IN" b="1" dirty="0" err="1" smtClean="0"/>
              <a:t>Shashtri</a:t>
            </a:r>
            <a:r>
              <a:rPr lang="en-IN" b="1" dirty="0" smtClean="0"/>
              <a:t> v. Raja Ram</a:t>
            </a:r>
          </a:p>
          <a:p>
            <a:pPr marL="114300" indent="0">
              <a:buNone/>
            </a:pPr>
            <a:r>
              <a:rPr lang="en-IN" dirty="0" smtClean="0"/>
              <a:t>--- Maintenance and </a:t>
            </a:r>
            <a:r>
              <a:rPr lang="en-IN" dirty="0" err="1" smtClean="0"/>
              <a:t>Champerty</a:t>
            </a:r>
            <a:endParaRPr lang="en-IN" dirty="0" smtClean="0"/>
          </a:p>
          <a:p>
            <a:pPr marL="114300" indent="0">
              <a:buNone/>
            </a:pPr>
            <a:r>
              <a:rPr lang="en-IN" b="1" dirty="0" err="1" smtClean="0"/>
              <a:t>Ramswaroop</a:t>
            </a:r>
            <a:r>
              <a:rPr lang="en-IN" b="1" dirty="0" smtClean="0"/>
              <a:t> v Court of Wards</a:t>
            </a:r>
          </a:p>
          <a:p>
            <a:pPr marL="114300" indent="0">
              <a:buNone/>
            </a:pPr>
            <a:r>
              <a:rPr lang="en-IN" b="1" dirty="0" err="1" smtClean="0"/>
              <a:t>Ramkumar</a:t>
            </a:r>
            <a:r>
              <a:rPr lang="en-IN" b="1" dirty="0" smtClean="0"/>
              <a:t> </a:t>
            </a:r>
            <a:r>
              <a:rPr lang="en-IN" b="1" dirty="0" err="1" smtClean="0"/>
              <a:t>Kundu</a:t>
            </a:r>
            <a:r>
              <a:rPr lang="en-IN" b="1" dirty="0" smtClean="0"/>
              <a:t> v </a:t>
            </a:r>
            <a:r>
              <a:rPr lang="en-IN" b="1" dirty="0" err="1" smtClean="0"/>
              <a:t>Chndra</a:t>
            </a:r>
            <a:r>
              <a:rPr lang="en-IN" b="1" dirty="0" smtClean="0"/>
              <a:t> Kanto</a:t>
            </a:r>
          </a:p>
          <a:p>
            <a:pPr marL="114300" indent="0">
              <a:buNone/>
            </a:pPr>
            <a:r>
              <a:rPr lang="en-IN" dirty="0" smtClean="0"/>
              <a:t>--- Marriage Brokerage Contract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3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IN" sz="4000" dirty="0" smtClean="0"/>
              <a:t>Section 24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/>
          <a:lstStyle/>
          <a:p>
            <a:pPr marL="114300" indent="0" algn="just">
              <a:buNone/>
            </a:pPr>
            <a:r>
              <a:rPr lang="en-IN" dirty="0" smtClean="0"/>
              <a:t>Agreements </a:t>
            </a:r>
            <a:r>
              <a:rPr lang="en-IN" dirty="0"/>
              <a:t>void, if considerations and objects </a:t>
            </a:r>
            <a:r>
              <a:rPr lang="en-IN" b="1" dirty="0"/>
              <a:t>unlawful in part</a:t>
            </a:r>
            <a:r>
              <a:rPr lang="en-IN" dirty="0"/>
              <a:t>. —If any part of a </a:t>
            </a:r>
            <a:r>
              <a:rPr lang="en-IN" b="1" dirty="0"/>
              <a:t>single consideration </a:t>
            </a:r>
            <a:r>
              <a:rPr lang="en-IN" dirty="0"/>
              <a:t>for one or more objects, or any one or any part of any one of several considerations for a </a:t>
            </a:r>
            <a:r>
              <a:rPr lang="en-IN" b="1" dirty="0"/>
              <a:t>single object</a:t>
            </a:r>
            <a:r>
              <a:rPr lang="en-IN" dirty="0"/>
              <a:t>, is unlawful, the agreement is void.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76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</TotalTime>
  <Words>350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Lawful Consideration and Lawful Object (S. 23) </vt:lpstr>
      <vt:lpstr>Public Policy</vt:lpstr>
      <vt:lpstr>Examples of Public Policy</vt:lpstr>
      <vt:lpstr>Section 24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Samiuddin</dc:creator>
  <cp:lastModifiedBy>Samiuddin</cp:lastModifiedBy>
  <cp:revision>7</cp:revision>
  <dcterms:created xsi:type="dcterms:W3CDTF">2006-08-16T00:00:00Z</dcterms:created>
  <dcterms:modified xsi:type="dcterms:W3CDTF">2022-09-30T05:28:25Z</dcterms:modified>
</cp:coreProperties>
</file>