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7" r:id="rId10"/>
    <p:sldId id="268" r:id="rId11"/>
    <p:sldId id="269" r:id="rId12"/>
    <p:sldId id="273" r:id="rId13"/>
    <p:sldId id="270" r:id="rId14"/>
    <p:sldId id="271" r:id="rId15"/>
    <p:sldId id="272"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65"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1759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9038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4195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40721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4824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67133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4406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09316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1639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73620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9839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9684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6763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988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009677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9409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1769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0690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Globalization Meaning and Concept</a:t>
            </a:r>
          </a:p>
        </p:txBody>
      </p:sp>
      <p:sp>
        <p:nvSpPr>
          <p:cNvPr id="3" name="Subtitle 2"/>
          <p:cNvSpPr>
            <a:spLocks noGrp="1"/>
          </p:cNvSpPr>
          <p:nvPr>
            <p:ph type="subTitle" idx="1"/>
          </p:nvPr>
        </p:nvSpPr>
        <p:spPr/>
        <p:txBody>
          <a:bodyPr/>
          <a:lstStyle/>
          <a:p>
            <a:endParaRPr lang="en-US" dirty="0"/>
          </a:p>
          <a:p>
            <a:r>
              <a:rPr lang="en-US" dirty="0"/>
              <a:t>By Dr </a:t>
            </a:r>
            <a:r>
              <a:rPr lang="en-US" dirty="0" err="1"/>
              <a:t>Pramod</a:t>
            </a:r>
            <a:r>
              <a:rPr lang="en-US" dirty="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a:t>George </a:t>
            </a:r>
            <a:r>
              <a:rPr lang="en-US" dirty="0" err="1"/>
              <a:t>Modelski</a:t>
            </a:r>
            <a:r>
              <a:rPr lang="en-US" dirty="0"/>
              <a:t> has an interactive conception of globalization, and sees globalization as a process with four dimensions: the economic globalization, the forming of world opinion, the democratization and the political globalization. Any change in one of these four dimensions determines changes in the other dimensions.</a:t>
            </a:r>
          </a:p>
          <a:p>
            <a:pPr algn="just"/>
            <a:r>
              <a:rPr lang="en-US" dirty="0"/>
              <a:t>Christopher Chase-Dunn brings, since the late 80s, a new term that enters the popular discourse: globalization. Instead of clarifying the world development problems, the term seemed rather to cause confusion and misunderstandings.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There are at least five different dimensions of the globalization that need to be distinguished: the economic globalization, the political globalization, the common ecological constraints, the cultural institutions and values and the globalization of the communication.</a:t>
            </a:r>
          </a:p>
          <a:p>
            <a:pPr algn="just"/>
            <a:r>
              <a:rPr lang="en-US" dirty="0"/>
              <a:t>Jeffrey Hart identified five concepts represented by the globalization:  </a:t>
            </a:r>
          </a:p>
          <a:p>
            <a:pPr lvl="1" algn="just"/>
            <a:r>
              <a:rPr lang="en-US" dirty="0"/>
              <a:t>1. The existence of a global infrastructure, </a:t>
            </a:r>
          </a:p>
          <a:p>
            <a:pPr lvl="1" algn="just"/>
            <a:r>
              <a:rPr lang="en-US" dirty="0"/>
              <a:t>2.  The global harmonization or convergence of important characteristic </a:t>
            </a:r>
          </a:p>
          <a:p>
            <a:pPr lvl="1" algn="just"/>
            <a:r>
              <a:rPr lang="en-US" dirty="0"/>
              <a:t>3. The lack of borders </a:t>
            </a:r>
          </a:p>
          <a:p>
            <a:pPr lvl="1" algn="just"/>
            <a:r>
              <a:rPr lang="en-US" dirty="0"/>
              <a:t>4. The global Diffusion of initially localized phenomena and </a:t>
            </a:r>
          </a:p>
          <a:p>
            <a:pPr lvl="1" algn="just"/>
            <a:r>
              <a:rPr lang="en-US" dirty="0"/>
              <a:t>5. The geographic dispersion of core skills in the highest and most desirable activities. </a:t>
            </a:r>
          </a:p>
          <a:p>
            <a:pPr algn="just"/>
            <a:r>
              <a:rPr lang="en-US" dirty="0"/>
              <a:t>These concepts form a whole in which human society develops.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lstStyle/>
          <a:p>
            <a:pPr algn="just"/>
            <a:r>
              <a:rPr lang="en-US" dirty="0"/>
              <a:t>According to </a:t>
            </a:r>
            <a:r>
              <a:rPr lang="en-US" dirty="0" err="1"/>
              <a:t>Modelski</a:t>
            </a:r>
            <a:r>
              <a:rPr lang="en-US" dirty="0"/>
              <a:t> (2007), "globalization is a process along four dimensions: </a:t>
            </a:r>
          </a:p>
          <a:p>
            <a:pPr lvl="1" algn="just"/>
            <a:r>
              <a:rPr lang="en-US" dirty="0"/>
              <a:t>economic globalization, </a:t>
            </a:r>
          </a:p>
          <a:p>
            <a:pPr lvl="1" algn="just"/>
            <a:r>
              <a:rPr lang="en-US" dirty="0"/>
              <a:t>world opinion formation, </a:t>
            </a:r>
          </a:p>
          <a:p>
            <a:pPr lvl="1" algn="just"/>
            <a:r>
              <a:rPr lang="en-US" dirty="0"/>
              <a:t>democratization, and </a:t>
            </a:r>
          </a:p>
          <a:p>
            <a:pPr lvl="1" algn="just"/>
            <a:r>
              <a:rPr lang="en-US" dirty="0"/>
              <a:t>political globalization".</a:t>
            </a:r>
          </a:p>
          <a:p>
            <a:pPr lvl="1"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a:t>In 2000 the International Monetary Fund has identified four basic aspects of globalization: </a:t>
            </a:r>
            <a:r>
              <a:rPr lang="en-US" b="1" dirty="0"/>
              <a:t>trade</a:t>
            </a:r>
            <a:r>
              <a:rPr lang="en-US" dirty="0"/>
              <a:t> </a:t>
            </a:r>
            <a:r>
              <a:rPr lang="en-US" b="1" dirty="0"/>
              <a:t>and transactions</a:t>
            </a:r>
            <a:r>
              <a:rPr lang="en-US" dirty="0"/>
              <a:t>, </a:t>
            </a:r>
            <a:r>
              <a:rPr lang="en-US" b="1" dirty="0"/>
              <a:t>capital movements and investment,</a:t>
            </a:r>
            <a:r>
              <a:rPr lang="en-US" dirty="0"/>
              <a:t> </a:t>
            </a:r>
            <a:r>
              <a:rPr lang="en-US" b="1" dirty="0"/>
              <a:t>migration and movement of people and the spreading of knowledge</a:t>
            </a:r>
            <a:r>
              <a:rPr lang="en-US" dirty="0"/>
              <a:t>.</a:t>
            </a:r>
          </a:p>
          <a:p>
            <a:pPr algn="just"/>
            <a:r>
              <a:rPr lang="en-US" dirty="0"/>
              <a:t>The World Bank defines “Globalization - the growing integration of economies and societies around the world.</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World Trade Organization (WTO) Director-General, Pascal </a:t>
            </a:r>
            <a:r>
              <a:rPr lang="en-US" dirty="0" err="1"/>
              <a:t>Lamy</a:t>
            </a:r>
            <a:r>
              <a:rPr lang="en-US" dirty="0"/>
              <a:t> defines “Globalization can be defined as a historical stage of accelerated expansion of market capitalism, like the one experienced in the 19th century with the industrial revolution. It is a fundamental transformation in societies because of the recent technological revolution which has led to a recombining of the economic and social forces on a new territorial dimension. </a:t>
            </a:r>
          </a:p>
          <a:p>
            <a:pPr algn="just"/>
            <a:r>
              <a:rPr lang="en-US" dirty="0"/>
              <a:t>The globalization involves spreading of ideas, practices and technologies, and it is little more than internationalization and </a:t>
            </a:r>
            <a:r>
              <a:rPr lang="en-US" dirty="0" err="1"/>
              <a:t>universalization</a:t>
            </a:r>
            <a:r>
              <a:rPr lang="en-US" dirty="0"/>
              <a:t>. </a:t>
            </a:r>
          </a:p>
          <a:p>
            <a:pPr algn="just"/>
            <a:r>
              <a:rPr lang="en-US" dirty="0"/>
              <a:t>It is not simply the modernization or westernization. Certainly it is much more than market liberalization. </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lstStyle/>
          <a:p>
            <a:pPr algn="just"/>
            <a:r>
              <a:rPr lang="en-US" dirty="0"/>
              <a:t>According to Oji &amp; </a:t>
            </a:r>
            <a:r>
              <a:rPr lang="en-US" dirty="0" err="1"/>
              <a:t>Ozoiko</a:t>
            </a:r>
            <a:r>
              <a:rPr lang="en-US" dirty="0"/>
              <a:t> (2011) nowadays globalization has become a favorite catchphrase of everyone; journalists, economists, politicians, environmentalists, lawyers, and even farmers.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Rise and Origin of Globalization</a:t>
            </a:r>
            <a:endParaRPr lang="en-US" dirty="0"/>
          </a:p>
        </p:txBody>
      </p:sp>
      <p:sp>
        <p:nvSpPr>
          <p:cNvPr id="3" name="Content Placeholder 2"/>
          <p:cNvSpPr>
            <a:spLocks noGrp="1"/>
          </p:cNvSpPr>
          <p:nvPr>
            <p:ph idx="1"/>
          </p:nvPr>
        </p:nvSpPr>
        <p:spPr/>
        <p:txBody>
          <a:bodyPr>
            <a:normAutofit/>
          </a:bodyPr>
          <a:lstStyle/>
          <a:p>
            <a:pPr algn="just"/>
            <a:r>
              <a:rPr lang="en-US" dirty="0"/>
              <a:t>Globalization has a long history; it appeared when the European big economic powers occupied Asia, Africa, and America. </a:t>
            </a:r>
          </a:p>
          <a:p>
            <a:pPr algn="just"/>
            <a:r>
              <a:rPr lang="en-US" dirty="0"/>
              <a:t>It began in the late nineteenth century, but its spread slowed during the period from the start of the First World War until the third quarter of the twentieth century.</a:t>
            </a:r>
          </a:p>
          <a:p>
            <a:pPr algn="just"/>
            <a:r>
              <a:rPr lang="en-US" dirty="0"/>
              <a:t>In recent years the term of globalization has been used enormously by media and academics however, it is not a totally new phenomenon.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Rise and Origin of Globalization</a:t>
            </a:r>
            <a:endParaRPr lang="en-US" dirty="0"/>
          </a:p>
        </p:txBody>
      </p:sp>
      <p:sp>
        <p:nvSpPr>
          <p:cNvPr id="3" name="Content Placeholder 2"/>
          <p:cNvSpPr>
            <a:spLocks noGrp="1"/>
          </p:cNvSpPr>
          <p:nvPr>
            <p:ph idx="1"/>
          </p:nvPr>
        </p:nvSpPr>
        <p:spPr/>
        <p:txBody>
          <a:bodyPr>
            <a:normAutofit/>
          </a:bodyPr>
          <a:lstStyle/>
          <a:p>
            <a:pPr algn="just"/>
            <a:r>
              <a:rPr lang="en-US" dirty="0"/>
              <a:t>Globalization was developed in the twentieth century but it became recognized as a research phenomenon about three decades ago, at the time its political and economic associations began to be studied. </a:t>
            </a:r>
          </a:p>
          <a:p>
            <a:pPr algn="just"/>
            <a:r>
              <a:rPr lang="en-US" dirty="0"/>
              <a:t>Globalization accelerated in the nineteenth century during the industrial revolution. </a:t>
            </a:r>
          </a:p>
          <a:p>
            <a:pPr algn="just"/>
            <a:r>
              <a:rPr lang="en-US" dirty="0"/>
              <a:t>As the factories became established, more companies used lands for their production and investment, replacing and selling goods with each 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Rise and Origin of Globalization</a:t>
            </a:r>
            <a:endParaRPr lang="en-US" dirty="0"/>
          </a:p>
        </p:txBody>
      </p:sp>
      <p:sp>
        <p:nvSpPr>
          <p:cNvPr id="3" name="Content Placeholder 2"/>
          <p:cNvSpPr>
            <a:spLocks noGrp="1"/>
          </p:cNvSpPr>
          <p:nvPr>
            <p:ph idx="1"/>
          </p:nvPr>
        </p:nvSpPr>
        <p:spPr/>
        <p:txBody>
          <a:bodyPr>
            <a:normAutofit/>
          </a:bodyPr>
          <a:lstStyle/>
          <a:p>
            <a:pPr algn="just"/>
            <a:r>
              <a:rPr lang="en-US" dirty="0"/>
              <a:t>When Great Britain colonized India, Great Britain used India for its policy and purpose, for instance, most cotton for British traders was made in the city of Madras, the big and important port in India. </a:t>
            </a:r>
          </a:p>
          <a:p>
            <a:pPr algn="just"/>
            <a:r>
              <a:rPr lang="en-US" dirty="0"/>
              <a:t>In time, the madras cloth was no longer exclusively produced in Madras, instead, all the Indian labor force supplied cotton (national-geographic)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Globalization and India</a:t>
            </a:r>
            <a:endParaRPr lang="en-US" dirty="0"/>
          </a:p>
        </p:txBody>
      </p:sp>
      <p:sp>
        <p:nvSpPr>
          <p:cNvPr id="3" name="Content Placeholder 2"/>
          <p:cNvSpPr>
            <a:spLocks noGrp="1"/>
          </p:cNvSpPr>
          <p:nvPr>
            <p:ph idx="1"/>
          </p:nvPr>
        </p:nvSpPr>
        <p:spPr/>
        <p:txBody>
          <a:bodyPr>
            <a:normAutofit/>
          </a:bodyPr>
          <a:lstStyle/>
          <a:p>
            <a:pPr algn="just"/>
            <a:r>
              <a:rPr lang="en-US" dirty="0"/>
              <a:t>Developed countries have been trying to pursue developing countries to liberalize the trade and allow more flexibility in business policies to provide equal opportunities to multinational firms in their domestic market. </a:t>
            </a:r>
          </a:p>
          <a:p>
            <a:pPr algn="just"/>
            <a:r>
              <a:rPr lang="en-US" b="1" dirty="0"/>
              <a:t>International Monetary Fund (IMF)</a:t>
            </a:r>
            <a:r>
              <a:rPr lang="en-US" dirty="0"/>
              <a:t> and</a:t>
            </a:r>
            <a:r>
              <a:rPr lang="en-US" b="1" dirty="0"/>
              <a:t> World Bank</a:t>
            </a:r>
            <a:r>
              <a:rPr lang="en-US" dirty="0"/>
              <a:t> helped them in this endeavour. </a:t>
            </a:r>
          </a:p>
          <a:p>
            <a:pPr algn="just"/>
            <a:r>
              <a:rPr lang="en-US" dirty="0"/>
              <a:t>Liberalization began to hold its foot on barren lands of developing countries like India by means of reduction in excise duties on electronic goods in a fixed time frame.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p>
        </p:txBody>
      </p:sp>
      <p:sp>
        <p:nvSpPr>
          <p:cNvPr id="3" name="Content Placeholder 2"/>
          <p:cNvSpPr>
            <a:spLocks noGrp="1"/>
          </p:cNvSpPr>
          <p:nvPr>
            <p:ph idx="1"/>
          </p:nvPr>
        </p:nvSpPr>
        <p:spPr/>
        <p:txBody>
          <a:bodyPr>
            <a:normAutofit/>
          </a:bodyPr>
          <a:lstStyle/>
          <a:p>
            <a:pPr algn="just"/>
            <a:r>
              <a:rPr lang="en-US" dirty="0"/>
              <a:t>Globalization is actually the idea that there will be no national boundary in the world of business and commerce and all the trade will operate on an international scale. </a:t>
            </a:r>
          </a:p>
          <a:p>
            <a:pPr algn="just"/>
            <a:r>
              <a:rPr lang="en-US" dirty="0"/>
              <a:t>Globalization is a word which everyone today uses very normally and associates it with any and every thing, but the vastness of the word is not the way it appears to us normally.</a:t>
            </a:r>
          </a:p>
          <a:p>
            <a:pPr algn="just"/>
            <a:r>
              <a:rPr lang="en-US" dirty="0"/>
              <a:t>Recognizing the cultural diversity of the world to build a harmonious world is another agenda of Globalization.</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Globalization and India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Indian government did the same and liberalized the trade and investment due to the pressure from World Trade Organization. Import duties were cut down phase-wise to allow MNC’s operate in India on equality basis. </a:t>
            </a:r>
          </a:p>
          <a:p>
            <a:pPr algn="just"/>
            <a:r>
              <a:rPr lang="en-US" dirty="0"/>
              <a:t>As a result globalization has brought to India new technologies, new products and also the economic opportunities.</a:t>
            </a:r>
          </a:p>
          <a:p>
            <a:pPr algn="just"/>
            <a:r>
              <a:rPr lang="en-US" dirty="0"/>
              <a:t>Despite bureaucracy, lack of infrastructure, and an ambiguous policy framework that adversely impact MNCs operating in India, MNCs are looking at India in a big way, and are making huge investments to set up R&amp;D centers in the country. </a:t>
            </a:r>
          </a:p>
          <a:p>
            <a:pPr algn="just"/>
            <a:r>
              <a:rPr lang="en-US" dirty="0"/>
              <a:t>India has made a lead over other growing economies for IT, business processing, and R&amp;D investments. </a:t>
            </a:r>
          </a:p>
          <a:p>
            <a:pPr algn="just"/>
            <a:r>
              <a:rPr lang="en-US" dirty="0"/>
              <a:t>There have been both positive and negative impacts of globalization on social and cultural values in India.</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Economic Impact:</a:t>
            </a:r>
          </a:p>
          <a:p>
            <a:pPr lvl="1" algn="just"/>
            <a:r>
              <a:rPr lang="en-US" b="1" dirty="0"/>
              <a:t>Greater Number of Jobs</a:t>
            </a:r>
            <a:r>
              <a:rPr lang="en-US" dirty="0"/>
              <a:t>: The advent of foreign companies and growth in economy has led to job creation. However, these jobs are concentrated more in the services sector and this has led to rapid growth of service sector creating problems for individuals with low level of education. The last decade came to be known for its jobless growth as job creation was not proportionate to the level of economic growth.</a:t>
            </a:r>
          </a:p>
          <a:p>
            <a:pPr lvl="1" algn="just"/>
            <a:r>
              <a:rPr lang="en-US" b="1" dirty="0"/>
              <a:t>More choice to consumers</a:t>
            </a:r>
            <a:r>
              <a:rPr lang="en-US" dirty="0"/>
              <a:t>: Globalisation has led to a boom in consumer products market. We have a range of choice in selecting goods unlike the times where there were just a couple of manufacturers.</a:t>
            </a:r>
          </a:p>
          <a:p>
            <a:pPr lvl="1" algn="just"/>
            <a:r>
              <a:rPr lang="en-US" b="1" dirty="0"/>
              <a:t>Higher Disposable Incomes</a:t>
            </a:r>
            <a:r>
              <a:rPr lang="en-US" dirty="0"/>
              <a:t>: People in cities working in high paying jobs have greater income to spend on lifestyle goods. There has been an increase in the demand of products like meat, egg, pulses, organic food as a result. It has also led to protein inflation.</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Protein food inflation</a:t>
            </a:r>
            <a:r>
              <a:rPr lang="en-US" dirty="0"/>
              <a:t> contributes a large part to the food inflation in India. It is evident from the rising prices of pulses and animal proteins in the form of eggs, milk and meat.</a:t>
            </a:r>
          </a:p>
          <a:p>
            <a:pPr algn="just"/>
            <a:r>
              <a:rPr lang="en-US" dirty="0"/>
              <a:t>With an improvement in standard of living and rising income level, the food habits of people change. People tend toward taking more protein intensive foods. This shift in dietary pattern, along with rising population results in an overwhelming demand for protein rich food, which the supply side could not meet. Thus resulting in a demand supply mismatch thereby, causing inflation.</a:t>
            </a:r>
          </a:p>
          <a:p>
            <a:pPr algn="just"/>
            <a:r>
              <a:rPr lang="en-US" dirty="0"/>
              <a:t>In India, the Green Revolution and other technological advancements have primarily focused on enhancing cereals productivity and pulses and oilseeds have traditionally been neglected.</a:t>
            </a:r>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a:t>Shrinking Agricultural Sector:</a:t>
            </a:r>
            <a:r>
              <a:rPr lang="en-US" dirty="0"/>
              <a:t> </a:t>
            </a:r>
          </a:p>
          <a:p>
            <a:pPr lvl="1" algn="just"/>
            <a:r>
              <a:rPr lang="en-US" dirty="0"/>
              <a:t>Agriculture now contributes only about 15% to GDP. The international norms imposed by WTO and other multilateral organizations have reduced government support to agriculture. Greater integration of global commodities markets leads to constant fluctuation in prices.</a:t>
            </a:r>
          </a:p>
          <a:p>
            <a:pPr lvl="1" algn="just"/>
            <a:r>
              <a:rPr lang="en-US" dirty="0"/>
              <a:t>This has increased the vulnerability of Indian farmers. Farmers are also increasingly dependent on seeds and fertilizers sold by the MNCs.</a:t>
            </a:r>
          </a:p>
          <a:p>
            <a:pPr lvl="1" algn="just"/>
            <a:r>
              <a:rPr lang="en-US" dirty="0"/>
              <a:t>Globalization does not have any positive impact on agriculture. On the contrary, it has few detrimental effects as government is always willing to import food grains, sugar etc. Whenever there is a price increase of these commodities.</a:t>
            </a:r>
          </a:p>
          <a:p>
            <a:pPr lvl="1" algn="just"/>
            <a:r>
              <a:rPr lang="en-US" dirty="0"/>
              <a:t>Government never thinks to pay more to farmers so that they produce more food grains but resorts to imports. On the other hand, subsidies are declining so cost of production is increasing. Even farms producing fertilizers have to suffer due to imports. There are also threats like introduction of GM crops, herbicide resistant crops etc.</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Increasing Health-Care costs:</a:t>
            </a:r>
            <a:r>
              <a:rPr lang="en-US" dirty="0"/>
              <a:t> Greater interconnections of the world has also led to the increasing susceptibility to diseases. Whether it is the bird-flu virus or Ebola, the diseases have taken a global turn, spreading far and wide. This results in greater investment in healthcare system to fight such diseases.</a:t>
            </a:r>
          </a:p>
          <a:p>
            <a:pPr algn="just"/>
            <a:r>
              <a:rPr lang="en-US" b="1" dirty="0"/>
              <a:t>Child </a:t>
            </a:r>
            <a:r>
              <a:rPr lang="en-US" b="1" dirty="0" err="1"/>
              <a:t>Labour</a:t>
            </a:r>
            <a:r>
              <a:rPr lang="en-US" dirty="0"/>
              <a:t>: Despite prohibition of child labor by the Indian constitution, over 60 to a 115 million children in India work. While most rural child workers are agricultural laborers, urban children work in manufacturing, processing, servicing and repairs. Globalization most directly exploits an estimated 300,000 Indian children who work in India’s hand-knotted carpet industry, which exports over $300 million worth of goods a year.</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Socio-Cultural Impact on Indian Society</a:t>
            </a:r>
            <a:endParaRPr lang="en-US" dirty="0"/>
          </a:p>
          <a:p>
            <a:pPr algn="just"/>
            <a:r>
              <a:rPr lang="en-US" dirty="0"/>
              <a:t>Nuclear families are emerging. Divorce rates are rising day by day. Men and women are gaining equal right to education, to earn, and to speak. ‘Hi’, ‘Hello’ is used to greet people in spite of </a:t>
            </a:r>
            <a:r>
              <a:rPr lang="en-US" dirty="0" err="1"/>
              <a:t>Namaskar</a:t>
            </a:r>
            <a:r>
              <a:rPr lang="en-US" dirty="0"/>
              <a:t> and Namaste. American festivals like Valentines’ day, Friendship day etc. are spreading across India.</a:t>
            </a:r>
          </a:p>
          <a:p>
            <a:pPr algn="just"/>
            <a:r>
              <a:rPr lang="en-US" b="1" dirty="0"/>
              <a:t>Access to education</a:t>
            </a:r>
            <a:r>
              <a:rPr lang="en-US" dirty="0"/>
              <a:t>: On one hand </a:t>
            </a:r>
            <a:r>
              <a:rPr lang="en-US" dirty="0" err="1"/>
              <a:t>globalisation</a:t>
            </a:r>
            <a:r>
              <a:rPr lang="en-US" dirty="0"/>
              <a:t> has aided in the explosion of information on the web that has helped in greater awareness among people. It has also led to greater need for </a:t>
            </a:r>
            <a:r>
              <a:rPr lang="en-US" dirty="0" err="1"/>
              <a:t>specialisation</a:t>
            </a:r>
            <a:r>
              <a:rPr lang="en-US" dirty="0"/>
              <a:t> and promotion of higher education in the country.</a:t>
            </a:r>
          </a:p>
          <a:p>
            <a:pPr algn="just"/>
            <a:r>
              <a:rPr lang="en-US" dirty="0"/>
              <a:t>On the flip side the advent of private education, coaching classes and paid study material has created a gap between the haves and have-nots. It has become increasingly difficult for an individual to obtain higher education.</a:t>
            </a:r>
          </a:p>
          <a:p>
            <a:pPr algn="just"/>
            <a:endParaRPr lang="en-US" dirty="0"/>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Growth of cities</a:t>
            </a:r>
            <a:r>
              <a:rPr lang="en-US" dirty="0"/>
              <a:t>: It has been estimated that by 2050 more than 50% of India’s population will live in cities. The boom of services sector and city centric job creation has led to increasing rural to urban migration.</a:t>
            </a:r>
          </a:p>
          <a:p>
            <a:pPr algn="just"/>
            <a:r>
              <a:rPr lang="en-US" b="1" dirty="0"/>
              <a:t>Indian cuisine:</a:t>
            </a:r>
            <a:r>
              <a:rPr lang="en-US" dirty="0"/>
              <a:t> is one of the most popular cuisines across the globe. Historically, Indian spices and herbs were one of the most sought after trade commodities. Pizzas, burgers, Chinese foods and other Western foods have become quite popular.</a:t>
            </a:r>
          </a:p>
          <a:p>
            <a:pPr algn="just"/>
            <a:r>
              <a:rPr lang="en-US" b="1" dirty="0"/>
              <a:t>Clothing:</a:t>
            </a:r>
            <a:r>
              <a:rPr lang="en-US" dirty="0"/>
              <a:t> Traditional Indian clothes for women are the saris, suits, etc. and for men, traditional clothes are the dhoti, </a:t>
            </a:r>
            <a:r>
              <a:rPr lang="en-US" dirty="0" err="1"/>
              <a:t>kurta</a:t>
            </a:r>
            <a:r>
              <a:rPr lang="en-US" dirty="0"/>
              <a:t>. Hindu married women also adorned the red </a:t>
            </a:r>
            <a:r>
              <a:rPr lang="en-US" dirty="0" err="1"/>
              <a:t>bindi</a:t>
            </a:r>
            <a:r>
              <a:rPr lang="en-US" dirty="0"/>
              <a:t> and </a:t>
            </a:r>
            <a:r>
              <a:rPr lang="en-US" dirty="0" err="1"/>
              <a:t>sindhur</a:t>
            </a:r>
            <a:r>
              <a:rPr lang="en-US" dirty="0"/>
              <a:t>, but now, it is no more a compulsion. Rather, Indo-western clothing, the fusion of Western and Sub continental fashion is in trend. Wearing jeans, t-shirts, mini skirts have become common among Indian girls.</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a:t>Indian Performing Arts:</a:t>
            </a:r>
            <a:r>
              <a:rPr lang="en-US" dirty="0"/>
              <a:t> The music of India includes multiples varieties of religious, folk, popular, pop, and classical music. India’s classical music includes two distinct styles: </a:t>
            </a:r>
            <a:r>
              <a:rPr lang="en-US" dirty="0" err="1"/>
              <a:t>Carnatic</a:t>
            </a:r>
            <a:r>
              <a:rPr lang="en-US" dirty="0"/>
              <a:t> and Hindustani music. It remains instrumental to the religious inspiration, cultural expression and pure entertainment. Indian dance too has diverse folk and classical forms.</a:t>
            </a:r>
          </a:p>
          <a:p>
            <a:pPr algn="just"/>
            <a:r>
              <a:rPr lang="en-US" dirty="0" err="1"/>
              <a:t>Bharatanatyam</a:t>
            </a:r>
            <a:r>
              <a:rPr lang="en-US" dirty="0"/>
              <a:t>, </a:t>
            </a:r>
            <a:r>
              <a:rPr lang="en-US" dirty="0" err="1"/>
              <a:t>Kathak</a:t>
            </a:r>
            <a:r>
              <a:rPr lang="en-US" dirty="0"/>
              <a:t>, </a:t>
            </a:r>
            <a:r>
              <a:rPr lang="en-US" dirty="0" err="1"/>
              <a:t>Kathakali</a:t>
            </a:r>
            <a:r>
              <a:rPr lang="en-US" dirty="0"/>
              <a:t>, </a:t>
            </a:r>
            <a:r>
              <a:rPr lang="en-US" dirty="0" err="1"/>
              <a:t>Mohiniattam</a:t>
            </a:r>
            <a:r>
              <a:rPr lang="en-US" dirty="0"/>
              <a:t>, </a:t>
            </a:r>
            <a:r>
              <a:rPr lang="en-US" dirty="0" err="1"/>
              <a:t>Kuchipudi</a:t>
            </a:r>
            <a:r>
              <a:rPr lang="en-US" dirty="0"/>
              <a:t>, </a:t>
            </a:r>
            <a:r>
              <a:rPr lang="en-US" dirty="0" err="1"/>
              <a:t>Odissi</a:t>
            </a:r>
            <a:r>
              <a:rPr lang="en-US" dirty="0"/>
              <a:t> are popular dance forms in India. </a:t>
            </a:r>
            <a:r>
              <a:rPr lang="en-US" dirty="0" err="1"/>
              <a:t>Kalarippayattu</a:t>
            </a:r>
            <a:r>
              <a:rPr lang="en-US" dirty="0"/>
              <a:t> or </a:t>
            </a:r>
            <a:r>
              <a:rPr lang="en-US" dirty="0" err="1"/>
              <a:t>Kalari</a:t>
            </a:r>
            <a:r>
              <a:rPr lang="en-US" dirty="0"/>
              <a:t> for short is considered one of the world’s oldest martial art. There have been many great practitioners of Indian Martial Arts including </a:t>
            </a:r>
            <a:r>
              <a:rPr lang="en-US" dirty="0" err="1"/>
              <a:t>Bodhidharma</a:t>
            </a:r>
            <a:r>
              <a:rPr lang="en-US" dirty="0"/>
              <a:t> who supposedly brought Indian martial arts to China.</a:t>
            </a:r>
          </a:p>
          <a:p>
            <a:pPr algn="just"/>
            <a:r>
              <a:rPr lang="en-US" dirty="0"/>
              <a:t>The Indian Classical music has gained worldwide recognition but recently, western music is too becoming very popular in our country. Fusing Indian music along with western music is encouraged among musicians. More Indian dance shows are held globally. The number of foreigners who are eager to learn </a:t>
            </a:r>
            <a:r>
              <a:rPr lang="en-US" dirty="0" err="1"/>
              <a:t>Bharatanatyam</a:t>
            </a:r>
            <a:r>
              <a:rPr lang="en-US" dirty="0"/>
              <a:t> is rising. Western dance forms such as Jazz, Hip hop, Salsa, Ballet have become common among Indian youngsters.</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a:t>Nuclear Families</a:t>
            </a:r>
            <a:r>
              <a:rPr lang="en-US" dirty="0"/>
              <a:t>: The increasing migration coupled with financial independence has led to the breaking of joint families into nuclear ones. The western influence of individualism has led to an </a:t>
            </a:r>
            <a:r>
              <a:rPr lang="en-US" dirty="0" err="1"/>
              <a:t>aspirational</a:t>
            </a:r>
            <a:r>
              <a:rPr lang="en-US" dirty="0"/>
              <a:t> generation of youth. Concepts of national identity, family, job and tradition are changing rapidly and significantly.</a:t>
            </a:r>
          </a:p>
          <a:p>
            <a:pPr algn="just"/>
            <a:r>
              <a:rPr lang="en-US" b="1" dirty="0"/>
              <a:t>Old Age Vulnerability</a:t>
            </a:r>
            <a:r>
              <a:rPr lang="en-US" dirty="0"/>
              <a:t>: The rise of nuclear families has reduced the social security that the joint family provided. This has led to greater economic, health and emotional vulnerability of old age individuals.</a:t>
            </a:r>
          </a:p>
          <a:p>
            <a:pPr algn="just"/>
            <a:r>
              <a:rPr lang="en-US" b="1" dirty="0"/>
              <a:t>Pervasive Media</a:t>
            </a:r>
            <a:r>
              <a:rPr lang="en-US" dirty="0"/>
              <a:t>: There is greater access to news, music, movies, videos from around the world. Foreign media houses have increased their presence in India. India is part of the global launch of Hollywood movies which is very well received here. It has a psychological, social and cultural influence on our society.</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92500"/>
          </a:bodyPr>
          <a:lstStyle/>
          <a:p>
            <a:pPr algn="just"/>
            <a:r>
              <a:rPr lang="en-US" b="1" dirty="0" err="1"/>
              <a:t>McDonaldization</a:t>
            </a:r>
            <a:r>
              <a:rPr lang="en-US" dirty="0"/>
              <a:t>: </a:t>
            </a:r>
          </a:p>
          <a:p>
            <a:pPr lvl="1" algn="just"/>
            <a:r>
              <a:rPr lang="en-US" dirty="0"/>
              <a:t>A term denoting the increasing rationalization of the routine tasks of everyday life. It becomes manifested when a culture adopts the characteristics of a fast-food restaurant. </a:t>
            </a:r>
            <a:r>
              <a:rPr lang="en-US" dirty="0" err="1"/>
              <a:t>McDonaldization</a:t>
            </a:r>
            <a:r>
              <a:rPr lang="en-US" dirty="0"/>
              <a:t> is a </a:t>
            </a:r>
            <a:r>
              <a:rPr lang="en-US" dirty="0" err="1"/>
              <a:t>reconceptualization</a:t>
            </a:r>
            <a:r>
              <a:rPr lang="en-US" dirty="0"/>
              <a:t> of rationalization, or moving from traditional to rational modes of thought, and scientific management.</a:t>
            </a:r>
          </a:p>
          <a:p>
            <a:pPr algn="just"/>
            <a:r>
              <a:rPr lang="en-US" b="1" dirty="0" err="1"/>
              <a:t>Walmartization</a:t>
            </a:r>
            <a:r>
              <a:rPr lang="en-US" dirty="0"/>
              <a:t>: </a:t>
            </a:r>
          </a:p>
          <a:p>
            <a:pPr lvl="1" algn="just"/>
            <a:r>
              <a:rPr lang="en-US" dirty="0"/>
              <a:t>A term referring to profound transformations in regional and global economies through the sheer size, influence, and power of the big-box department store </a:t>
            </a:r>
            <a:r>
              <a:rPr lang="en-US" dirty="0" err="1"/>
              <a:t>WalMart</a:t>
            </a:r>
            <a:r>
              <a:rPr lang="en-US" dirty="0"/>
              <a:t>. It can be seen with the rise of big businesses which have nearly killed the small traditional businesses in our society.</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Oxford English Dictionary (OED) says </a:t>
            </a:r>
            <a:r>
              <a:rPr lang="en-US" dirty="0" err="1"/>
              <a:t>globalisation</a:t>
            </a:r>
            <a:r>
              <a:rPr lang="en-US" dirty="0"/>
              <a:t> is “the act of </a:t>
            </a:r>
            <a:r>
              <a:rPr lang="en-US" dirty="0" err="1"/>
              <a:t>globalising</a:t>
            </a:r>
            <a:r>
              <a:rPr lang="en-US" dirty="0"/>
              <a:t>”; from the noun “global” meaning “pertaining to or involving the whole world”.</a:t>
            </a:r>
          </a:p>
          <a:p>
            <a:pPr algn="just"/>
            <a:r>
              <a:rPr lang="en-US" dirty="0"/>
              <a:t>Globalization is a broad term and encompasses varied perspectives. </a:t>
            </a:r>
          </a:p>
          <a:p>
            <a:pPr algn="just"/>
            <a:r>
              <a:rPr lang="en-US" dirty="0"/>
              <a:t>It refers to the global outlook of different nations of the world coming closer and joining hands in terms of economy, education, society and politics. </a:t>
            </a:r>
          </a:p>
          <a:p>
            <a:pPr algn="just"/>
            <a:r>
              <a:rPr lang="en-US" dirty="0"/>
              <a:t>Globalization empowers a view for the entire world as a whole irrespective of the national identity and thus globalization has narrowed the world by bringing people of all nations closer.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Psychological Impact on Indian Society</a:t>
            </a:r>
            <a:endParaRPr lang="en-US" dirty="0"/>
          </a:p>
          <a:p>
            <a:pPr algn="just"/>
            <a:r>
              <a:rPr lang="en-US" b="1" dirty="0"/>
              <a:t>Development of Bicultural Identity</a:t>
            </a:r>
            <a:r>
              <a:rPr lang="en-US" dirty="0"/>
              <a:t>: </a:t>
            </a:r>
          </a:p>
          <a:p>
            <a:pPr lvl="1" algn="just"/>
            <a:r>
              <a:rPr lang="en-US" dirty="0"/>
              <a:t>The first is the development of a bicultural identity or perhaps a hybrid identity, which means that part of one’s identity is rooted in the local culture while another part stems from an awareness of one’s relation to the global world.</a:t>
            </a:r>
          </a:p>
          <a:p>
            <a:pPr lvl="1" algn="just"/>
            <a:r>
              <a:rPr lang="en-US" dirty="0"/>
              <a:t>The development of global identities is no longer just a part of immigrants and ethnic minorities. People today especially the young develop an identity that gives them a sense of belonging to a worldwide culture, which includes an awareness of events, practices, styles and information that are a part of the global culture. Media such as television and especially the Internet, which allows for instant communication with any place in the world, play an important part in developing a global identity.</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Growth of Self-Selected Culture</a:t>
            </a:r>
            <a:r>
              <a:rPr lang="en-US" dirty="0"/>
              <a:t>: </a:t>
            </a:r>
          </a:p>
          <a:p>
            <a:pPr lvl="1" algn="just"/>
            <a:r>
              <a:rPr lang="en-US" dirty="0"/>
              <a:t>means people choose to form groups with like-minded persons who wish to have an identity that is untainted by the global culture and its values. </a:t>
            </a:r>
          </a:p>
          <a:p>
            <a:pPr lvl="1" algn="just"/>
            <a:r>
              <a:rPr lang="en-US" dirty="0"/>
              <a:t>The values of the global culture, which are based on individualism, free market economics, and democracy and include freedom, of choice, individual rights, openness to change, and tolerance of differences are part of western values. </a:t>
            </a:r>
          </a:p>
          <a:p>
            <a:pPr lvl="1" algn="just"/>
            <a:r>
              <a:rPr lang="en-US" dirty="0"/>
              <a:t>For most people worldwide, what the global culture has to offer is appealing. One of the most vehement criticisms of globalization is that it threatens to create one homogeneous worldwide culture in which all children grow up wanting to be like the latest pop music star, eat Big Macs, vacation at Disney World, and wear blue jeans, and Nikes.</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Emerging Adulthood</a:t>
            </a:r>
            <a:r>
              <a:rPr lang="en-US" dirty="0"/>
              <a:t>: </a:t>
            </a:r>
          </a:p>
          <a:p>
            <a:pPr lvl="1" algn="just"/>
            <a:r>
              <a:rPr lang="en-US" dirty="0"/>
              <a:t>The timing of transitions to adult roles such as work, marriage and parenthood are occurring at later stages in most parts of the world as the need for preparing for jobs in an economy that is highly technological and information based is slowly extending from the late teens to the mid-twenties. </a:t>
            </a:r>
          </a:p>
          <a:p>
            <a:pPr lvl="1" algn="just"/>
            <a:r>
              <a:rPr lang="en-US" dirty="0"/>
              <a:t>Additionally, as the traditional hierarchies of authority weaken and break down under the pressure of globalization, the youth are forced to develop control over their own lives including marriage and parenthood. The spread of emerging adulthood is related to issues of identity.</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Impacts of Globalisation in India</a:t>
            </a:r>
            <a:endParaRPr lang="en-US" dirty="0"/>
          </a:p>
        </p:txBody>
      </p:sp>
      <p:sp>
        <p:nvSpPr>
          <p:cNvPr id="3" name="Content Placeholder 2"/>
          <p:cNvSpPr>
            <a:spLocks noGrp="1"/>
          </p:cNvSpPr>
          <p:nvPr>
            <p:ph idx="1"/>
          </p:nvPr>
        </p:nvSpPr>
        <p:spPr/>
        <p:txBody>
          <a:bodyPr>
            <a:normAutofit/>
          </a:bodyPr>
          <a:lstStyle/>
          <a:p>
            <a:pPr algn="just"/>
            <a:r>
              <a:rPr lang="en-US" b="1" dirty="0"/>
              <a:t>Consumerism</a:t>
            </a:r>
            <a:r>
              <a:rPr lang="en-US" dirty="0"/>
              <a:t>: </a:t>
            </a:r>
          </a:p>
          <a:p>
            <a:pPr lvl="1" algn="just"/>
            <a:r>
              <a:rPr lang="en-US" dirty="0"/>
              <a:t>Consumerism has permeated and changed the fabric of contemporary Indian society. </a:t>
            </a:r>
          </a:p>
          <a:p>
            <a:pPr lvl="1" algn="just"/>
            <a:r>
              <a:rPr lang="en-US" dirty="0"/>
              <a:t>Western fashions are coming to India: the traditional Indian dress is increasingly being displaced by western dresses especially in urban areas. Media- movies and serials- set a stage for patterns of behavior, dress codes and jargon. There is a changing need to consume more and more of everything.</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pPr lvl="5"/>
            <a:r>
              <a:rPr lang="en-US" sz="4000" b="1"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a:t>Globalization refers to the growing interdependence of countries resulting from the increasing integration of trade, finance, people, and ideas in one global marketplace.</a:t>
            </a:r>
          </a:p>
          <a:p>
            <a:pPr algn="just"/>
            <a:r>
              <a:rPr lang="en-US" dirty="0"/>
              <a:t>Globalization is the system of interaction among the countries of the world in order to develop the global economy. Globalization refers to the integration of economics and societies all over the world. </a:t>
            </a:r>
          </a:p>
          <a:p>
            <a:pPr algn="just"/>
            <a:r>
              <a:rPr lang="en-US" dirty="0"/>
              <a:t>Globalization involves technological, economic, political, and cultural exchanges made possible largely by advances in communication, transportation, and infrastructure.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p>
        </p:txBody>
      </p:sp>
      <p:sp>
        <p:nvSpPr>
          <p:cNvPr id="3" name="Content Placeholder 2"/>
          <p:cNvSpPr>
            <a:spLocks noGrp="1"/>
          </p:cNvSpPr>
          <p:nvPr>
            <p:ph idx="1"/>
          </p:nvPr>
        </p:nvSpPr>
        <p:spPr/>
        <p:txBody>
          <a:bodyPr>
            <a:normAutofit fontScale="92500" lnSpcReduction="20000"/>
          </a:bodyPr>
          <a:lstStyle/>
          <a:p>
            <a:pPr algn="just"/>
            <a:r>
              <a:rPr lang="en-US" dirty="0"/>
              <a:t>The term globalization comes from English, as base of the word “globalization” which refers to the emerging of an international network, belonging to an economical and social system. </a:t>
            </a:r>
          </a:p>
          <a:p>
            <a:pPr algn="just"/>
            <a:r>
              <a:rPr lang="en-US" dirty="0"/>
              <a:t>One of the earliest uses of the term “globalization”, as known, was in 1930 - in a publication entitled Towards New Education - to designate an overview of the human experience in education . </a:t>
            </a:r>
          </a:p>
          <a:p>
            <a:pPr algn="just"/>
            <a:r>
              <a:rPr lang="en-US" dirty="0"/>
              <a:t>Since 1960 both terms began to be used interchangeably by economists and researchers in social sciences.</a:t>
            </a:r>
          </a:p>
          <a:p>
            <a:pPr algn="just"/>
            <a:r>
              <a:rPr lang="en-US" dirty="0"/>
              <a:t>The term “Globalization” has been used in 1980s, when computer technology first began making it easier and faster to conduct business internationally.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err="1"/>
              <a:t>Vladislav</a:t>
            </a:r>
            <a:r>
              <a:rPr lang="en-US" dirty="0"/>
              <a:t> </a:t>
            </a:r>
            <a:r>
              <a:rPr lang="en-US" dirty="0" err="1"/>
              <a:t>Inosemtsev</a:t>
            </a:r>
            <a:r>
              <a:rPr lang="en-US" dirty="0"/>
              <a:t> defines globalization as one of the most popular social studies of today, but is at the same time an empty term. </a:t>
            </a:r>
          </a:p>
          <a:p>
            <a:pPr algn="just"/>
            <a:r>
              <a:rPr lang="en-US" dirty="0"/>
              <a:t>It was first mentioned in literature in the mid 1940s, but up until the mid 1980s it was mentioned only occasionally.</a:t>
            </a:r>
          </a:p>
          <a:p>
            <a:pPr algn="just"/>
            <a:r>
              <a:rPr lang="en-US" dirty="0"/>
              <a:t>After the </a:t>
            </a:r>
            <a:r>
              <a:rPr lang="en-US" b="1" dirty="0"/>
              <a:t>Cold War </a:t>
            </a:r>
            <a:r>
              <a:rPr lang="en-US" dirty="0"/>
              <a:t>the term began to be used to describe the world becoming more interdependent in its economical and informational dimension.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a:t>Roland Robertson, a professor of sociology at the University of </a:t>
            </a:r>
            <a:r>
              <a:rPr lang="en-US" dirty="0" err="1"/>
              <a:t>Aberden</a:t>
            </a:r>
            <a:r>
              <a:rPr lang="en-US" dirty="0"/>
              <a:t>, was the first person who defined globalization as “the understanding of the world and the increased perception of the world as a whole”.</a:t>
            </a:r>
          </a:p>
          <a:p>
            <a:pPr algn="just"/>
            <a:r>
              <a:rPr lang="en-US" dirty="0"/>
              <a:t>Martin </a:t>
            </a:r>
            <a:r>
              <a:rPr lang="en-US" dirty="0" err="1"/>
              <a:t>Albrow</a:t>
            </a:r>
            <a:r>
              <a:rPr lang="en-US" dirty="0"/>
              <a:t> and Elizabeth King, sociologists, define globalization as “all those processes by which the peoples of the world are incorporated into a single world society”.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a:t>Anthony </a:t>
            </a:r>
            <a:r>
              <a:rPr lang="en-US" dirty="0" err="1"/>
              <a:t>Giddens</a:t>
            </a:r>
            <a:r>
              <a:rPr lang="en-US" dirty="0"/>
              <a:t> uses the following definition: “the globalization can be defined as the intensification of social relations throughout the world, linking distant localities in such a way that local happenings are formed as a result of events that occur many miles away and vice versa”.</a:t>
            </a:r>
          </a:p>
          <a:p>
            <a:pPr algn="just"/>
            <a:r>
              <a:rPr lang="en-US" dirty="0"/>
              <a:t>David defines globalization as, “although in a simplistic sense globalization refers to a rapid global interconnection, deep and on large scale, such definition but requires now a more complex research”.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and Concept of Globalization</a:t>
            </a:r>
            <a:endParaRPr lang="en-US" dirty="0"/>
          </a:p>
        </p:txBody>
      </p:sp>
      <p:sp>
        <p:nvSpPr>
          <p:cNvPr id="3" name="Content Placeholder 2"/>
          <p:cNvSpPr>
            <a:spLocks noGrp="1"/>
          </p:cNvSpPr>
          <p:nvPr>
            <p:ph idx="1"/>
          </p:nvPr>
        </p:nvSpPr>
        <p:spPr/>
        <p:txBody>
          <a:bodyPr>
            <a:normAutofit/>
          </a:bodyPr>
          <a:lstStyle/>
          <a:p>
            <a:pPr algn="just"/>
            <a:r>
              <a:rPr lang="en-US" dirty="0"/>
              <a:t>The Swedish journalist Thomas Larsson, in his book “The Race to the Top: The Real Story of Globalization”, says that globalization “is the process of the shrinking of the world, the shortening of distances, and the closeness of things”.</a:t>
            </a:r>
          </a:p>
          <a:p>
            <a:pPr algn="just"/>
            <a:r>
              <a:rPr lang="en-US" dirty="0" err="1"/>
              <a:t>Majid</a:t>
            </a:r>
            <a:r>
              <a:rPr lang="en-US" dirty="0"/>
              <a:t> </a:t>
            </a:r>
            <a:r>
              <a:rPr lang="en-US" dirty="0" err="1"/>
              <a:t>Tehranian</a:t>
            </a:r>
            <a:r>
              <a:rPr lang="en-US" dirty="0"/>
              <a:t> defines globalization as a process that began more than 5000 years ago but was significantly accelerated after the fall of the Soviet Union, in 1991. </a:t>
            </a:r>
            <a:r>
              <a:rPr lang="en-US"/>
              <a:t>The elements </a:t>
            </a:r>
            <a:r>
              <a:rPr lang="en-US" dirty="0"/>
              <a:t>of globalization include capital, labor, management, news, images, all transporter information.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464</TotalTime>
  <Words>3529</Words>
  <Application>Microsoft Office PowerPoint</Application>
  <PresentationFormat>On-screen Show (4:3)</PresentationFormat>
  <Paragraphs>144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Ion Boardroom</vt:lpstr>
      <vt:lpstr>Globalization Meaning and Concept</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Meaning and Concept of Globalization</vt:lpstr>
      <vt:lpstr>The Rise and Origin of Globalization</vt:lpstr>
      <vt:lpstr>The Rise and Origin of Globalization</vt:lpstr>
      <vt:lpstr>The Rise and Origin of Globalization</vt:lpstr>
      <vt:lpstr>Globalization and India</vt:lpstr>
      <vt:lpstr>Globalization and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Impacts of Globalisation in India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 Meaning and Concept</dc:title>
  <dc:creator>Dr. Pramod Kumar</dc:creator>
  <cp:lastModifiedBy>Pramodcsjmu</cp:lastModifiedBy>
  <cp:revision>81</cp:revision>
  <dcterms:created xsi:type="dcterms:W3CDTF">2006-08-16T00:00:00Z</dcterms:created>
  <dcterms:modified xsi:type="dcterms:W3CDTF">2022-08-25T04:42:35Z</dcterms:modified>
</cp:coreProperties>
</file>