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E861-1F8E-4702-AEA5-1B3941040D1E}" type="datetimeFigureOut">
              <a:rPr lang="en-IN" smtClean="0"/>
              <a:t>30-11-2021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7476-B261-4C6C-AB32-6C4F23725228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E861-1F8E-4702-AEA5-1B3941040D1E}" type="datetimeFigureOut">
              <a:rPr lang="en-IN" smtClean="0"/>
              <a:t>30-11-2021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7476-B261-4C6C-AB32-6C4F2372522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E861-1F8E-4702-AEA5-1B3941040D1E}" type="datetimeFigureOut">
              <a:rPr lang="en-IN" smtClean="0"/>
              <a:t>30-11-2021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7476-B261-4C6C-AB32-6C4F2372522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E861-1F8E-4702-AEA5-1B3941040D1E}" type="datetimeFigureOut">
              <a:rPr lang="en-IN" smtClean="0"/>
              <a:t>30-11-2021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7476-B261-4C6C-AB32-6C4F2372522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E861-1F8E-4702-AEA5-1B3941040D1E}" type="datetimeFigureOut">
              <a:rPr lang="en-IN" smtClean="0"/>
              <a:t>30-11-2021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7476-B261-4C6C-AB32-6C4F23725228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E861-1F8E-4702-AEA5-1B3941040D1E}" type="datetimeFigureOut">
              <a:rPr lang="en-IN" smtClean="0"/>
              <a:t>30-11-2021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7476-B261-4C6C-AB32-6C4F2372522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E861-1F8E-4702-AEA5-1B3941040D1E}" type="datetimeFigureOut">
              <a:rPr lang="en-IN" smtClean="0"/>
              <a:t>30-11-2021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7476-B261-4C6C-AB32-6C4F23725228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E861-1F8E-4702-AEA5-1B3941040D1E}" type="datetimeFigureOut">
              <a:rPr lang="en-IN" smtClean="0"/>
              <a:t>30-11-2021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7476-B261-4C6C-AB32-6C4F2372522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E861-1F8E-4702-AEA5-1B3941040D1E}" type="datetimeFigureOut">
              <a:rPr lang="en-IN" smtClean="0"/>
              <a:t>30-11-2021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7476-B261-4C6C-AB32-6C4F2372522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E861-1F8E-4702-AEA5-1B3941040D1E}" type="datetimeFigureOut">
              <a:rPr lang="en-IN" smtClean="0"/>
              <a:t>30-11-2021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7476-B261-4C6C-AB32-6C4F23725228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E861-1F8E-4702-AEA5-1B3941040D1E}" type="datetimeFigureOut">
              <a:rPr lang="en-IN" smtClean="0"/>
              <a:t>30-11-2021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27476-B261-4C6C-AB32-6C4F2372522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BCFE861-1F8E-4702-AEA5-1B3941040D1E}" type="datetimeFigureOut">
              <a:rPr lang="en-IN" smtClean="0"/>
              <a:t>30-11-2021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B027476-B261-4C6C-AB32-6C4F23725228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2.png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emf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 smtClean="0"/>
              <a:t>Measures Of Dispersion</a:t>
            </a:r>
            <a:r>
              <a:rPr lang="en-IN" sz="4000" u="sng" dirty="0" smtClean="0"/>
              <a:t/>
            </a:r>
            <a:br>
              <a:rPr lang="en-IN" sz="4000" u="sng" dirty="0" smtClean="0"/>
            </a:br>
            <a:r>
              <a:rPr lang="en-US" sz="4000" dirty="0"/>
              <a:t> </a:t>
            </a:r>
            <a:endParaRPr lang="en-IN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568952" cy="5472608"/>
          </a:xfrm>
        </p:spPr>
        <p:txBody>
          <a:bodyPr>
            <a:normAutofit lnSpcReduction="10000"/>
          </a:bodyPr>
          <a:lstStyle/>
          <a:p>
            <a:pPr algn="l"/>
            <a:endParaRPr lang="en-US" sz="4300" b="1" dirty="0" smtClean="0"/>
          </a:p>
          <a:p>
            <a:pPr algn="l"/>
            <a:r>
              <a:rPr lang="en-US" sz="4300" b="1" dirty="0" smtClean="0"/>
              <a:t>Dispersion is the measure of the variation of the items</a:t>
            </a:r>
            <a:r>
              <a:rPr lang="en-US" sz="4300" dirty="0" smtClean="0"/>
              <a:t>.</a:t>
            </a:r>
          </a:p>
          <a:p>
            <a:pPr algn="l"/>
            <a:r>
              <a:rPr lang="en-IN" sz="4300" dirty="0" smtClean="0"/>
              <a:t/>
            </a:r>
            <a:br>
              <a:rPr lang="en-IN" sz="4300" dirty="0" smtClean="0"/>
            </a:br>
            <a:r>
              <a:rPr lang="en-US" dirty="0" smtClean="0"/>
              <a:t>Some important definitions are given below:</a:t>
            </a:r>
          </a:p>
          <a:p>
            <a:pPr algn="l"/>
            <a:r>
              <a:rPr lang="en-IN" dirty="0" smtClean="0"/>
              <a:t/>
            </a:r>
            <a:br>
              <a:rPr lang="en-IN" dirty="0" smtClean="0"/>
            </a:br>
            <a:r>
              <a:rPr lang="en-US" dirty="0" smtClean="0"/>
              <a:t>“Dispersion is the measure of extent to which individual items vary.” 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US" dirty="0" smtClean="0"/>
              <a:t> 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US" dirty="0" smtClean="0"/>
              <a:t>“The measure of the </a:t>
            </a:r>
            <a:r>
              <a:rPr lang="en-US" dirty="0" err="1" smtClean="0"/>
              <a:t>scatteredness</a:t>
            </a:r>
            <a:r>
              <a:rPr lang="en-US" dirty="0" smtClean="0"/>
              <a:t> of the mass of figures in a series about an average is called the measure of variation or dispersion.”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21943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Standard </a:t>
            </a:r>
            <a:r>
              <a:rPr lang="en-US" b="1" dirty="0" smtClean="0"/>
              <a:t>Deviation</a:t>
            </a:r>
            <a:r>
              <a:rPr lang="en-US" dirty="0"/>
              <a:t> </a:t>
            </a:r>
            <a:r>
              <a:rPr lang="en-US" sz="2400" dirty="0" smtClean="0"/>
              <a:t>(</a:t>
            </a:r>
            <a:r>
              <a:rPr lang="en-US" sz="2200" dirty="0" smtClean="0"/>
              <a:t>Root </a:t>
            </a:r>
            <a:r>
              <a:rPr lang="en-US" sz="2200" dirty="0"/>
              <a:t>mean square </a:t>
            </a:r>
            <a:r>
              <a:rPr lang="en-US" sz="2200" dirty="0" smtClean="0"/>
              <a:t>deviation)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root-mean square deviation, denoted by </a:t>
            </a:r>
            <a:r>
              <a:rPr lang="en-US" i="1" dirty="0"/>
              <a:t>s</a:t>
            </a:r>
            <a:r>
              <a:rPr lang="en-US" dirty="0"/>
              <a:t>, is defined as the positive square root of the mean of the squares of the deviations from an origin A.</a:t>
            </a:r>
            <a:endParaRPr lang="en-IN" dirty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smtClean="0"/>
              <a:t>A = Assumed Mean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96952"/>
            <a:ext cx="2228701" cy="769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149080"/>
            <a:ext cx="11531551" cy="167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4749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Q. Calculate standard deviation(S.D.) from the following data:</a:t>
            </a:r>
            <a:br>
              <a:rPr lang="en-US" sz="2400" dirty="0" smtClean="0"/>
            </a:br>
            <a:r>
              <a:rPr lang="en-US" sz="2400" dirty="0" smtClean="0"/>
              <a:t>10, 11, 17, 25, 7, 13, 21, 10, 12, 14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Solution. </a:t>
            </a:r>
            <a:endParaRPr lang="en-IN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337053"/>
            <a:ext cx="14497704" cy="1312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88" y="1779879"/>
            <a:ext cx="6104167" cy="515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49673"/>
            <a:ext cx="11275092" cy="3272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2492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86" y="1004629"/>
            <a:ext cx="8229600" cy="990600"/>
          </a:xfrm>
        </p:spPr>
        <p:txBody>
          <a:bodyPr>
            <a:noAutofit/>
          </a:bodyPr>
          <a:lstStyle/>
          <a:p>
            <a:r>
              <a:rPr lang="en-US" sz="2400" dirty="0"/>
              <a:t>Q. Find standard deviation (S. D.) from the following data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Size</a:t>
            </a:r>
            <a:r>
              <a:rPr lang="en-US" sz="2400" dirty="0"/>
              <a:t>	</a:t>
            </a:r>
            <a:r>
              <a:rPr lang="en-US" sz="2400" dirty="0" smtClean="0"/>
              <a:t>             4</a:t>
            </a:r>
            <a:r>
              <a:rPr lang="en-US" sz="2400" dirty="0"/>
              <a:t>	5	6	7	8	9	10</a:t>
            </a:r>
            <a:br>
              <a:rPr lang="en-US" sz="2400" dirty="0"/>
            </a:br>
            <a:r>
              <a:rPr lang="en-US" sz="2400" dirty="0"/>
              <a:t>Frequency	6	12	15	28	20	14	5</a:t>
            </a:r>
            <a:br>
              <a:rPr lang="en-US" sz="2400" dirty="0"/>
            </a:br>
            <a:r>
              <a:rPr lang="en-IN" sz="2400" dirty="0"/>
              <a:t/>
            </a:r>
            <a:br>
              <a:rPr lang="en-IN" sz="2400" dirty="0"/>
            </a:br>
            <a:endParaRPr lang="en-IN" sz="2400" dirty="0"/>
          </a:p>
        </p:txBody>
      </p:sp>
      <p:pic>
        <p:nvPicPr>
          <p:cNvPr id="8225" name="Picture 3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293" y="2708920"/>
            <a:ext cx="5753401" cy="3718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11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8212" name="Rectangle 45"/>
          <p:cNvSpPr>
            <a:spLocks noChangeArrowheads="1"/>
          </p:cNvSpPr>
          <p:nvPr/>
        </p:nvSpPr>
        <p:spPr bwMode="auto">
          <a:xfrm>
            <a:off x="0" y="1044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8213" name="Rectangle 46"/>
          <p:cNvSpPr>
            <a:spLocks noChangeArrowheads="1"/>
          </p:cNvSpPr>
          <p:nvPr/>
        </p:nvSpPr>
        <p:spPr bwMode="auto">
          <a:xfrm>
            <a:off x="0" y="2012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8214" name="Rectangle 47"/>
          <p:cNvSpPr>
            <a:spLocks noChangeArrowheads="1"/>
          </p:cNvSpPr>
          <p:nvPr/>
        </p:nvSpPr>
        <p:spPr bwMode="auto">
          <a:xfrm>
            <a:off x="0" y="26987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8248" name="Picture 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06222"/>
            <a:ext cx="10400634" cy="348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49" name="Picture 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86" y="2324691"/>
            <a:ext cx="13735193" cy="748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227" name="Table 82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515727"/>
              </p:ext>
            </p:extLst>
          </p:nvPr>
        </p:nvGraphicFramePr>
        <p:xfrm>
          <a:off x="1979712" y="6957392"/>
          <a:ext cx="6095997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1390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372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35280" cy="116740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Two types of measures of dispersion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sz="4400" dirty="0" smtClean="0"/>
              <a:t>(</a:t>
            </a:r>
            <a:r>
              <a:rPr lang="en-US" sz="4400" dirty="0"/>
              <a:t>i) Absolute measures of </a:t>
            </a:r>
            <a:r>
              <a:rPr lang="en-US" sz="4400" dirty="0" smtClean="0"/>
              <a:t>dispersion</a:t>
            </a:r>
          </a:p>
          <a:p>
            <a:pPr marL="0" indent="0" algn="ctr">
              <a:buNone/>
            </a:pPr>
            <a:endParaRPr lang="en-IN" sz="4400" dirty="0"/>
          </a:p>
          <a:p>
            <a:pPr marL="0" indent="0" algn="ctr">
              <a:buNone/>
            </a:pPr>
            <a:r>
              <a:rPr lang="en-IN" sz="4400" dirty="0"/>
              <a:t> </a:t>
            </a:r>
            <a:r>
              <a:rPr lang="en-US" sz="4400" dirty="0" smtClean="0"/>
              <a:t>(ii</a:t>
            </a:r>
            <a:r>
              <a:rPr lang="en-US" sz="4400" dirty="0"/>
              <a:t>) Relative measures of dispersion</a:t>
            </a:r>
            <a:endParaRPr lang="en-IN" sz="44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2467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Important Measures of Dispersion</a:t>
            </a: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948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b="1" dirty="0" smtClean="0"/>
              <a:t>Following </a:t>
            </a:r>
            <a:r>
              <a:rPr lang="en-US" b="1" dirty="0"/>
              <a:t>are some important measures of dispersion</a:t>
            </a:r>
            <a:endParaRPr lang="en-IN" b="1" dirty="0"/>
          </a:p>
          <a:p>
            <a:pPr marL="0" indent="0" algn="ctr">
              <a:buNone/>
            </a:pPr>
            <a:r>
              <a:rPr lang="en-US" sz="2800" dirty="0"/>
              <a:t>1. </a:t>
            </a:r>
            <a:r>
              <a:rPr lang="en-US" sz="2800" dirty="0" smtClean="0"/>
              <a:t>Range</a:t>
            </a:r>
          </a:p>
          <a:p>
            <a:pPr marL="0" indent="0" algn="ctr">
              <a:buNone/>
            </a:pPr>
            <a:endParaRPr lang="en-IN" sz="2800" dirty="0"/>
          </a:p>
          <a:p>
            <a:pPr marL="0" indent="0" algn="ctr">
              <a:buNone/>
            </a:pPr>
            <a:r>
              <a:rPr lang="en-US" sz="2800" dirty="0"/>
              <a:t>2. Interquartile Range and Quartile </a:t>
            </a:r>
            <a:r>
              <a:rPr lang="en-US" sz="2800" dirty="0" smtClean="0"/>
              <a:t>Deviation</a:t>
            </a:r>
          </a:p>
          <a:p>
            <a:pPr marL="0" indent="0" algn="ctr">
              <a:buNone/>
            </a:pPr>
            <a:r>
              <a:rPr lang="en-US" sz="2800" dirty="0" smtClean="0"/>
              <a:t> </a:t>
            </a:r>
            <a:endParaRPr lang="en-IN" sz="2800" dirty="0"/>
          </a:p>
          <a:p>
            <a:pPr marL="0" indent="0" algn="ctr">
              <a:buNone/>
            </a:pPr>
            <a:r>
              <a:rPr lang="en-US" sz="2800" dirty="0"/>
              <a:t>3. Mean Deviation or Average </a:t>
            </a:r>
            <a:r>
              <a:rPr lang="en-US" sz="2800" dirty="0" smtClean="0"/>
              <a:t>Deviation</a:t>
            </a:r>
          </a:p>
          <a:p>
            <a:pPr marL="0" indent="0" algn="ctr">
              <a:buNone/>
            </a:pPr>
            <a:endParaRPr lang="en-IN" sz="2800" dirty="0"/>
          </a:p>
          <a:p>
            <a:pPr marL="0" indent="0" algn="ctr">
              <a:buNone/>
            </a:pPr>
            <a:r>
              <a:rPr lang="en-US" sz="2800" dirty="0"/>
              <a:t>4. Standard Deviation </a:t>
            </a:r>
            <a:endParaRPr lang="en-IN" sz="28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30264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u="sng" dirty="0" smtClean="0"/>
              <a:t>Range</a:t>
            </a:r>
            <a:endParaRPr lang="en-IN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500" dirty="0" smtClean="0"/>
              <a:t>Range </a:t>
            </a:r>
            <a:r>
              <a:rPr lang="en-US" sz="4500" dirty="0"/>
              <a:t>is the simplest measure of dispersion</a:t>
            </a:r>
            <a:r>
              <a:rPr lang="en-US" sz="3200" dirty="0"/>
              <a:t>. </a:t>
            </a:r>
            <a:endParaRPr lang="en-IN" sz="3200" dirty="0"/>
          </a:p>
          <a:p>
            <a:pPr marL="0" indent="0">
              <a:buNone/>
            </a:pPr>
            <a:r>
              <a:rPr lang="en-US" dirty="0"/>
              <a:t>                             </a:t>
            </a:r>
            <a:endParaRPr lang="en-US" dirty="0" smtClean="0"/>
          </a:p>
          <a:p>
            <a:pPr marL="0" indent="0">
              <a:buNone/>
            </a:pPr>
            <a:r>
              <a:rPr lang="en-US" sz="3400" dirty="0" smtClean="0"/>
              <a:t>Range </a:t>
            </a:r>
            <a:r>
              <a:rPr lang="en-US" sz="3400" dirty="0"/>
              <a:t>(R) = Largest observation  Smallest observation </a:t>
            </a:r>
            <a:endParaRPr lang="en-IN" sz="3400" dirty="0"/>
          </a:p>
          <a:p>
            <a:pPr marL="0" indent="0">
              <a:buNone/>
            </a:pPr>
            <a:r>
              <a:rPr lang="en-US" sz="3400" dirty="0"/>
              <a:t>                                  L = Largest observation </a:t>
            </a:r>
            <a:endParaRPr lang="en-IN" sz="3400" dirty="0"/>
          </a:p>
          <a:p>
            <a:pPr marL="0" indent="0">
              <a:buNone/>
            </a:pPr>
            <a:r>
              <a:rPr lang="en-US" sz="3400" dirty="0"/>
              <a:t>                                  S = Smallest observation</a:t>
            </a:r>
            <a:endParaRPr lang="en-IN" sz="3400" dirty="0"/>
          </a:p>
          <a:p>
            <a:pPr marL="0" indent="0">
              <a:buNone/>
            </a:pPr>
            <a:r>
              <a:rPr lang="en-US" sz="3400" dirty="0"/>
              <a:t>                                  R = Range</a:t>
            </a:r>
            <a:endParaRPr lang="en-IN" sz="3400" dirty="0"/>
          </a:p>
          <a:p>
            <a:pPr marL="0" indent="0">
              <a:buNone/>
            </a:pPr>
            <a:r>
              <a:rPr lang="en-US" sz="3000" dirty="0"/>
              <a:t> </a:t>
            </a:r>
            <a:endParaRPr lang="en-IN" sz="3000" dirty="0"/>
          </a:p>
          <a:p>
            <a:pPr marL="0" indent="0">
              <a:buNone/>
            </a:pPr>
            <a:r>
              <a:rPr lang="en-US" sz="3000" dirty="0"/>
              <a:t>  </a:t>
            </a:r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Coefficient </a:t>
            </a:r>
            <a:r>
              <a:rPr lang="en-US" sz="3000" dirty="0"/>
              <a:t>of Range = </a:t>
            </a:r>
            <a:endParaRPr lang="en-IN" sz="3000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US" dirty="0"/>
              <a:t>                      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497640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0813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Quartile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Quartiles </a:t>
            </a:r>
            <a:r>
              <a:rPr lang="en-US" sz="3200" dirty="0"/>
              <a:t>are those values of the variable, which divides the total frequency into four equal parts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b="1" dirty="0"/>
              <a:t>Coefficient of Quartile</a:t>
            </a:r>
            <a:r>
              <a:rPr lang="en-US" sz="3200" b="1" dirty="0" smtClean="0"/>
              <a:t>:</a:t>
            </a:r>
          </a:p>
          <a:p>
            <a:pPr marL="0" indent="0">
              <a:buNone/>
            </a:pPr>
            <a:endParaRPr lang="en-IN" sz="3200" dirty="0"/>
          </a:p>
          <a:p>
            <a:pPr marL="0" indent="0">
              <a:buNone/>
            </a:pPr>
            <a:r>
              <a:rPr lang="en-US" sz="3200" dirty="0"/>
              <a:t>           Coefficient of Quartile = </a:t>
            </a:r>
            <a:endParaRPr lang="en-IN" sz="3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0" y="0"/>
          <a:ext cx="5492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545863" imgH="444307" progId="Equation.3">
                  <p:embed/>
                </p:oleObj>
              </mc:Choice>
              <mc:Fallback>
                <p:oleObj name="Equation" r:id="rId3" imgW="545863" imgH="44430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54927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898452"/>
            <a:ext cx="705991" cy="5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4520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 case of Individual and discrete </a:t>
            </a:r>
            <a:r>
              <a:rPr lang="en-US" b="1" dirty="0" smtClean="0"/>
              <a:t>Series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Q</a:t>
            </a:r>
            <a:r>
              <a:rPr lang="en-US" sz="3600" baseline="-25000" dirty="0" smtClean="0"/>
              <a:t>1   </a:t>
            </a:r>
            <a:r>
              <a:rPr lang="en-US" sz="3600" dirty="0" smtClean="0"/>
              <a:t>= Size of          item of the series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IN" sz="3600" dirty="0" smtClean="0"/>
          </a:p>
          <a:p>
            <a:pPr marL="0" indent="0">
              <a:buNone/>
            </a:pPr>
            <a:r>
              <a:rPr lang="en-US" sz="3600" dirty="0" smtClean="0"/>
              <a:t>Q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  = Size of            item of the series.</a:t>
            </a:r>
            <a:endParaRPr lang="en-IN" sz="3600" dirty="0" smtClean="0"/>
          </a:p>
          <a:p>
            <a:endParaRPr lang="en-IN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436" y="1459656"/>
            <a:ext cx="1368152" cy="1041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604" y="4077072"/>
            <a:ext cx="1465124" cy="996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964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Average Deviation or Mean Deviation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It </a:t>
            </a:r>
            <a:r>
              <a:rPr lang="en-US" sz="2800" dirty="0"/>
              <a:t>is the arithmetic average of the group measured from the average (Mean or Median or Mode taking all deviations as positive).</a:t>
            </a:r>
            <a:endParaRPr lang="en-IN" sz="28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01008"/>
            <a:ext cx="18599092" cy="1541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58524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 Mean Deviation about mean or median or mode can be expressed as follows</a:t>
            </a:r>
            <a:r>
              <a:rPr lang="en-IN" sz="3200" dirty="0"/>
              <a:t/>
            </a:r>
            <a:br>
              <a:rPr lang="en-IN" sz="3200" dirty="0"/>
            </a:br>
            <a:endParaRPr lang="en-IN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(i) Mean Deviation</a:t>
            </a:r>
            <a:r>
              <a:rPr lang="en-US" b="1" dirty="0" smtClean="0"/>
              <a:t> </a:t>
            </a:r>
            <a:r>
              <a:rPr lang="en-US" dirty="0" smtClean="0"/>
              <a:t>from Mean ( 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US" dirty="0" smtClean="0"/>
              <a:t>                        </a:t>
            </a:r>
            <a:endParaRPr lang="en-IN" dirty="0"/>
          </a:p>
          <a:p>
            <a:pPr marL="0" indent="0">
              <a:buNone/>
            </a:pPr>
            <a:r>
              <a:rPr lang="en-US" dirty="0" smtClean="0"/>
              <a:t>  (</a:t>
            </a:r>
            <a:r>
              <a:rPr lang="en-US" dirty="0"/>
              <a:t>ii) Mean Deviation</a:t>
            </a:r>
            <a:r>
              <a:rPr lang="en-US" b="1" dirty="0"/>
              <a:t> </a:t>
            </a:r>
            <a:r>
              <a:rPr lang="en-US" dirty="0"/>
              <a:t>from Median ( 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US" dirty="0" smtClean="0"/>
              <a:t>                        </a:t>
            </a:r>
            <a:endParaRPr lang="en-IN" dirty="0"/>
          </a:p>
          <a:p>
            <a:pPr marL="0" indent="0">
              <a:buNone/>
            </a:pPr>
            <a:r>
              <a:rPr lang="en-US" dirty="0" smtClean="0"/>
              <a:t>  (iii</a:t>
            </a:r>
            <a:r>
              <a:rPr lang="en-US" dirty="0"/>
              <a:t>) Mean Deviation</a:t>
            </a:r>
            <a:r>
              <a:rPr lang="en-US" b="1" dirty="0"/>
              <a:t> </a:t>
            </a:r>
            <a:r>
              <a:rPr lang="en-US" dirty="0"/>
              <a:t>from Mode ( </a:t>
            </a:r>
            <a:r>
              <a:rPr lang="en-US" dirty="0" smtClean="0"/>
              <a:t>)</a:t>
            </a:r>
            <a:endParaRPr lang="en-IN" dirty="0"/>
          </a:p>
          <a:p>
            <a:endParaRPr lang="en-I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715" y="1988840"/>
            <a:ext cx="13898569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861048"/>
            <a:ext cx="14849388" cy="1230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680656"/>
            <a:ext cx="13601408" cy="112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10614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402013" y="29194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3402013" y="3976658"/>
            <a:ext cx="11721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3402013" y="4876899"/>
            <a:ext cx="14414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Q. Find mean deviation about mean from the following data:</a:t>
            </a:r>
            <a:r>
              <a:rPr lang="en-IN" sz="2400" dirty="0"/>
              <a:t/>
            </a:r>
            <a:br>
              <a:rPr lang="en-IN" sz="2400" dirty="0"/>
            </a:br>
            <a:r>
              <a:rPr lang="en-US" sz="2400" dirty="0"/>
              <a:t>3, 5, 6, 7, 8, 10, 11, 14</a:t>
            </a:r>
            <a:r>
              <a:rPr lang="en-IN" sz="2400" dirty="0"/>
              <a:t/>
            </a:r>
            <a:br>
              <a:rPr lang="en-IN" sz="2400" dirty="0"/>
            </a:br>
            <a:endParaRPr lang="en-IN" sz="2400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323528" y="1553681"/>
            <a:ext cx="8229600" cy="4876800"/>
          </a:xfrm>
        </p:spPr>
        <p:txBody>
          <a:bodyPr/>
          <a:lstStyle/>
          <a:p>
            <a:r>
              <a:rPr lang="en-US" dirty="0" smtClean="0"/>
              <a:t>Solution: Arithmetic Mean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Mean Deviation From Mean</a:t>
            </a:r>
            <a:endParaRPr lang="en-IN" dirty="0"/>
          </a:p>
        </p:txBody>
      </p:sp>
      <p:pic>
        <p:nvPicPr>
          <p:cNvPr id="5143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23" y="1340768"/>
            <a:ext cx="4913774" cy="928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374799"/>
              </p:ext>
            </p:extLst>
          </p:nvPr>
        </p:nvGraphicFramePr>
        <p:xfrm>
          <a:off x="899592" y="2132857"/>
          <a:ext cx="1601467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4" imgW="368140" imgH="177723" progId="Equation.3">
                  <p:embed/>
                </p:oleObj>
              </mc:Choice>
              <mc:Fallback>
                <p:oleObj name="Equation" r:id="rId4" imgW="368140" imgH="177723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132857"/>
                        <a:ext cx="1601467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46" name="Picture 2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342205"/>
            <a:ext cx="15280328" cy="832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7" name="Picture 2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28219"/>
            <a:ext cx="13094687" cy="2170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52" name="Picture 3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433" y="2239991"/>
            <a:ext cx="6893830" cy="4903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2230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78</TotalTime>
  <Words>294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Clarity</vt:lpstr>
      <vt:lpstr>Equation</vt:lpstr>
      <vt:lpstr>Measures Of Dispersion  </vt:lpstr>
      <vt:lpstr>Two types of measures of dispersion </vt:lpstr>
      <vt:lpstr>Important Measures of Dispersion</vt:lpstr>
      <vt:lpstr>Range</vt:lpstr>
      <vt:lpstr>Quartile</vt:lpstr>
      <vt:lpstr>In case of Individual and discrete Series </vt:lpstr>
      <vt:lpstr>Average Deviation or Mean Deviation</vt:lpstr>
      <vt:lpstr>The Mean Deviation about mean or median or mode can be expressed as follows </vt:lpstr>
      <vt:lpstr>Q. Find mean deviation about mean from the following data: 3, 5, 6, 7, 8, 10, 11, 14 </vt:lpstr>
      <vt:lpstr>Standard Deviation (Root mean square deviation)</vt:lpstr>
      <vt:lpstr>Q. Calculate standard deviation(S.D.) from the following data: 10, 11, 17, 25, 7, 13, 21, 10, 12, 14</vt:lpstr>
      <vt:lpstr>Q. Find standard deviation (S. D.) from the following data:  Size              4 5 6 7 8 9 10 Frequency 6 12 15 28 20 14 5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Measures Of Dispersion</dc:title>
  <dc:creator>Himanshu Khatri</dc:creator>
  <cp:lastModifiedBy>Himanshu Khatri</cp:lastModifiedBy>
  <cp:revision>10</cp:revision>
  <dcterms:created xsi:type="dcterms:W3CDTF">2021-11-27T04:54:37Z</dcterms:created>
  <dcterms:modified xsi:type="dcterms:W3CDTF">2021-11-30T16:52:02Z</dcterms:modified>
</cp:coreProperties>
</file>