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72" r:id="rId4"/>
    <p:sldId id="274" r:id="rId5"/>
    <p:sldId id="270" r:id="rId6"/>
    <p:sldId id="271" r:id="rId7"/>
    <p:sldId id="269" r:id="rId8"/>
    <p:sldId id="268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8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05BEEA-B7D4-42F4-88ED-647E7D765BE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BCCC42E-0167-4E18-AB09-7EFEB09BFFC5}">
      <dgm:prSet/>
      <dgm:spPr/>
      <dgm:t>
        <a:bodyPr/>
        <a:lstStyle/>
        <a:p>
          <a:r>
            <a:rPr lang="en-US" b="1" dirty="0"/>
            <a:t>Differentiating body positions and position of various parts of the body. </a:t>
          </a:r>
          <a:endParaRPr lang="en-IN" dirty="0"/>
        </a:p>
      </dgm:t>
    </dgm:pt>
    <dgm:pt modelId="{8295CFFC-FE2D-4709-AB74-0985BC1C31D2}" type="parTrans" cxnId="{F9F44DAC-26E6-40B0-823F-99B3A70D554B}">
      <dgm:prSet/>
      <dgm:spPr/>
      <dgm:t>
        <a:bodyPr/>
        <a:lstStyle/>
        <a:p>
          <a:endParaRPr lang="en-IN"/>
        </a:p>
      </dgm:t>
    </dgm:pt>
    <dgm:pt modelId="{8BA3C695-DC56-406F-B9F2-82BFD55DE860}" type="sibTrans" cxnId="{F9F44DAC-26E6-40B0-823F-99B3A70D554B}">
      <dgm:prSet/>
      <dgm:spPr/>
      <dgm:t>
        <a:bodyPr/>
        <a:lstStyle/>
        <a:p>
          <a:endParaRPr lang="en-IN"/>
        </a:p>
      </dgm:t>
    </dgm:pt>
    <dgm:pt modelId="{3DC2BF4E-FC6C-44DC-874A-E53D511DF2DA}">
      <dgm:prSet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/>
            <a:t>Use of turntable for improving capacity of vestibular function.</a:t>
          </a:r>
          <a:endParaRPr lang="en-IN" dirty="0"/>
        </a:p>
      </dgm:t>
    </dgm:pt>
    <dgm:pt modelId="{56F9913A-8A4A-4381-8C1F-6A48FD3005AC}" type="parTrans" cxnId="{B010A1FC-7805-4B03-B290-F55846062AE9}">
      <dgm:prSet/>
      <dgm:spPr/>
      <dgm:t>
        <a:bodyPr/>
        <a:lstStyle/>
        <a:p>
          <a:endParaRPr lang="en-IN"/>
        </a:p>
      </dgm:t>
    </dgm:pt>
    <dgm:pt modelId="{37A2FB97-B263-4020-AEC1-400EC8829134}" type="sibTrans" cxnId="{B010A1FC-7805-4B03-B290-F55846062AE9}">
      <dgm:prSet/>
      <dgm:spPr/>
      <dgm:t>
        <a:bodyPr/>
        <a:lstStyle/>
        <a:p>
          <a:endParaRPr lang="en-IN"/>
        </a:p>
      </dgm:t>
    </dgm:pt>
    <dgm:pt modelId="{29A7267F-4D71-4789-8C01-423CB39D6B28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/>
            <a:t>Discriminating weights and joint angles. </a:t>
          </a:r>
          <a:endParaRPr lang="en-IN"/>
        </a:p>
      </dgm:t>
    </dgm:pt>
    <dgm:pt modelId="{84264830-EFE8-49EB-9DE6-D8D333AD005C}" type="parTrans" cxnId="{7F13BB23-95B1-42BD-AFE7-67127A9C4EDE}">
      <dgm:prSet/>
      <dgm:spPr/>
      <dgm:t>
        <a:bodyPr/>
        <a:lstStyle/>
        <a:p>
          <a:endParaRPr lang="en-IN"/>
        </a:p>
      </dgm:t>
    </dgm:pt>
    <dgm:pt modelId="{0907AAD8-9E2B-4F8B-88C4-88CB239B117B}" type="sibTrans" cxnId="{7F13BB23-95B1-42BD-AFE7-67127A9C4EDE}">
      <dgm:prSet/>
      <dgm:spPr/>
      <dgm:t>
        <a:bodyPr/>
        <a:lstStyle/>
        <a:p>
          <a:endParaRPr lang="en-IN"/>
        </a:p>
      </dgm:t>
    </dgm:pt>
    <dgm:pt modelId="{4519EB1E-61BA-4E65-AADB-2134EA24F511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/>
            <a:t>Differentiating between time intervals and rhythms.</a:t>
          </a:r>
          <a:endParaRPr lang="en-IN"/>
        </a:p>
      </dgm:t>
    </dgm:pt>
    <dgm:pt modelId="{5DAA4E03-1891-4369-8ED1-7583D12F8D53}" type="parTrans" cxnId="{A664ED73-DAA0-4342-91A1-045141AF298F}">
      <dgm:prSet/>
      <dgm:spPr/>
      <dgm:t>
        <a:bodyPr/>
        <a:lstStyle/>
        <a:p>
          <a:endParaRPr lang="en-IN"/>
        </a:p>
      </dgm:t>
    </dgm:pt>
    <dgm:pt modelId="{5062F6A1-BF9A-4F74-B9B5-5822C16375EB}" type="sibTrans" cxnId="{A664ED73-DAA0-4342-91A1-045141AF298F}">
      <dgm:prSet/>
      <dgm:spPr/>
      <dgm:t>
        <a:bodyPr/>
        <a:lstStyle/>
        <a:p>
          <a:endParaRPr lang="en-IN"/>
        </a:p>
      </dgm:t>
    </dgm:pt>
    <dgm:pt modelId="{3A129F00-DD31-4FE4-AF16-5A15D61FD286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/>
            <a:t>Noticing a change without directly looking at it. This is used for enhancing peripheral vision.</a:t>
          </a:r>
          <a:endParaRPr lang="en-IN"/>
        </a:p>
      </dgm:t>
    </dgm:pt>
    <dgm:pt modelId="{F7D1F59F-10A9-4124-A706-7895A2B47A48}" type="parTrans" cxnId="{685E0BBA-44A1-4EB4-8178-F9318A56C6A4}">
      <dgm:prSet/>
      <dgm:spPr/>
      <dgm:t>
        <a:bodyPr/>
        <a:lstStyle/>
        <a:p>
          <a:endParaRPr lang="en-IN"/>
        </a:p>
      </dgm:t>
    </dgm:pt>
    <dgm:pt modelId="{59983ABF-F542-45F1-A7A4-B6C5C9F5D718}" type="sibTrans" cxnId="{685E0BBA-44A1-4EB4-8178-F9318A56C6A4}">
      <dgm:prSet/>
      <dgm:spPr/>
      <dgm:t>
        <a:bodyPr/>
        <a:lstStyle/>
        <a:p>
          <a:endParaRPr lang="en-IN"/>
        </a:p>
      </dgm:t>
    </dgm:pt>
    <dgm:pt modelId="{03D3C495-B74F-41F7-B163-B90149AA369A}" type="pres">
      <dgm:prSet presAssocID="{C305BEEA-B7D4-42F4-88ED-647E7D765BE1}" presName="linear" presStyleCnt="0">
        <dgm:presLayoutVars>
          <dgm:animLvl val="lvl"/>
          <dgm:resizeHandles val="exact"/>
        </dgm:presLayoutVars>
      </dgm:prSet>
      <dgm:spPr/>
    </dgm:pt>
    <dgm:pt modelId="{9F2554EE-F664-42E6-BFD7-F7397E0036F0}" type="pres">
      <dgm:prSet presAssocID="{DBCCC42E-0167-4E18-AB09-7EFEB09BFFC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8CC8BC5-64FE-4CAB-825E-80C13A0E209E}" type="pres">
      <dgm:prSet presAssocID="{8BA3C695-DC56-406F-B9F2-82BFD55DE860}" presName="spacer" presStyleCnt="0"/>
      <dgm:spPr/>
    </dgm:pt>
    <dgm:pt modelId="{71D306B9-EBEB-4629-809D-68CDEAA1CF54}" type="pres">
      <dgm:prSet presAssocID="{3DC2BF4E-FC6C-44DC-874A-E53D511DF2D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FAC3D55-812D-4095-8BAB-0131190E150B}" type="pres">
      <dgm:prSet presAssocID="{37A2FB97-B263-4020-AEC1-400EC8829134}" presName="spacer" presStyleCnt="0"/>
      <dgm:spPr/>
    </dgm:pt>
    <dgm:pt modelId="{8BAF9F39-15A6-48E9-9BD0-8171EB864BC3}" type="pres">
      <dgm:prSet presAssocID="{29A7267F-4D71-4789-8C01-423CB39D6B2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E29AE19-C447-4FCE-8C31-DF29E010B4D2}" type="pres">
      <dgm:prSet presAssocID="{0907AAD8-9E2B-4F8B-88C4-88CB239B117B}" presName="spacer" presStyleCnt="0"/>
      <dgm:spPr/>
    </dgm:pt>
    <dgm:pt modelId="{0550AA37-D91B-4E19-9C90-617E4022A6C4}" type="pres">
      <dgm:prSet presAssocID="{4519EB1E-61BA-4E65-AADB-2134EA24F51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F5B51AD-D77B-4114-9B68-8472E2A424F8}" type="pres">
      <dgm:prSet presAssocID="{5062F6A1-BF9A-4F74-B9B5-5822C16375EB}" presName="spacer" presStyleCnt="0"/>
      <dgm:spPr/>
    </dgm:pt>
    <dgm:pt modelId="{24AC10F8-B8BF-4692-99CB-154AAEA040F8}" type="pres">
      <dgm:prSet presAssocID="{3A129F00-DD31-4FE4-AF16-5A15D61FD28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8AF3922-EDBC-4518-BBD5-88908F0665E6}" type="presOf" srcId="{C305BEEA-B7D4-42F4-88ED-647E7D765BE1}" destId="{03D3C495-B74F-41F7-B163-B90149AA369A}" srcOrd="0" destOrd="0" presId="urn:microsoft.com/office/officeart/2005/8/layout/vList2"/>
    <dgm:cxn modelId="{7F13BB23-95B1-42BD-AFE7-67127A9C4EDE}" srcId="{C305BEEA-B7D4-42F4-88ED-647E7D765BE1}" destId="{29A7267F-4D71-4789-8C01-423CB39D6B28}" srcOrd="2" destOrd="0" parTransId="{84264830-EFE8-49EB-9DE6-D8D333AD005C}" sibTransId="{0907AAD8-9E2B-4F8B-88C4-88CB239B117B}"/>
    <dgm:cxn modelId="{3743A340-FCDD-4B76-979C-71EDC311C5D4}" type="presOf" srcId="{DBCCC42E-0167-4E18-AB09-7EFEB09BFFC5}" destId="{9F2554EE-F664-42E6-BFD7-F7397E0036F0}" srcOrd="0" destOrd="0" presId="urn:microsoft.com/office/officeart/2005/8/layout/vList2"/>
    <dgm:cxn modelId="{521E3960-0606-4395-B8BA-246E68A805A1}" type="presOf" srcId="{29A7267F-4D71-4789-8C01-423CB39D6B28}" destId="{8BAF9F39-15A6-48E9-9BD0-8171EB864BC3}" srcOrd="0" destOrd="0" presId="urn:microsoft.com/office/officeart/2005/8/layout/vList2"/>
    <dgm:cxn modelId="{A664ED73-DAA0-4342-91A1-045141AF298F}" srcId="{C305BEEA-B7D4-42F4-88ED-647E7D765BE1}" destId="{4519EB1E-61BA-4E65-AADB-2134EA24F511}" srcOrd="3" destOrd="0" parTransId="{5DAA4E03-1891-4369-8ED1-7583D12F8D53}" sibTransId="{5062F6A1-BF9A-4F74-B9B5-5822C16375EB}"/>
    <dgm:cxn modelId="{19CC458B-FE10-481E-9A28-933AC33EF960}" type="presOf" srcId="{3DC2BF4E-FC6C-44DC-874A-E53D511DF2DA}" destId="{71D306B9-EBEB-4629-809D-68CDEAA1CF54}" srcOrd="0" destOrd="0" presId="urn:microsoft.com/office/officeart/2005/8/layout/vList2"/>
    <dgm:cxn modelId="{F9F44DAC-26E6-40B0-823F-99B3A70D554B}" srcId="{C305BEEA-B7D4-42F4-88ED-647E7D765BE1}" destId="{DBCCC42E-0167-4E18-AB09-7EFEB09BFFC5}" srcOrd="0" destOrd="0" parTransId="{8295CFFC-FE2D-4709-AB74-0985BC1C31D2}" sibTransId="{8BA3C695-DC56-406F-B9F2-82BFD55DE860}"/>
    <dgm:cxn modelId="{685E0BBA-44A1-4EB4-8178-F9318A56C6A4}" srcId="{C305BEEA-B7D4-42F4-88ED-647E7D765BE1}" destId="{3A129F00-DD31-4FE4-AF16-5A15D61FD286}" srcOrd="4" destOrd="0" parTransId="{F7D1F59F-10A9-4124-A706-7895A2B47A48}" sibTransId="{59983ABF-F542-45F1-A7A4-B6C5C9F5D718}"/>
    <dgm:cxn modelId="{EE07ACE0-4B7D-4299-95C5-1ACC5C0AC845}" type="presOf" srcId="{3A129F00-DD31-4FE4-AF16-5A15D61FD286}" destId="{24AC10F8-B8BF-4692-99CB-154AAEA040F8}" srcOrd="0" destOrd="0" presId="urn:microsoft.com/office/officeart/2005/8/layout/vList2"/>
    <dgm:cxn modelId="{B010A1FC-7805-4B03-B290-F55846062AE9}" srcId="{C305BEEA-B7D4-42F4-88ED-647E7D765BE1}" destId="{3DC2BF4E-FC6C-44DC-874A-E53D511DF2DA}" srcOrd="1" destOrd="0" parTransId="{56F9913A-8A4A-4381-8C1F-6A48FD3005AC}" sibTransId="{37A2FB97-B263-4020-AEC1-400EC8829134}"/>
    <dgm:cxn modelId="{471C0FFD-9A99-4D63-8738-BEC7680A183A}" type="presOf" srcId="{4519EB1E-61BA-4E65-AADB-2134EA24F511}" destId="{0550AA37-D91B-4E19-9C90-617E4022A6C4}" srcOrd="0" destOrd="0" presId="urn:microsoft.com/office/officeart/2005/8/layout/vList2"/>
    <dgm:cxn modelId="{B8D779F4-40E1-42C8-B923-8CE467DFE1F1}" type="presParOf" srcId="{03D3C495-B74F-41F7-B163-B90149AA369A}" destId="{9F2554EE-F664-42E6-BFD7-F7397E0036F0}" srcOrd="0" destOrd="0" presId="urn:microsoft.com/office/officeart/2005/8/layout/vList2"/>
    <dgm:cxn modelId="{374FAEA4-67D7-4F80-A7C4-C5BBFB605F36}" type="presParOf" srcId="{03D3C495-B74F-41F7-B163-B90149AA369A}" destId="{08CC8BC5-64FE-4CAB-825E-80C13A0E209E}" srcOrd="1" destOrd="0" presId="urn:microsoft.com/office/officeart/2005/8/layout/vList2"/>
    <dgm:cxn modelId="{E0FCB83D-1E69-42E1-A92A-42567694E12F}" type="presParOf" srcId="{03D3C495-B74F-41F7-B163-B90149AA369A}" destId="{71D306B9-EBEB-4629-809D-68CDEAA1CF54}" srcOrd="2" destOrd="0" presId="urn:microsoft.com/office/officeart/2005/8/layout/vList2"/>
    <dgm:cxn modelId="{C42442D1-5B25-4035-9EE4-76F2665F155C}" type="presParOf" srcId="{03D3C495-B74F-41F7-B163-B90149AA369A}" destId="{EFAC3D55-812D-4095-8BAB-0131190E150B}" srcOrd="3" destOrd="0" presId="urn:microsoft.com/office/officeart/2005/8/layout/vList2"/>
    <dgm:cxn modelId="{D389EFF3-ABB7-4C1D-A571-F7173FD3234C}" type="presParOf" srcId="{03D3C495-B74F-41F7-B163-B90149AA369A}" destId="{8BAF9F39-15A6-48E9-9BD0-8171EB864BC3}" srcOrd="4" destOrd="0" presId="urn:microsoft.com/office/officeart/2005/8/layout/vList2"/>
    <dgm:cxn modelId="{0A470A0B-AE7C-49F9-BFC5-3CF15A87C81E}" type="presParOf" srcId="{03D3C495-B74F-41F7-B163-B90149AA369A}" destId="{9E29AE19-C447-4FCE-8C31-DF29E010B4D2}" srcOrd="5" destOrd="0" presId="urn:microsoft.com/office/officeart/2005/8/layout/vList2"/>
    <dgm:cxn modelId="{AD4B8423-3E59-497A-B6C3-21AB65BA8534}" type="presParOf" srcId="{03D3C495-B74F-41F7-B163-B90149AA369A}" destId="{0550AA37-D91B-4E19-9C90-617E4022A6C4}" srcOrd="6" destOrd="0" presId="urn:microsoft.com/office/officeart/2005/8/layout/vList2"/>
    <dgm:cxn modelId="{5DEDE8CA-4A78-43A8-B2DE-5AE93EB82CF0}" type="presParOf" srcId="{03D3C495-B74F-41F7-B163-B90149AA369A}" destId="{7F5B51AD-D77B-4114-9B68-8472E2A424F8}" srcOrd="7" destOrd="0" presId="urn:microsoft.com/office/officeart/2005/8/layout/vList2"/>
    <dgm:cxn modelId="{5C353D1A-A944-42C3-AB11-639685FE32E7}" type="presParOf" srcId="{03D3C495-B74F-41F7-B163-B90149AA369A}" destId="{24AC10F8-B8BF-4692-99CB-154AAEA040F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554EE-F664-42E6-BFD7-F7397E0036F0}">
      <dsp:nvSpPr>
        <dsp:cNvPr id="0" name=""/>
        <dsp:cNvSpPr/>
      </dsp:nvSpPr>
      <dsp:spPr>
        <a:xfrm>
          <a:off x="0" y="53538"/>
          <a:ext cx="9894014" cy="926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Differentiating body positions and position of various parts of the body. </a:t>
          </a:r>
          <a:endParaRPr lang="en-IN" sz="2400" kern="1200" dirty="0"/>
        </a:p>
      </dsp:txBody>
      <dsp:txXfrm>
        <a:off x="45235" y="98773"/>
        <a:ext cx="9803544" cy="836169"/>
      </dsp:txXfrm>
    </dsp:sp>
    <dsp:sp modelId="{71D306B9-EBEB-4629-809D-68CDEAA1CF54}">
      <dsp:nvSpPr>
        <dsp:cNvPr id="0" name=""/>
        <dsp:cNvSpPr/>
      </dsp:nvSpPr>
      <dsp:spPr>
        <a:xfrm>
          <a:off x="0" y="1049298"/>
          <a:ext cx="9894014" cy="926639"/>
        </a:xfrm>
        <a:prstGeom prst="roundRect">
          <a:avLst/>
        </a:prstGeom>
        <a:solidFill>
          <a:schemeClr val="accent5"/>
        </a:solidFill>
        <a:ln w="22225" cap="flat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Use of turntable for improving capacity of vestibular function.</a:t>
          </a:r>
          <a:endParaRPr lang="en-IN" sz="2400" kern="1200" dirty="0"/>
        </a:p>
      </dsp:txBody>
      <dsp:txXfrm>
        <a:off x="45235" y="1094533"/>
        <a:ext cx="9803544" cy="836169"/>
      </dsp:txXfrm>
    </dsp:sp>
    <dsp:sp modelId="{8BAF9F39-15A6-48E9-9BD0-8171EB864BC3}">
      <dsp:nvSpPr>
        <dsp:cNvPr id="0" name=""/>
        <dsp:cNvSpPr/>
      </dsp:nvSpPr>
      <dsp:spPr>
        <a:xfrm>
          <a:off x="0" y="2045058"/>
          <a:ext cx="9894014" cy="926639"/>
        </a:xfrm>
        <a:prstGeom prst="roundRect">
          <a:avLst/>
        </a:prstGeom>
        <a:gradFill rotWithShape="1">
          <a:gsLst>
            <a:gs pos="0">
              <a:schemeClr val="accent2">
                <a:tint val="98000"/>
                <a:satMod val="110000"/>
                <a:lumMod val="104000"/>
              </a:schemeClr>
            </a:gs>
            <a:gs pos="69000">
              <a:schemeClr val="accent2">
                <a:shade val="88000"/>
                <a:satMod val="130000"/>
                <a:lumMod val="92000"/>
              </a:schemeClr>
            </a:gs>
            <a:gs pos="100000">
              <a:schemeClr val="accent2"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Discriminating weights and joint angles. </a:t>
          </a:r>
          <a:endParaRPr lang="en-IN" sz="2400" kern="1200"/>
        </a:p>
      </dsp:txBody>
      <dsp:txXfrm>
        <a:off x="45235" y="2090293"/>
        <a:ext cx="9803544" cy="836169"/>
      </dsp:txXfrm>
    </dsp:sp>
    <dsp:sp modelId="{0550AA37-D91B-4E19-9C90-617E4022A6C4}">
      <dsp:nvSpPr>
        <dsp:cNvPr id="0" name=""/>
        <dsp:cNvSpPr/>
      </dsp:nvSpPr>
      <dsp:spPr>
        <a:xfrm>
          <a:off x="0" y="3040818"/>
          <a:ext cx="9894014" cy="926639"/>
        </a:xfrm>
        <a:prstGeom prst="roundRect">
          <a:avLst/>
        </a:prstGeom>
        <a:solidFill>
          <a:schemeClr val="dk1"/>
        </a:solidFill>
        <a:ln w="15875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Differentiating between time intervals and rhythms.</a:t>
          </a:r>
          <a:endParaRPr lang="en-IN" sz="2400" kern="1200"/>
        </a:p>
      </dsp:txBody>
      <dsp:txXfrm>
        <a:off x="45235" y="3086053"/>
        <a:ext cx="9803544" cy="836169"/>
      </dsp:txXfrm>
    </dsp:sp>
    <dsp:sp modelId="{24AC10F8-B8BF-4692-99CB-154AAEA040F8}">
      <dsp:nvSpPr>
        <dsp:cNvPr id="0" name=""/>
        <dsp:cNvSpPr/>
      </dsp:nvSpPr>
      <dsp:spPr>
        <a:xfrm>
          <a:off x="0" y="4036578"/>
          <a:ext cx="9894014" cy="926639"/>
        </a:xfrm>
        <a:prstGeom prst="roundRect">
          <a:avLst/>
        </a:prstGeom>
        <a:solidFill>
          <a:schemeClr val="accent4"/>
        </a:solidFill>
        <a:ln w="15875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Noticing a change without directly looking at it. This is used for enhancing peripheral vision.</a:t>
          </a:r>
          <a:endParaRPr lang="en-IN" sz="2400" kern="1200"/>
        </a:p>
      </dsp:txBody>
      <dsp:txXfrm>
        <a:off x="45235" y="4081813"/>
        <a:ext cx="9803544" cy="836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D4C67-4D43-D91A-6FF9-69F9B3733A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2741" y="557230"/>
            <a:ext cx="10424917" cy="2615919"/>
          </a:xfrm>
        </p:spPr>
        <p:txBody>
          <a:bodyPr>
            <a:normAutofit/>
          </a:bodyPr>
          <a:lstStyle/>
          <a:p>
            <a:r>
              <a:rPr lang="en-IN" sz="6000" dirty="0"/>
              <a:t>Improvement/methods</a:t>
            </a:r>
            <a:br>
              <a:rPr lang="en-IN" sz="6000" dirty="0"/>
            </a:br>
            <a:r>
              <a:rPr lang="en-IN" sz="6000" dirty="0"/>
              <a:t>                   of </a:t>
            </a:r>
            <a:br>
              <a:rPr lang="en-IN" sz="6000" dirty="0"/>
            </a:br>
            <a:r>
              <a:rPr lang="en-IN" sz="6000" dirty="0"/>
              <a:t>Co-</a:t>
            </a:r>
            <a:r>
              <a:rPr lang="en-IN" sz="6000" dirty="0" err="1"/>
              <a:t>ordinative</a:t>
            </a:r>
            <a:r>
              <a:rPr lang="en-IN" sz="6000" dirty="0"/>
              <a:t> Abilities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18A82B-7C3F-67C1-BEE7-434B0A7E3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4455877"/>
            <a:ext cx="8637072" cy="977621"/>
          </a:xfrm>
        </p:spPr>
        <p:txBody>
          <a:bodyPr/>
          <a:lstStyle/>
          <a:p>
            <a:r>
              <a:rPr lang="en-US" dirty="0"/>
              <a:t>   </a:t>
            </a:r>
            <a:endParaRPr lang="en-IN" dirty="0"/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AE44BDC3-7E79-9BE3-B311-3EDFA360F708}"/>
              </a:ext>
            </a:extLst>
          </p:cNvPr>
          <p:cNvSpPr/>
          <p:nvPr/>
        </p:nvSpPr>
        <p:spPr>
          <a:xfrm>
            <a:off x="7315200" y="3626778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1750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C3385-C3A7-B73D-AABC-83D348E6D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8433" y="1271587"/>
            <a:ext cx="9603275" cy="744145"/>
          </a:xfrm>
        </p:spPr>
        <p:txBody>
          <a:bodyPr>
            <a:normAutofit/>
          </a:bodyPr>
          <a:lstStyle/>
          <a:p>
            <a:r>
              <a:rPr lang="en-IN" b="1" u="sng" dirty="0">
                <a:solidFill>
                  <a:srgbClr val="7030A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Improvement of Co-</a:t>
            </a:r>
            <a:r>
              <a:rPr lang="en-IN" b="1" u="sng" dirty="0" err="1">
                <a:solidFill>
                  <a:srgbClr val="7030A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ordinative</a:t>
            </a:r>
            <a:r>
              <a:rPr lang="en-IN" b="1" u="sng" dirty="0">
                <a:solidFill>
                  <a:srgbClr val="7030A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Abilities</a:t>
            </a:r>
            <a:endParaRPr lang="en-IN" b="1" u="sng" dirty="0">
              <a:solidFill>
                <a:srgbClr val="7030A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8D5E1-65B8-6CEC-F3B9-B37DEBF61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The co-</a:t>
            </a:r>
            <a:r>
              <a:rPr lang="en-US" sz="3200" b="1" dirty="0" err="1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ordinative</a:t>
            </a:r>
            <a:r>
              <a:rPr lang="en-US" sz="3200" b="1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abilities needed for skills such as running, jumping and throwing can be developed from a very young age. The rate of acquiring coordinative abilities is exceptional for girls between 8 to 11 years and for boys between 8 to 13 years. The co-</a:t>
            </a:r>
            <a:r>
              <a:rPr lang="en-US" sz="3200" b="1" dirty="0" err="1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ordinative</a:t>
            </a:r>
            <a:r>
              <a:rPr lang="en-US" sz="3200" b="1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abilities developed at younger age help in learning sport specific skills at a later age.</a:t>
            </a:r>
          </a:p>
          <a:p>
            <a:pPr marL="0" indent="0">
              <a:buNone/>
            </a:pPr>
            <a:r>
              <a:rPr lang="en-US" sz="3200" b="1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 clear-cut and scientific methodology for the improvement of co-</a:t>
            </a:r>
            <a:r>
              <a:rPr lang="en-US" sz="3200" b="1" dirty="0" err="1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ordinative</a:t>
            </a:r>
            <a:r>
              <a:rPr lang="en-US" sz="3200" b="1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abilities is not available at present. The following guidelines are suggested for the training of coordinative abilities.</a:t>
            </a:r>
          </a:p>
        </p:txBody>
      </p:sp>
    </p:spTree>
    <p:extLst>
      <p:ext uri="{BB962C8B-B14F-4D97-AF65-F5344CB8AC3E}">
        <p14:creationId xmlns:p14="http://schemas.microsoft.com/office/powerpoint/2010/main" val="389265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913C11-B838-F820-FCAE-4FCAD4060186}"/>
              </a:ext>
            </a:extLst>
          </p:cNvPr>
          <p:cNvSpPr txBox="1"/>
          <p:nvPr/>
        </p:nvSpPr>
        <p:spPr>
          <a:xfrm>
            <a:off x="462337" y="389179"/>
            <a:ext cx="10983073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4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The chief method is systematized and guided practice and the principle means is physical exercise. </a:t>
            </a:r>
          </a:p>
          <a:p>
            <a:pPr marL="0" indent="0">
              <a:buNone/>
            </a:pPr>
            <a:r>
              <a:rPr lang="en-US" sz="24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For effective development of co-</a:t>
            </a:r>
            <a:r>
              <a:rPr lang="en-US" sz="2400" b="1" dirty="0" err="1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ordinative</a:t>
            </a:r>
            <a:r>
              <a:rPr lang="en-US" sz="24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abilities, a variety of physical exercises are to be practiced. To ensure proper development, the movements, which have been learnt well, should only be practiced</a:t>
            </a:r>
          </a:p>
          <a:p>
            <a:pPr marL="0" indent="0">
              <a:buNone/>
            </a:pPr>
            <a:endParaRPr lang="en-US" sz="2400" b="1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4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Exercise to be used, as training mean should be correctly executed with conscious control of movement.</a:t>
            </a:r>
          </a:p>
          <a:p>
            <a:pPr marL="0" indent="0">
              <a:buNone/>
            </a:pPr>
            <a:r>
              <a:rPr lang="en-US" sz="2400" b="1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Repetitions of incorrect movements lead to acquisition of faulty actions, which impede formation of skills. While teaching exercises, a variety of audio-visual aids should be used and after every execution, the performer should receive feedback regarding the quality of movement.</a:t>
            </a:r>
          </a:p>
        </p:txBody>
      </p:sp>
    </p:spTree>
    <p:extLst>
      <p:ext uri="{BB962C8B-B14F-4D97-AF65-F5344CB8AC3E}">
        <p14:creationId xmlns:p14="http://schemas.microsoft.com/office/powerpoint/2010/main" val="4025243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637437-1C50-8928-FC72-9B6B0FA2FBCE}"/>
              </a:ext>
            </a:extLst>
          </p:cNvPr>
          <p:cNvSpPr txBox="1"/>
          <p:nvPr/>
        </p:nvSpPr>
        <p:spPr>
          <a:xfrm>
            <a:off x="863029" y="798129"/>
            <a:ext cx="1015086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en-US" sz="32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Both general as well as special exercises should be performed. </a:t>
            </a:r>
          </a:p>
          <a:p>
            <a:pPr marL="0" indent="0">
              <a:buNone/>
            </a:pPr>
            <a:r>
              <a:rPr lang="en-US" sz="32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Co-</a:t>
            </a:r>
            <a:r>
              <a:rPr lang="en-US" sz="3200" dirty="0" err="1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ordinative</a:t>
            </a:r>
            <a:r>
              <a:rPr lang="en-US" sz="32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abilities have both general as well as specific application. To begin with, execute general exercises for development of general co-ordination and later switch over to special exercises so as to develop those co-</a:t>
            </a:r>
            <a:r>
              <a:rPr lang="en-US" sz="3200" dirty="0" err="1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ordinative</a:t>
            </a:r>
            <a:r>
              <a:rPr lang="en-US" sz="32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abilities which have application to a specific sport. </a:t>
            </a:r>
          </a:p>
        </p:txBody>
      </p:sp>
    </p:spTree>
    <p:extLst>
      <p:ext uri="{BB962C8B-B14F-4D97-AF65-F5344CB8AC3E}">
        <p14:creationId xmlns:p14="http://schemas.microsoft.com/office/powerpoint/2010/main" val="4119837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401936-2474-B415-EE25-BBA95456D3E2}"/>
              </a:ext>
            </a:extLst>
          </p:cNvPr>
          <p:cNvSpPr txBox="1"/>
          <p:nvPr/>
        </p:nvSpPr>
        <p:spPr>
          <a:xfrm>
            <a:off x="832207" y="731145"/>
            <a:ext cx="1076731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7030A0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32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Adopt specialized means for enhancing the functional capacity of the sense organs.</a:t>
            </a:r>
          </a:p>
          <a:p>
            <a:pPr marL="0" indent="0">
              <a:buNone/>
            </a:pPr>
            <a:endParaRPr lang="en-US" sz="3200" dirty="0"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Increased functional capacity of various senses e.g. sense of hearing, sense of sight, sense of touch, kinesthetic sense and sense of balance helps in improving co-</a:t>
            </a:r>
            <a:r>
              <a:rPr lang="en-US" sz="3200" dirty="0" err="1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ordinative</a:t>
            </a:r>
            <a:r>
              <a:rPr lang="en-US" sz="32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abilities. The following selected exercises can be performed in this regards:</a:t>
            </a:r>
          </a:p>
        </p:txBody>
      </p:sp>
    </p:spTree>
    <p:extLst>
      <p:ext uri="{BB962C8B-B14F-4D97-AF65-F5344CB8AC3E}">
        <p14:creationId xmlns:p14="http://schemas.microsoft.com/office/powerpoint/2010/main" val="148544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40E5958-1529-8DEF-E63A-98FACFB1D6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0012071"/>
              </p:ext>
            </p:extLst>
          </p:nvPr>
        </p:nvGraphicFramePr>
        <p:xfrm>
          <a:off x="1068512" y="608259"/>
          <a:ext cx="9894014" cy="5016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2186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66DBC8-B9A2-6A8D-6709-B4F255CE2998}"/>
              </a:ext>
            </a:extLst>
          </p:cNvPr>
          <p:cNvSpPr txBox="1"/>
          <p:nvPr/>
        </p:nvSpPr>
        <p:spPr>
          <a:xfrm>
            <a:off x="866454" y="465853"/>
            <a:ext cx="10459091" cy="4633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2400" dirty="0">
                <a:solidFill>
                  <a:srgbClr val="7030A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IN" sz="24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.Adopting different methodical means, the degree of difficulty of training means should be gradually increased. Exercises can be made difficult in the following ways: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a) Execute movements with variations..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b) Changing external conditions.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c) Combining movements to make exercise more difficult.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d) Exercise under pressure of time.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e) Variation in information uptake.</a:t>
            </a:r>
          </a:p>
          <a:p>
            <a:r>
              <a:rPr lang="en-IN" sz="24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f) Practice under conditions of fatigue.</a:t>
            </a:r>
            <a:endParaRPr lang="en-IN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039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3C32D5-AF96-B7C5-30B0-AA35ADAF0D84}"/>
              </a:ext>
            </a:extLst>
          </p:cNvPr>
          <p:cNvSpPr txBox="1"/>
          <p:nvPr/>
        </p:nvSpPr>
        <p:spPr>
          <a:xfrm>
            <a:off x="830494" y="978129"/>
            <a:ext cx="1053101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Consolas" panose="020B0609020204030204" pitchFamily="49" charset="0"/>
              </a:rPr>
              <a:t>6. </a:t>
            </a:r>
            <a:r>
              <a:rPr lang="en-US" sz="2800" b="1" dirty="0">
                <a:latin typeface="Consolas" panose="020B0609020204030204" pitchFamily="49" charset="0"/>
              </a:rPr>
              <a:t>The training means selected should be such that they ensure development of a specific coordinative ability.</a:t>
            </a:r>
          </a:p>
          <a:p>
            <a:pPr marL="0" indent="0">
              <a:buNone/>
            </a:pPr>
            <a:endParaRPr lang="en-US" sz="28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nsolas" panose="020B0609020204030204" pitchFamily="49" charset="0"/>
              </a:rPr>
              <a:t>Physical exercises focus attention on development of several coordinative abilities. It is suggested that for faster development, exercise should be suitably modified so as to ensure development of a single coordinative ability at a time.</a:t>
            </a:r>
          </a:p>
        </p:txBody>
      </p:sp>
    </p:spTree>
    <p:extLst>
      <p:ext uri="{BB962C8B-B14F-4D97-AF65-F5344CB8AC3E}">
        <p14:creationId xmlns:p14="http://schemas.microsoft.com/office/powerpoint/2010/main" val="2258857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3B8DE-A99E-05D2-A0CA-6533735D9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onsolas" panose="020B0609020204030204" pitchFamily="49" charset="0"/>
              </a:rPr>
              <a:t>To be continued……………………………………</a:t>
            </a:r>
            <a:endParaRPr lang="en-IN" sz="4000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36F67-C309-ADD3-765A-751980FD1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b="1" dirty="0">
                <a:latin typeface="Consolas" panose="020B0609020204030204" pitchFamily="49" charset="0"/>
              </a:rPr>
              <a:t>  THANK YOU</a:t>
            </a:r>
            <a:endParaRPr lang="en-IN" sz="96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20052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129</TotalTime>
  <Words>535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Consolas</vt:lpstr>
      <vt:lpstr>Gill Sans MT</vt:lpstr>
      <vt:lpstr>Gallery</vt:lpstr>
      <vt:lpstr>Improvement/methods                    of  Co-ordinative Abilities</vt:lpstr>
      <vt:lpstr>Improvement of Co-ordinative Abilities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 be continued……………………………………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Endurance</dc:title>
  <dc:creator>ABHISHEK MISHRA</dc:creator>
  <cp:lastModifiedBy>ABHISHEK MISHRA</cp:lastModifiedBy>
  <cp:revision>2</cp:revision>
  <dcterms:created xsi:type="dcterms:W3CDTF">2022-09-20T09:30:42Z</dcterms:created>
  <dcterms:modified xsi:type="dcterms:W3CDTF">2022-09-24T11:08:14Z</dcterms:modified>
</cp:coreProperties>
</file>